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1"/>
  </p:notesMasterIdLst>
  <p:sldIdLst>
    <p:sldId id="283" r:id="rId5"/>
    <p:sldId id="330" r:id="rId6"/>
    <p:sldId id="331" r:id="rId7"/>
    <p:sldId id="368" r:id="rId8"/>
    <p:sldId id="334" r:id="rId9"/>
    <p:sldId id="360" r:id="rId10"/>
    <p:sldId id="370" r:id="rId11"/>
    <p:sldId id="369" r:id="rId12"/>
    <p:sldId id="345" r:id="rId13"/>
    <p:sldId id="352" r:id="rId14"/>
    <p:sldId id="378" r:id="rId15"/>
    <p:sldId id="379" r:id="rId16"/>
    <p:sldId id="351" r:id="rId17"/>
    <p:sldId id="361" r:id="rId18"/>
    <p:sldId id="340" r:id="rId19"/>
    <p:sldId id="358" r:id="rId20"/>
    <p:sldId id="381" r:id="rId21"/>
    <p:sldId id="383" r:id="rId22"/>
    <p:sldId id="384" r:id="rId23"/>
    <p:sldId id="348" r:id="rId24"/>
    <p:sldId id="382" r:id="rId25"/>
    <p:sldId id="362" r:id="rId26"/>
    <p:sldId id="342" r:id="rId27"/>
    <p:sldId id="365" r:id="rId28"/>
    <p:sldId id="367" r:id="rId29"/>
    <p:sldId id="366" r:id="rId30"/>
    <p:sldId id="349" r:id="rId31"/>
    <p:sldId id="363" r:id="rId32"/>
    <p:sldId id="344" r:id="rId33"/>
    <p:sldId id="385" r:id="rId34"/>
    <p:sldId id="386" r:id="rId35"/>
    <p:sldId id="420" r:id="rId36"/>
    <p:sldId id="438" r:id="rId37"/>
    <p:sldId id="338" r:id="rId38"/>
    <p:sldId id="364" r:id="rId39"/>
    <p:sldId id="286" r:id="rId40"/>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A1E"/>
    <a:srgbClr val="0C3959"/>
    <a:srgbClr val="1C4161"/>
    <a:srgbClr val="1F4E79"/>
    <a:srgbClr val="3D5D74"/>
    <a:srgbClr val="496D86"/>
    <a:srgbClr val="AFBEC9"/>
    <a:srgbClr val="00638C"/>
    <a:srgbClr val="003F5D"/>
    <a:srgbClr val="62A9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79" autoAdjust="0"/>
    <p:restoredTop sz="83201"/>
  </p:normalViewPr>
  <p:slideViewPr>
    <p:cSldViewPr snapToGrid="0">
      <p:cViewPr varScale="1">
        <p:scale>
          <a:sx n="89" d="100"/>
          <a:sy n="89" d="100"/>
        </p:scale>
        <p:origin x="560" y="168"/>
      </p:cViewPr>
      <p:guideLst>
        <p:guide orient="horz" pos="2160"/>
        <p:guide pos="3840"/>
      </p:guideLst>
    </p:cSldViewPr>
  </p:slideViewPr>
  <p:outlineViewPr>
    <p:cViewPr>
      <p:scale>
        <a:sx n="33" d="100"/>
        <a:sy n="33" d="100"/>
      </p:scale>
      <p:origin x="0" y="-4464"/>
    </p:cViewPr>
  </p:outlineViewPr>
  <p:notesTextViewPr>
    <p:cViewPr>
      <p:scale>
        <a:sx n="3" d="2"/>
        <a:sy n="3" d="2"/>
      </p:scale>
      <p:origin x="0" y="0"/>
    </p:cViewPr>
  </p:notesTextViewPr>
  <p:sorterViewPr>
    <p:cViewPr>
      <p:scale>
        <a:sx n="66" d="100"/>
        <a:sy n="66" d="100"/>
      </p:scale>
      <p:origin x="0" y="2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A511DC-5AA4-EA4C-9393-FD6DC52306F2}"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94ED0831-A745-D848-8F9A-C84BBFDB7CF6}">
      <dgm:prSet/>
      <dgm:spPr>
        <a:solidFill>
          <a:srgbClr val="0C3959"/>
        </a:solidFill>
      </dgm:spPr>
      <dgm:t>
        <a:bodyPr/>
        <a:lstStyle/>
        <a:p>
          <a:r>
            <a:rPr lang="en-US" b="1" dirty="0"/>
            <a:t>T1 - Tools and Services for Interoperable Infrastructures</a:t>
          </a:r>
        </a:p>
      </dgm:t>
    </dgm:pt>
    <dgm:pt modelId="{1910DFB4-175A-304B-99E7-4C02834BB562}" type="parTrans" cxnId="{0151B17A-3238-B246-BB3F-50DBD676DA04}">
      <dgm:prSet/>
      <dgm:spPr/>
      <dgm:t>
        <a:bodyPr/>
        <a:lstStyle/>
        <a:p>
          <a:endParaRPr lang="en-US"/>
        </a:p>
      </dgm:t>
    </dgm:pt>
    <dgm:pt modelId="{D1B9B9E5-A6D9-8443-BA4A-2D4ED5376B89}" type="sibTrans" cxnId="{0151B17A-3238-B246-BB3F-50DBD676DA04}">
      <dgm:prSet/>
      <dgm:spPr/>
      <dgm:t>
        <a:bodyPr/>
        <a:lstStyle/>
        <a:p>
          <a:endParaRPr lang="en-US"/>
        </a:p>
      </dgm:t>
    </dgm:pt>
    <dgm:pt modelId="{A5EB0440-CA27-2248-A592-370FF4437E9C}">
      <dgm:prSet/>
      <dgm:spPr>
        <a:solidFill>
          <a:srgbClr val="0C3959"/>
        </a:solidFill>
      </dgm:spPr>
      <dgm:t>
        <a:bodyPr/>
        <a:lstStyle/>
        <a:p>
          <a:r>
            <a:rPr lang="en-US" b="1" dirty="0"/>
            <a:t>T2 - SP Architectures and </a:t>
          </a:r>
          <a:r>
            <a:rPr lang="en-US" b="1" dirty="0" err="1"/>
            <a:t>Authorisation</a:t>
          </a:r>
          <a:r>
            <a:rPr lang="en-US" b="1" dirty="0"/>
            <a:t> in Multi-SP Environments</a:t>
          </a:r>
        </a:p>
      </dgm:t>
    </dgm:pt>
    <dgm:pt modelId="{D595EF22-D28C-6044-AF3A-8E1E57B7EF40}" type="parTrans" cxnId="{491CCAF1-29EB-0649-8EDE-D0693F77E53B}">
      <dgm:prSet/>
      <dgm:spPr/>
      <dgm:t>
        <a:bodyPr/>
        <a:lstStyle/>
        <a:p>
          <a:endParaRPr lang="en-US"/>
        </a:p>
      </dgm:t>
    </dgm:pt>
    <dgm:pt modelId="{90D063D0-A464-EE4D-877F-E347D90E276B}" type="sibTrans" cxnId="{491CCAF1-29EB-0649-8EDE-D0693F77E53B}">
      <dgm:prSet/>
      <dgm:spPr/>
      <dgm:t>
        <a:bodyPr/>
        <a:lstStyle/>
        <a:p>
          <a:endParaRPr lang="en-US"/>
        </a:p>
      </dgm:t>
    </dgm:pt>
    <dgm:pt modelId="{3FB45C1C-2CB8-8C46-A9BD-4F63F3657380}">
      <dgm:prSet/>
      <dgm:spPr>
        <a:solidFill>
          <a:srgbClr val="0C3959"/>
        </a:solidFill>
      </dgm:spPr>
      <dgm:t>
        <a:bodyPr/>
        <a:lstStyle/>
        <a:p>
          <a:r>
            <a:rPr lang="en-GB" b="1" dirty="0">
              <a:solidFill>
                <a:schemeClr val="bg1"/>
              </a:solidFill>
              <a:cs typeface="Gill Sans Light"/>
            </a:rPr>
            <a:t>T3 - Models for the Evolution of the AAIs for Research Collaborations</a:t>
          </a:r>
          <a:endParaRPr lang="en-US" b="1" dirty="0"/>
        </a:p>
      </dgm:t>
    </dgm:pt>
    <dgm:pt modelId="{20240C2B-6D23-204C-B7BB-0E21F22A77ED}" type="parTrans" cxnId="{C4C41E31-3EF6-8340-AFEE-6F74F011B684}">
      <dgm:prSet/>
      <dgm:spPr/>
      <dgm:t>
        <a:bodyPr/>
        <a:lstStyle/>
        <a:p>
          <a:endParaRPr lang="en-US"/>
        </a:p>
      </dgm:t>
    </dgm:pt>
    <dgm:pt modelId="{7B7EB1FE-9D80-3148-B190-037BB466BF54}" type="sibTrans" cxnId="{C4C41E31-3EF6-8340-AFEE-6F74F011B684}">
      <dgm:prSet/>
      <dgm:spPr/>
      <dgm:t>
        <a:bodyPr/>
        <a:lstStyle/>
        <a:p>
          <a:endParaRPr lang="en-US"/>
        </a:p>
      </dgm:t>
    </dgm:pt>
    <dgm:pt modelId="{2D8D4B62-CE6C-0946-837F-5DE429B3F3AF}">
      <dgm:prSet/>
      <dgm:spPr>
        <a:solidFill>
          <a:srgbClr val="0C3959"/>
        </a:solidFill>
      </dgm:spPr>
      <dgm:t>
        <a:bodyPr/>
        <a:lstStyle/>
        <a:p>
          <a:r>
            <a:rPr lang="en-US" b="1" dirty="0"/>
            <a:t>T4 - Scalable VO platforms</a:t>
          </a:r>
        </a:p>
      </dgm:t>
    </dgm:pt>
    <dgm:pt modelId="{352AFBC7-12AC-F94F-A4A0-B2E7EC5F7B1F}" type="parTrans" cxnId="{D0D77BF6-3843-C641-8A45-4CACF65EFFD3}">
      <dgm:prSet/>
      <dgm:spPr/>
      <dgm:t>
        <a:bodyPr/>
        <a:lstStyle/>
        <a:p>
          <a:endParaRPr lang="en-US"/>
        </a:p>
      </dgm:t>
    </dgm:pt>
    <dgm:pt modelId="{93FB9D05-CC24-0A4B-A938-977D37E6B12B}" type="sibTrans" cxnId="{D0D77BF6-3843-C641-8A45-4CACF65EFFD3}">
      <dgm:prSet/>
      <dgm:spPr/>
      <dgm:t>
        <a:bodyPr/>
        <a:lstStyle/>
        <a:p>
          <a:endParaRPr lang="en-US"/>
        </a:p>
      </dgm:t>
    </dgm:pt>
    <dgm:pt modelId="{E3B57506-AC72-8446-9BAF-725B2323C04D}">
      <dgm:prSet/>
      <dgm:spPr>
        <a:noFill/>
        <a:ln>
          <a:solidFill>
            <a:srgbClr val="F57A1E"/>
          </a:solidFill>
        </a:ln>
      </dgm:spPr>
      <dgm:t>
        <a:bodyPr/>
        <a:lstStyle/>
        <a:p>
          <a:r>
            <a:rPr lang="en-US" b="0" dirty="0"/>
            <a:t>Community feedback and requirements about cross-infra interoperability</a:t>
          </a:r>
        </a:p>
      </dgm:t>
    </dgm:pt>
    <dgm:pt modelId="{D3EFAD72-76FF-FB4E-8BB0-40D5B5B817C3}" type="parTrans" cxnId="{024FFFE8-3D87-A042-B4EA-14131EF1A3C1}">
      <dgm:prSet/>
      <dgm:spPr/>
      <dgm:t>
        <a:bodyPr/>
        <a:lstStyle/>
        <a:p>
          <a:endParaRPr lang="en-US"/>
        </a:p>
      </dgm:t>
    </dgm:pt>
    <dgm:pt modelId="{EF7ED52F-95B4-784E-B1E8-1513578E8A87}" type="sibTrans" cxnId="{024FFFE8-3D87-A042-B4EA-14131EF1A3C1}">
      <dgm:prSet/>
      <dgm:spPr/>
      <dgm:t>
        <a:bodyPr/>
        <a:lstStyle/>
        <a:p>
          <a:endParaRPr lang="en-US"/>
        </a:p>
      </dgm:t>
    </dgm:pt>
    <dgm:pt modelId="{079E4A11-7D4F-6E40-BE4A-91DA4872A0F2}">
      <dgm:prSet/>
      <dgm:spPr>
        <a:noFill/>
        <a:ln>
          <a:solidFill>
            <a:srgbClr val="F57A1E"/>
          </a:solidFill>
        </a:ln>
      </dgm:spPr>
      <dgm:t>
        <a:bodyPr/>
        <a:lstStyle/>
        <a:p>
          <a:r>
            <a:rPr lang="en-US" b="0" dirty="0"/>
            <a:t>Mapping of user and community specific attributes among infrastructures</a:t>
          </a:r>
        </a:p>
      </dgm:t>
    </dgm:pt>
    <dgm:pt modelId="{E4D3F042-1833-B746-BA9E-C21A21C52637}" type="parTrans" cxnId="{2FA354CC-022D-634C-A394-4907DCAADA46}">
      <dgm:prSet/>
      <dgm:spPr/>
      <dgm:t>
        <a:bodyPr/>
        <a:lstStyle/>
        <a:p>
          <a:endParaRPr lang="en-US"/>
        </a:p>
      </dgm:t>
    </dgm:pt>
    <dgm:pt modelId="{17EB6DDA-21CA-5748-87AD-B8BC1CB39B53}" type="sibTrans" cxnId="{2FA354CC-022D-634C-A394-4907DCAADA46}">
      <dgm:prSet/>
      <dgm:spPr/>
      <dgm:t>
        <a:bodyPr/>
        <a:lstStyle/>
        <a:p>
          <a:endParaRPr lang="en-US"/>
        </a:p>
      </dgm:t>
    </dgm:pt>
    <dgm:pt modelId="{23D197B1-F07C-9F4E-AA7E-757209FE04F8}">
      <dgm:prSet/>
      <dgm:spPr>
        <a:solidFill>
          <a:srgbClr val="0C3959"/>
        </a:solidFill>
        <a:ln>
          <a:solidFill>
            <a:srgbClr val="F57A1E"/>
          </a:solidFill>
        </a:ln>
      </dgm:spPr>
      <dgm:t>
        <a:bodyPr/>
        <a:lstStyle/>
        <a:p>
          <a:r>
            <a:rPr lang="en-US" b="0" dirty="0"/>
            <a:t>Scalable and consistent </a:t>
          </a:r>
          <a:r>
            <a:rPr lang="en-US" b="0" dirty="0" err="1"/>
            <a:t>authZ</a:t>
          </a:r>
          <a:r>
            <a:rPr lang="en-US" b="0" dirty="0"/>
            <a:t> across multi-SP environments</a:t>
          </a:r>
        </a:p>
      </dgm:t>
    </dgm:pt>
    <dgm:pt modelId="{983BDB0E-A5AC-3649-9A57-524A6B1D8AA1}" type="parTrans" cxnId="{FE896CB3-83F0-AE48-9A71-6057C53DAA3C}">
      <dgm:prSet/>
      <dgm:spPr/>
      <dgm:t>
        <a:bodyPr/>
        <a:lstStyle/>
        <a:p>
          <a:endParaRPr lang="en-US"/>
        </a:p>
      </dgm:t>
    </dgm:pt>
    <dgm:pt modelId="{377BD1EB-0D80-E342-9631-2FC54571846E}" type="sibTrans" cxnId="{FE896CB3-83F0-AE48-9A71-6057C53DAA3C}">
      <dgm:prSet/>
      <dgm:spPr/>
      <dgm:t>
        <a:bodyPr/>
        <a:lstStyle/>
        <a:p>
          <a:endParaRPr lang="en-US"/>
        </a:p>
      </dgm:t>
    </dgm:pt>
    <dgm:pt modelId="{D0A5BCA6-97ED-0340-9FC7-FAF85BFBE4CE}">
      <dgm:prSet/>
      <dgm:spPr>
        <a:solidFill>
          <a:srgbClr val="0C3959"/>
        </a:solidFill>
        <a:ln>
          <a:solidFill>
            <a:srgbClr val="F57A1E"/>
          </a:solidFill>
        </a:ln>
      </dgm:spPr>
      <dgm:t>
        <a:bodyPr/>
        <a:lstStyle/>
        <a:p>
          <a:r>
            <a:rPr lang="en-US" b="0" dirty="0"/>
            <a:t>SPs using alternative mechanisms and protocols for federated access</a:t>
          </a:r>
        </a:p>
      </dgm:t>
    </dgm:pt>
    <dgm:pt modelId="{F2245581-A3A1-0D42-8C10-BEB0932B939C}" type="parTrans" cxnId="{A930CA82-BBF9-1F46-BA6A-D97C304BD072}">
      <dgm:prSet/>
      <dgm:spPr/>
      <dgm:t>
        <a:bodyPr/>
        <a:lstStyle/>
        <a:p>
          <a:endParaRPr lang="en-US"/>
        </a:p>
      </dgm:t>
    </dgm:pt>
    <dgm:pt modelId="{AB79D004-8BEE-DB44-AAC6-7FF2FA1F72F2}" type="sibTrans" cxnId="{A930CA82-BBF9-1F46-BA6A-D97C304BD072}">
      <dgm:prSet/>
      <dgm:spPr/>
      <dgm:t>
        <a:bodyPr/>
        <a:lstStyle/>
        <a:p>
          <a:endParaRPr lang="en-US"/>
        </a:p>
      </dgm:t>
    </dgm:pt>
    <dgm:pt modelId="{F02780FB-3781-7740-B27E-FED2DAC5CEE0}">
      <dgm:prSet/>
      <dgm:spPr>
        <a:solidFill>
          <a:srgbClr val="0C3959"/>
        </a:solidFill>
        <a:ln>
          <a:solidFill>
            <a:srgbClr val="F57A1E"/>
          </a:solidFill>
        </a:ln>
      </dgm:spPr>
      <dgm:t>
        <a:bodyPr/>
        <a:lstStyle/>
        <a:p>
          <a:r>
            <a:rPr lang="en-US" b="0" dirty="0"/>
            <a:t>SPs requiring step-up </a:t>
          </a:r>
          <a:r>
            <a:rPr lang="en-US" b="0" dirty="0" err="1"/>
            <a:t>authN</a:t>
          </a:r>
          <a:r>
            <a:rPr lang="en-US" b="0" dirty="0"/>
            <a:t> / higher levels of assurance</a:t>
          </a:r>
        </a:p>
      </dgm:t>
    </dgm:pt>
    <dgm:pt modelId="{AB09D645-F050-244E-8797-9CD0BEBFEA47}" type="parTrans" cxnId="{DE5F0703-03ED-5241-93E2-79DBE21FE298}">
      <dgm:prSet/>
      <dgm:spPr/>
      <dgm:t>
        <a:bodyPr/>
        <a:lstStyle/>
        <a:p>
          <a:endParaRPr lang="en-US"/>
        </a:p>
      </dgm:t>
    </dgm:pt>
    <dgm:pt modelId="{500F8D87-8335-7046-ADA8-4A87ECADC7EB}" type="sibTrans" cxnId="{DE5F0703-03ED-5241-93E2-79DBE21FE298}">
      <dgm:prSet/>
      <dgm:spPr/>
      <dgm:t>
        <a:bodyPr/>
        <a:lstStyle/>
        <a:p>
          <a:endParaRPr lang="en-US"/>
        </a:p>
      </dgm:t>
    </dgm:pt>
    <dgm:pt modelId="{D392F19D-66F1-7946-BDBD-89C40E788683}">
      <dgm:prSet/>
      <dgm:spPr>
        <a:noFill/>
        <a:ln>
          <a:solidFill>
            <a:srgbClr val="F57A1E"/>
          </a:solidFill>
        </a:ln>
      </dgm:spPr>
      <dgm:t>
        <a:bodyPr/>
        <a:lstStyle/>
        <a:p>
          <a:r>
            <a:rPr lang="en-US" b="0" dirty="0"/>
            <a:t>Cross-infrastructure operations of central AAI services</a:t>
          </a:r>
        </a:p>
      </dgm:t>
    </dgm:pt>
    <dgm:pt modelId="{A517C110-E878-4E4D-807C-B70A92D767E2}" type="parTrans" cxnId="{AB51417C-54A6-E543-B166-2476F3743C4A}">
      <dgm:prSet/>
      <dgm:spPr/>
      <dgm:t>
        <a:bodyPr/>
        <a:lstStyle/>
        <a:p>
          <a:endParaRPr lang="en-US"/>
        </a:p>
      </dgm:t>
    </dgm:pt>
    <dgm:pt modelId="{B7D67B2B-AAB3-5E48-9CC0-62EACAD42289}" type="sibTrans" cxnId="{AB51417C-54A6-E543-B166-2476F3743C4A}">
      <dgm:prSet/>
      <dgm:spPr/>
      <dgm:t>
        <a:bodyPr/>
        <a:lstStyle/>
        <a:p>
          <a:endParaRPr lang="en-US"/>
        </a:p>
      </dgm:t>
    </dgm:pt>
    <dgm:pt modelId="{3E84C617-D6A0-DB4D-8038-C3B278575690}">
      <dgm:prSet/>
      <dgm:spPr>
        <a:solidFill>
          <a:srgbClr val="0C3959"/>
        </a:solidFill>
        <a:ln>
          <a:solidFill>
            <a:srgbClr val="F57A1E"/>
          </a:solidFill>
        </a:ln>
      </dgm:spPr>
      <dgm:t>
        <a:bodyPr/>
        <a:lstStyle/>
        <a:p>
          <a:r>
            <a:rPr lang="en-US" b="0" dirty="0"/>
            <a:t>Challenges and solutions for interoperable cross sector AAI implementations</a:t>
          </a:r>
        </a:p>
      </dgm:t>
    </dgm:pt>
    <dgm:pt modelId="{6F5E68B8-EE01-854F-B873-D6F0AB4A939B}" type="parTrans" cxnId="{61D6F3E3-529C-8D42-88C5-461A005BDC6A}">
      <dgm:prSet/>
      <dgm:spPr/>
      <dgm:t>
        <a:bodyPr/>
        <a:lstStyle/>
        <a:p>
          <a:endParaRPr lang="en-US"/>
        </a:p>
      </dgm:t>
    </dgm:pt>
    <dgm:pt modelId="{56972D1E-A08C-A24D-B001-CE14C83AD589}" type="sibTrans" cxnId="{61D6F3E3-529C-8D42-88C5-461A005BDC6A}">
      <dgm:prSet/>
      <dgm:spPr/>
      <dgm:t>
        <a:bodyPr/>
        <a:lstStyle/>
        <a:p>
          <a:endParaRPr lang="en-US"/>
        </a:p>
      </dgm:t>
    </dgm:pt>
    <dgm:pt modelId="{12144471-7C92-5F4F-9A5B-35467D39BD9E}">
      <dgm:prSet/>
      <dgm:spPr>
        <a:solidFill>
          <a:srgbClr val="0C3959"/>
        </a:solidFill>
        <a:ln>
          <a:solidFill>
            <a:srgbClr val="F57A1E"/>
          </a:solidFill>
        </a:ln>
      </dgm:spPr>
      <dgm:t>
        <a:bodyPr/>
        <a:lstStyle/>
        <a:p>
          <a:r>
            <a:rPr lang="en-US" b="0" dirty="0"/>
            <a:t>Technologies and architectures for OIDC federated environments</a:t>
          </a:r>
        </a:p>
      </dgm:t>
    </dgm:pt>
    <dgm:pt modelId="{7CF641E4-6E8C-BD48-A4F4-8B69FF2D81A4}" type="parTrans" cxnId="{548EE31B-039F-9A4B-A23F-1E38E925E238}">
      <dgm:prSet/>
      <dgm:spPr/>
      <dgm:t>
        <a:bodyPr/>
        <a:lstStyle/>
        <a:p>
          <a:endParaRPr lang="en-US"/>
        </a:p>
      </dgm:t>
    </dgm:pt>
    <dgm:pt modelId="{DF8DD0F2-7795-1042-820E-0BEB8FBD8949}" type="sibTrans" cxnId="{548EE31B-039F-9A4B-A23F-1E38E925E238}">
      <dgm:prSet/>
      <dgm:spPr/>
      <dgm:t>
        <a:bodyPr/>
        <a:lstStyle/>
        <a:p>
          <a:endParaRPr lang="en-US"/>
        </a:p>
      </dgm:t>
    </dgm:pt>
    <dgm:pt modelId="{2F096489-8442-C44C-832C-7F7DD8F70F5A}">
      <dgm:prSet/>
      <dgm:spPr>
        <a:solidFill>
          <a:srgbClr val="0C3959"/>
        </a:solidFill>
        <a:ln>
          <a:solidFill>
            <a:srgbClr val="F57A1E"/>
          </a:solidFill>
        </a:ln>
      </dgm:spPr>
      <dgm:t>
        <a:bodyPr/>
        <a:lstStyle/>
        <a:p>
          <a:r>
            <a:rPr lang="en-US" b="0" dirty="0"/>
            <a:t>Tools and architectures for the management of multi-protocol AAIs</a:t>
          </a:r>
        </a:p>
      </dgm:t>
    </dgm:pt>
    <dgm:pt modelId="{66839A6F-7BF7-B94E-8E05-260CC88139A1}" type="parTrans" cxnId="{9F4DDB6B-A2DC-3442-ABB6-33CE967DDE6A}">
      <dgm:prSet/>
      <dgm:spPr/>
      <dgm:t>
        <a:bodyPr/>
        <a:lstStyle/>
        <a:p>
          <a:endParaRPr lang="en-US"/>
        </a:p>
      </dgm:t>
    </dgm:pt>
    <dgm:pt modelId="{DC13E839-4CA2-1C42-80DF-86DC660ED8C3}" type="sibTrans" cxnId="{9F4DDB6B-A2DC-3442-ABB6-33CE967DDE6A}">
      <dgm:prSet/>
      <dgm:spPr/>
      <dgm:t>
        <a:bodyPr/>
        <a:lstStyle/>
        <a:p>
          <a:endParaRPr lang="en-US"/>
        </a:p>
      </dgm:t>
    </dgm:pt>
    <dgm:pt modelId="{B61367B4-FD6E-4F48-A09D-35D3F6508352}">
      <dgm:prSet/>
      <dgm:spPr>
        <a:solidFill>
          <a:srgbClr val="0C3959"/>
        </a:solidFill>
        <a:ln>
          <a:solidFill>
            <a:srgbClr val="F57A1E"/>
          </a:solidFill>
        </a:ln>
      </dgm:spPr>
      <dgm:t>
        <a:bodyPr/>
        <a:lstStyle/>
        <a:p>
          <a:r>
            <a:rPr lang="en-US" b="0" dirty="0"/>
            <a:t>Technical means to support VO policies and operations</a:t>
          </a:r>
        </a:p>
      </dgm:t>
    </dgm:pt>
    <dgm:pt modelId="{30112BE4-45C5-2743-A46A-53A539034F73}" type="parTrans" cxnId="{DCBBF407-B1DD-0C48-9585-1FE070252AC8}">
      <dgm:prSet/>
      <dgm:spPr/>
      <dgm:t>
        <a:bodyPr/>
        <a:lstStyle/>
        <a:p>
          <a:endParaRPr lang="en-US"/>
        </a:p>
      </dgm:t>
    </dgm:pt>
    <dgm:pt modelId="{4C297FC3-0355-B641-A087-8F0370E87518}" type="sibTrans" cxnId="{DCBBF407-B1DD-0C48-9585-1FE070252AC8}">
      <dgm:prSet/>
      <dgm:spPr/>
      <dgm:t>
        <a:bodyPr/>
        <a:lstStyle/>
        <a:p>
          <a:endParaRPr lang="en-US"/>
        </a:p>
      </dgm:t>
    </dgm:pt>
    <dgm:pt modelId="{C21BBADF-418D-2A42-ADF6-DA2347C42800}">
      <dgm:prSet/>
      <dgm:spPr>
        <a:solidFill>
          <a:srgbClr val="0C3959"/>
        </a:solidFill>
        <a:ln>
          <a:solidFill>
            <a:srgbClr val="F57A1E"/>
          </a:solidFill>
        </a:ln>
      </dgm:spPr>
      <dgm:t>
        <a:bodyPr/>
        <a:lstStyle/>
        <a:p>
          <a:r>
            <a:rPr lang="en-US" b="0" dirty="0"/>
            <a:t>Combining group membership and role information in multi-AA environments</a:t>
          </a:r>
        </a:p>
      </dgm:t>
    </dgm:pt>
    <dgm:pt modelId="{404632CA-0DFC-B34E-847A-685EE6E3DF68}" type="parTrans" cxnId="{F93BD43C-A207-4B46-8F25-1092558E45F1}">
      <dgm:prSet/>
      <dgm:spPr/>
      <dgm:t>
        <a:bodyPr/>
        <a:lstStyle/>
        <a:p>
          <a:endParaRPr lang="en-US"/>
        </a:p>
      </dgm:t>
    </dgm:pt>
    <dgm:pt modelId="{543BB6AD-DF14-E647-B98E-91838BDB9053}" type="sibTrans" cxnId="{F93BD43C-A207-4B46-8F25-1092558E45F1}">
      <dgm:prSet/>
      <dgm:spPr/>
      <dgm:t>
        <a:bodyPr/>
        <a:lstStyle/>
        <a:p>
          <a:endParaRPr lang="en-US"/>
        </a:p>
      </dgm:t>
    </dgm:pt>
    <dgm:pt modelId="{D38CCE26-979E-6447-8468-3F9472F2964A}">
      <dgm:prSet/>
      <dgm:spPr>
        <a:solidFill>
          <a:srgbClr val="0C3959"/>
        </a:solidFill>
        <a:ln>
          <a:solidFill>
            <a:srgbClr val="F57A1E"/>
          </a:solidFill>
        </a:ln>
      </dgm:spPr>
      <dgm:t>
        <a:bodyPr/>
        <a:lstStyle/>
        <a:p>
          <a:r>
            <a:rPr lang="en-US" b="0" dirty="0"/>
            <a:t>Scalable account (de)provisioning of VO members</a:t>
          </a:r>
        </a:p>
      </dgm:t>
    </dgm:pt>
    <dgm:pt modelId="{6F067905-908A-BD43-B29E-64A66D3CEFBD}" type="parTrans" cxnId="{072CFE45-3F65-4B4B-8F39-F30F349A1EF6}">
      <dgm:prSet/>
      <dgm:spPr/>
      <dgm:t>
        <a:bodyPr/>
        <a:lstStyle/>
        <a:p>
          <a:endParaRPr lang="en-US"/>
        </a:p>
      </dgm:t>
    </dgm:pt>
    <dgm:pt modelId="{13A1D719-4830-1845-9117-0043AC585810}" type="sibTrans" cxnId="{072CFE45-3F65-4B4B-8F39-F30F349A1EF6}">
      <dgm:prSet/>
      <dgm:spPr/>
      <dgm:t>
        <a:bodyPr/>
        <a:lstStyle/>
        <a:p>
          <a:endParaRPr lang="en-US"/>
        </a:p>
      </dgm:t>
    </dgm:pt>
    <dgm:pt modelId="{9D181973-1DF2-5141-BB5C-1E38E9281898}">
      <dgm:prSet/>
      <dgm:spPr>
        <a:solidFill>
          <a:srgbClr val="0C3959"/>
        </a:solidFill>
        <a:ln>
          <a:solidFill>
            <a:srgbClr val="F57A1E"/>
          </a:solidFill>
        </a:ln>
      </dgm:spPr>
      <dgm:t>
        <a:bodyPr/>
        <a:lstStyle/>
        <a:p>
          <a:r>
            <a:rPr lang="en-US" b="0" dirty="0"/>
            <a:t>Implementing, operating and using VO platforms</a:t>
          </a:r>
        </a:p>
      </dgm:t>
    </dgm:pt>
    <dgm:pt modelId="{6A611AF0-AD3C-C741-A6B6-07AEA8DD70B3}" type="parTrans" cxnId="{1323C827-34C9-2146-BE0A-056533738A4F}">
      <dgm:prSet/>
      <dgm:spPr/>
      <dgm:t>
        <a:bodyPr/>
        <a:lstStyle/>
        <a:p>
          <a:endParaRPr lang="en-US"/>
        </a:p>
      </dgm:t>
    </dgm:pt>
    <dgm:pt modelId="{3BED7CEA-533C-D642-8F0A-6409DD9A9795}" type="sibTrans" cxnId="{1323C827-34C9-2146-BE0A-056533738A4F}">
      <dgm:prSet/>
      <dgm:spPr/>
      <dgm:t>
        <a:bodyPr/>
        <a:lstStyle/>
        <a:p>
          <a:endParaRPr lang="en-US"/>
        </a:p>
      </dgm:t>
    </dgm:pt>
    <dgm:pt modelId="{0DABB8B3-E564-6248-B6D7-F492722459F2}" type="pres">
      <dgm:prSet presAssocID="{50A511DC-5AA4-EA4C-9393-FD6DC52306F2}" presName="linear" presStyleCnt="0">
        <dgm:presLayoutVars>
          <dgm:dir/>
          <dgm:animLvl val="lvl"/>
          <dgm:resizeHandles val="exact"/>
        </dgm:presLayoutVars>
      </dgm:prSet>
      <dgm:spPr/>
    </dgm:pt>
    <dgm:pt modelId="{C8F37B8B-57FB-6142-A6E0-AFA9695583B3}" type="pres">
      <dgm:prSet presAssocID="{94ED0831-A745-D848-8F9A-C84BBFDB7CF6}" presName="parentLin" presStyleCnt="0"/>
      <dgm:spPr/>
    </dgm:pt>
    <dgm:pt modelId="{CEA38682-5617-F14A-8EF6-EDB3C2775E1E}" type="pres">
      <dgm:prSet presAssocID="{94ED0831-A745-D848-8F9A-C84BBFDB7CF6}" presName="parentLeftMargin" presStyleLbl="node1" presStyleIdx="0" presStyleCnt="4"/>
      <dgm:spPr/>
    </dgm:pt>
    <dgm:pt modelId="{7A528637-0B1B-A141-9383-CBD7CB357BE2}" type="pres">
      <dgm:prSet presAssocID="{94ED0831-A745-D848-8F9A-C84BBFDB7CF6}" presName="parentText" presStyleLbl="node1" presStyleIdx="0" presStyleCnt="4">
        <dgm:presLayoutVars>
          <dgm:chMax val="0"/>
          <dgm:bulletEnabled val="1"/>
        </dgm:presLayoutVars>
      </dgm:prSet>
      <dgm:spPr/>
    </dgm:pt>
    <dgm:pt modelId="{267D61BD-D797-9748-B603-5C1CAAA3AC0C}" type="pres">
      <dgm:prSet presAssocID="{94ED0831-A745-D848-8F9A-C84BBFDB7CF6}" presName="negativeSpace" presStyleCnt="0"/>
      <dgm:spPr/>
    </dgm:pt>
    <dgm:pt modelId="{A5585259-4691-9C46-8D16-F94D0423989C}" type="pres">
      <dgm:prSet presAssocID="{94ED0831-A745-D848-8F9A-C84BBFDB7CF6}" presName="childText" presStyleLbl="conFgAcc1" presStyleIdx="0" presStyleCnt="4">
        <dgm:presLayoutVars>
          <dgm:bulletEnabled val="1"/>
        </dgm:presLayoutVars>
      </dgm:prSet>
      <dgm:spPr/>
    </dgm:pt>
    <dgm:pt modelId="{EDC7960F-123A-0548-87DE-C46DF71418F2}" type="pres">
      <dgm:prSet presAssocID="{D1B9B9E5-A6D9-8443-BA4A-2D4ED5376B89}" presName="spaceBetweenRectangles" presStyleCnt="0"/>
      <dgm:spPr/>
    </dgm:pt>
    <dgm:pt modelId="{EF9E81A7-222E-BE43-BF9A-60D51221AD87}" type="pres">
      <dgm:prSet presAssocID="{A5EB0440-CA27-2248-A592-370FF4437E9C}" presName="parentLin" presStyleCnt="0"/>
      <dgm:spPr/>
    </dgm:pt>
    <dgm:pt modelId="{5B6D2AA0-83FD-B743-BD2D-637D4ED6A178}" type="pres">
      <dgm:prSet presAssocID="{A5EB0440-CA27-2248-A592-370FF4437E9C}" presName="parentLeftMargin" presStyleLbl="node1" presStyleIdx="0" presStyleCnt="4"/>
      <dgm:spPr/>
    </dgm:pt>
    <dgm:pt modelId="{A27BA91A-BB09-F74C-8E56-EFCAD3B7A9D1}" type="pres">
      <dgm:prSet presAssocID="{A5EB0440-CA27-2248-A592-370FF4437E9C}" presName="parentText" presStyleLbl="node1" presStyleIdx="1" presStyleCnt="4">
        <dgm:presLayoutVars>
          <dgm:chMax val="0"/>
          <dgm:bulletEnabled val="1"/>
        </dgm:presLayoutVars>
      </dgm:prSet>
      <dgm:spPr/>
    </dgm:pt>
    <dgm:pt modelId="{193A0B05-A5AD-1B44-8BC0-9786EBB79E89}" type="pres">
      <dgm:prSet presAssocID="{A5EB0440-CA27-2248-A592-370FF4437E9C}" presName="negativeSpace" presStyleCnt="0"/>
      <dgm:spPr/>
    </dgm:pt>
    <dgm:pt modelId="{AFE26A81-25B2-4C49-9BF1-3D658FCB2B3F}" type="pres">
      <dgm:prSet presAssocID="{A5EB0440-CA27-2248-A592-370FF4437E9C}" presName="childText" presStyleLbl="conFgAcc1" presStyleIdx="1" presStyleCnt="4">
        <dgm:presLayoutVars>
          <dgm:bulletEnabled val="1"/>
        </dgm:presLayoutVars>
      </dgm:prSet>
      <dgm:spPr>
        <a:noFill/>
      </dgm:spPr>
    </dgm:pt>
    <dgm:pt modelId="{0A88BF2D-FF0D-B640-B6A3-4705B73D013A}" type="pres">
      <dgm:prSet presAssocID="{90D063D0-A464-EE4D-877F-E347D90E276B}" presName="spaceBetweenRectangles" presStyleCnt="0"/>
      <dgm:spPr/>
    </dgm:pt>
    <dgm:pt modelId="{2858024B-9F28-FE47-87B4-413F939AF9BA}" type="pres">
      <dgm:prSet presAssocID="{3FB45C1C-2CB8-8C46-A9BD-4F63F3657380}" presName="parentLin" presStyleCnt="0"/>
      <dgm:spPr/>
    </dgm:pt>
    <dgm:pt modelId="{A4799182-A2FF-1A4E-AD1D-F6989ADA2648}" type="pres">
      <dgm:prSet presAssocID="{3FB45C1C-2CB8-8C46-A9BD-4F63F3657380}" presName="parentLeftMargin" presStyleLbl="node1" presStyleIdx="1" presStyleCnt="4"/>
      <dgm:spPr/>
    </dgm:pt>
    <dgm:pt modelId="{6ACF770A-1532-4845-B582-C89CBBABC26B}" type="pres">
      <dgm:prSet presAssocID="{3FB45C1C-2CB8-8C46-A9BD-4F63F3657380}" presName="parentText" presStyleLbl="node1" presStyleIdx="2" presStyleCnt="4">
        <dgm:presLayoutVars>
          <dgm:chMax val="0"/>
          <dgm:bulletEnabled val="1"/>
        </dgm:presLayoutVars>
      </dgm:prSet>
      <dgm:spPr/>
    </dgm:pt>
    <dgm:pt modelId="{5D428C9F-45DF-1B43-8EB6-D8C488714A38}" type="pres">
      <dgm:prSet presAssocID="{3FB45C1C-2CB8-8C46-A9BD-4F63F3657380}" presName="negativeSpace" presStyleCnt="0"/>
      <dgm:spPr/>
    </dgm:pt>
    <dgm:pt modelId="{D6437195-B310-114F-A460-C94A9C5DEEE0}" type="pres">
      <dgm:prSet presAssocID="{3FB45C1C-2CB8-8C46-A9BD-4F63F3657380}" presName="childText" presStyleLbl="conFgAcc1" presStyleIdx="2" presStyleCnt="4">
        <dgm:presLayoutVars>
          <dgm:bulletEnabled val="1"/>
        </dgm:presLayoutVars>
      </dgm:prSet>
      <dgm:spPr>
        <a:noFill/>
      </dgm:spPr>
    </dgm:pt>
    <dgm:pt modelId="{884BA7C2-2DC7-C247-B335-67E5DC040DD8}" type="pres">
      <dgm:prSet presAssocID="{7B7EB1FE-9D80-3148-B190-037BB466BF54}" presName="spaceBetweenRectangles" presStyleCnt="0"/>
      <dgm:spPr/>
    </dgm:pt>
    <dgm:pt modelId="{8BAC6294-41AE-ED45-A9A9-09972AAA4EC1}" type="pres">
      <dgm:prSet presAssocID="{2D8D4B62-CE6C-0946-837F-5DE429B3F3AF}" presName="parentLin" presStyleCnt="0"/>
      <dgm:spPr/>
    </dgm:pt>
    <dgm:pt modelId="{2276D288-FF45-A948-A203-A6D935616301}" type="pres">
      <dgm:prSet presAssocID="{2D8D4B62-CE6C-0946-837F-5DE429B3F3AF}" presName="parentLeftMargin" presStyleLbl="node1" presStyleIdx="2" presStyleCnt="4"/>
      <dgm:spPr/>
    </dgm:pt>
    <dgm:pt modelId="{D65C6045-C935-1B43-A935-A5EEE958E153}" type="pres">
      <dgm:prSet presAssocID="{2D8D4B62-CE6C-0946-837F-5DE429B3F3AF}" presName="parentText" presStyleLbl="node1" presStyleIdx="3" presStyleCnt="4">
        <dgm:presLayoutVars>
          <dgm:chMax val="0"/>
          <dgm:bulletEnabled val="1"/>
        </dgm:presLayoutVars>
      </dgm:prSet>
      <dgm:spPr/>
    </dgm:pt>
    <dgm:pt modelId="{5E3265CD-2EF6-B146-8728-4499E7C6AC8D}" type="pres">
      <dgm:prSet presAssocID="{2D8D4B62-CE6C-0946-837F-5DE429B3F3AF}" presName="negativeSpace" presStyleCnt="0"/>
      <dgm:spPr/>
    </dgm:pt>
    <dgm:pt modelId="{6A36821E-DB2C-8948-AA8E-7C4FC77E5301}" type="pres">
      <dgm:prSet presAssocID="{2D8D4B62-CE6C-0946-837F-5DE429B3F3AF}" presName="childText" presStyleLbl="conFgAcc1" presStyleIdx="3" presStyleCnt="4">
        <dgm:presLayoutVars>
          <dgm:bulletEnabled val="1"/>
        </dgm:presLayoutVars>
      </dgm:prSet>
      <dgm:spPr>
        <a:noFill/>
      </dgm:spPr>
    </dgm:pt>
  </dgm:ptLst>
  <dgm:cxnLst>
    <dgm:cxn modelId="{DE5F0703-03ED-5241-93E2-79DBE21FE298}" srcId="{A5EB0440-CA27-2248-A592-370FF4437E9C}" destId="{F02780FB-3781-7740-B27E-FED2DAC5CEE0}" srcOrd="2" destOrd="0" parTransId="{AB09D645-F050-244E-8797-9CD0BEBFEA47}" sibTransId="{500F8D87-8335-7046-ADA8-4A87ECADC7EB}"/>
    <dgm:cxn modelId="{DCBBF407-B1DD-0C48-9585-1FE070252AC8}" srcId="{2D8D4B62-CE6C-0946-837F-5DE429B3F3AF}" destId="{B61367B4-FD6E-4F48-A09D-35D3F6508352}" srcOrd="0" destOrd="0" parTransId="{30112BE4-45C5-2743-A46A-53A539034F73}" sibTransId="{4C297FC3-0355-B641-A087-8F0370E87518}"/>
    <dgm:cxn modelId="{548EE31B-039F-9A4B-A23F-1E38E925E238}" srcId="{3FB45C1C-2CB8-8C46-A9BD-4F63F3657380}" destId="{12144471-7C92-5F4F-9A5B-35467D39BD9E}" srcOrd="1" destOrd="0" parTransId="{7CF641E4-6E8C-BD48-A4F4-8B69FF2D81A4}" sibTransId="{DF8DD0F2-7795-1042-820E-0BEB8FBD8949}"/>
    <dgm:cxn modelId="{E9E00B1C-B521-0143-9C67-11E639C8F60D}" type="presOf" srcId="{2D8D4B62-CE6C-0946-837F-5DE429B3F3AF}" destId="{D65C6045-C935-1B43-A935-A5EEE958E153}" srcOrd="1" destOrd="0" presId="urn:microsoft.com/office/officeart/2005/8/layout/list1"/>
    <dgm:cxn modelId="{07F9C723-CC58-9F47-8865-99C832D66ADC}" type="presOf" srcId="{C21BBADF-418D-2A42-ADF6-DA2347C42800}" destId="{6A36821E-DB2C-8948-AA8E-7C4FC77E5301}" srcOrd="0" destOrd="1" presId="urn:microsoft.com/office/officeart/2005/8/layout/list1"/>
    <dgm:cxn modelId="{F1A5D524-E333-C547-B5CC-54CED3D01604}" type="presOf" srcId="{2D8D4B62-CE6C-0946-837F-5DE429B3F3AF}" destId="{2276D288-FF45-A948-A203-A6D935616301}" srcOrd="0" destOrd="0" presId="urn:microsoft.com/office/officeart/2005/8/layout/list1"/>
    <dgm:cxn modelId="{D83D2925-F070-D349-B906-F750AE0E3113}" type="presOf" srcId="{A5EB0440-CA27-2248-A592-370FF4437E9C}" destId="{A27BA91A-BB09-F74C-8E56-EFCAD3B7A9D1}" srcOrd="1" destOrd="0" presId="urn:microsoft.com/office/officeart/2005/8/layout/list1"/>
    <dgm:cxn modelId="{1323C827-34C9-2146-BE0A-056533738A4F}" srcId="{2D8D4B62-CE6C-0946-837F-5DE429B3F3AF}" destId="{9D181973-1DF2-5141-BB5C-1E38E9281898}" srcOrd="3" destOrd="0" parTransId="{6A611AF0-AD3C-C741-A6B6-07AEA8DD70B3}" sibTransId="{3BED7CEA-533C-D642-8F0A-6409DD9A9795}"/>
    <dgm:cxn modelId="{1F990F2A-DBEC-464B-9BCB-E10B8EE6F495}" type="presOf" srcId="{23D197B1-F07C-9F4E-AA7E-757209FE04F8}" destId="{AFE26A81-25B2-4C49-9BF1-3D658FCB2B3F}" srcOrd="0" destOrd="0" presId="urn:microsoft.com/office/officeart/2005/8/layout/list1"/>
    <dgm:cxn modelId="{13FD7B30-3E65-F543-8CD5-FF2A572CEC63}" type="presOf" srcId="{94ED0831-A745-D848-8F9A-C84BBFDB7CF6}" destId="{CEA38682-5617-F14A-8EF6-EDB3C2775E1E}" srcOrd="0" destOrd="0" presId="urn:microsoft.com/office/officeart/2005/8/layout/list1"/>
    <dgm:cxn modelId="{C4C41E31-3EF6-8340-AFEE-6F74F011B684}" srcId="{50A511DC-5AA4-EA4C-9393-FD6DC52306F2}" destId="{3FB45C1C-2CB8-8C46-A9BD-4F63F3657380}" srcOrd="2" destOrd="0" parTransId="{20240C2B-6D23-204C-B7BB-0E21F22A77ED}" sibTransId="{7B7EB1FE-9D80-3148-B190-037BB466BF54}"/>
    <dgm:cxn modelId="{F93BD43C-A207-4B46-8F25-1092558E45F1}" srcId="{2D8D4B62-CE6C-0946-837F-5DE429B3F3AF}" destId="{C21BBADF-418D-2A42-ADF6-DA2347C42800}" srcOrd="1" destOrd="0" parTransId="{404632CA-0DFC-B34E-847A-685EE6E3DF68}" sibTransId="{543BB6AD-DF14-E647-B98E-91838BDB9053}"/>
    <dgm:cxn modelId="{072CFE45-3F65-4B4B-8F39-F30F349A1EF6}" srcId="{2D8D4B62-CE6C-0946-837F-5DE429B3F3AF}" destId="{D38CCE26-979E-6447-8468-3F9472F2964A}" srcOrd="2" destOrd="0" parTransId="{6F067905-908A-BD43-B29E-64A66D3CEFBD}" sibTransId="{13A1D719-4830-1845-9117-0043AC585810}"/>
    <dgm:cxn modelId="{06F19346-E1FF-9746-934E-9EE4FA92D955}" type="presOf" srcId="{12144471-7C92-5F4F-9A5B-35467D39BD9E}" destId="{D6437195-B310-114F-A460-C94A9C5DEEE0}" srcOrd="0" destOrd="1" presId="urn:microsoft.com/office/officeart/2005/8/layout/list1"/>
    <dgm:cxn modelId="{442B8B47-312A-DA47-9483-F14FE33D84D9}" type="presOf" srcId="{E3B57506-AC72-8446-9BAF-725B2323C04D}" destId="{A5585259-4691-9C46-8D16-F94D0423989C}" srcOrd="0" destOrd="0" presId="urn:microsoft.com/office/officeart/2005/8/layout/list1"/>
    <dgm:cxn modelId="{595AB14D-4DF5-DA46-8C42-18064F7D1761}" type="presOf" srcId="{3E84C617-D6A0-DB4D-8038-C3B278575690}" destId="{D6437195-B310-114F-A460-C94A9C5DEEE0}" srcOrd="0" destOrd="0" presId="urn:microsoft.com/office/officeart/2005/8/layout/list1"/>
    <dgm:cxn modelId="{321A5569-38F9-714F-B4BA-28FA4533C218}" type="presOf" srcId="{3FB45C1C-2CB8-8C46-A9BD-4F63F3657380}" destId="{6ACF770A-1532-4845-B582-C89CBBABC26B}" srcOrd="1" destOrd="0" presId="urn:microsoft.com/office/officeart/2005/8/layout/list1"/>
    <dgm:cxn modelId="{9F4DDB6B-A2DC-3442-ABB6-33CE967DDE6A}" srcId="{3FB45C1C-2CB8-8C46-A9BD-4F63F3657380}" destId="{2F096489-8442-C44C-832C-7F7DD8F70F5A}" srcOrd="2" destOrd="0" parTransId="{66839A6F-7BF7-B94E-8E05-260CC88139A1}" sibTransId="{DC13E839-4CA2-1C42-80DF-86DC660ED8C3}"/>
    <dgm:cxn modelId="{E8C5C471-1E1F-AE45-8137-5C482C99CC7C}" type="presOf" srcId="{50A511DC-5AA4-EA4C-9393-FD6DC52306F2}" destId="{0DABB8B3-E564-6248-B6D7-F492722459F2}" srcOrd="0" destOrd="0" presId="urn:microsoft.com/office/officeart/2005/8/layout/list1"/>
    <dgm:cxn modelId="{999AF774-1289-6146-9F67-319CCB8E2B61}" type="presOf" srcId="{B61367B4-FD6E-4F48-A09D-35D3F6508352}" destId="{6A36821E-DB2C-8948-AA8E-7C4FC77E5301}" srcOrd="0" destOrd="0" presId="urn:microsoft.com/office/officeart/2005/8/layout/list1"/>
    <dgm:cxn modelId="{FEBB0279-DFAE-7245-BF1D-B89E0B4122FC}" type="presOf" srcId="{A5EB0440-CA27-2248-A592-370FF4437E9C}" destId="{5B6D2AA0-83FD-B743-BD2D-637D4ED6A178}" srcOrd="0" destOrd="0" presId="urn:microsoft.com/office/officeart/2005/8/layout/list1"/>
    <dgm:cxn modelId="{0151B17A-3238-B246-BB3F-50DBD676DA04}" srcId="{50A511DC-5AA4-EA4C-9393-FD6DC52306F2}" destId="{94ED0831-A745-D848-8F9A-C84BBFDB7CF6}" srcOrd="0" destOrd="0" parTransId="{1910DFB4-175A-304B-99E7-4C02834BB562}" sibTransId="{D1B9B9E5-A6D9-8443-BA4A-2D4ED5376B89}"/>
    <dgm:cxn modelId="{AB51417C-54A6-E543-B166-2476F3743C4A}" srcId="{94ED0831-A745-D848-8F9A-C84BBFDB7CF6}" destId="{D392F19D-66F1-7946-BDBD-89C40E788683}" srcOrd="2" destOrd="0" parTransId="{A517C110-E878-4E4D-807C-B70A92D767E2}" sibTransId="{B7D67B2B-AAB3-5E48-9CC0-62EACAD42289}"/>
    <dgm:cxn modelId="{DC7B6B7F-9983-F846-95F5-56348CE271FC}" type="presOf" srcId="{F02780FB-3781-7740-B27E-FED2DAC5CEE0}" destId="{AFE26A81-25B2-4C49-9BF1-3D658FCB2B3F}" srcOrd="0" destOrd="2" presId="urn:microsoft.com/office/officeart/2005/8/layout/list1"/>
    <dgm:cxn modelId="{A930CA82-BBF9-1F46-BA6A-D97C304BD072}" srcId="{A5EB0440-CA27-2248-A592-370FF4437E9C}" destId="{D0A5BCA6-97ED-0340-9FC7-FAF85BFBE4CE}" srcOrd="1" destOrd="0" parTransId="{F2245581-A3A1-0D42-8C10-BEB0932B939C}" sibTransId="{AB79D004-8BEE-DB44-AAC6-7FF2FA1F72F2}"/>
    <dgm:cxn modelId="{82BD358E-9633-6847-BADB-C2B3F0B43833}" type="presOf" srcId="{079E4A11-7D4F-6E40-BE4A-91DA4872A0F2}" destId="{A5585259-4691-9C46-8D16-F94D0423989C}" srcOrd="0" destOrd="1" presId="urn:microsoft.com/office/officeart/2005/8/layout/list1"/>
    <dgm:cxn modelId="{0F67B190-032C-B443-A5B5-183BA240BE6E}" type="presOf" srcId="{D38CCE26-979E-6447-8468-3F9472F2964A}" destId="{6A36821E-DB2C-8948-AA8E-7C4FC77E5301}" srcOrd="0" destOrd="2" presId="urn:microsoft.com/office/officeart/2005/8/layout/list1"/>
    <dgm:cxn modelId="{2A7A6894-CB42-A142-A42A-4E95151E91F7}" type="presOf" srcId="{94ED0831-A745-D848-8F9A-C84BBFDB7CF6}" destId="{7A528637-0B1B-A141-9383-CBD7CB357BE2}" srcOrd="1" destOrd="0" presId="urn:microsoft.com/office/officeart/2005/8/layout/list1"/>
    <dgm:cxn modelId="{BADF899E-EC29-974B-91A0-34BBA92DF86B}" type="presOf" srcId="{D392F19D-66F1-7946-BDBD-89C40E788683}" destId="{A5585259-4691-9C46-8D16-F94D0423989C}" srcOrd="0" destOrd="2" presId="urn:microsoft.com/office/officeart/2005/8/layout/list1"/>
    <dgm:cxn modelId="{FE896CB3-83F0-AE48-9A71-6057C53DAA3C}" srcId="{A5EB0440-CA27-2248-A592-370FF4437E9C}" destId="{23D197B1-F07C-9F4E-AA7E-757209FE04F8}" srcOrd="0" destOrd="0" parTransId="{983BDB0E-A5AC-3649-9A57-524A6B1D8AA1}" sibTransId="{377BD1EB-0D80-E342-9631-2FC54571846E}"/>
    <dgm:cxn modelId="{6A6608BD-D27D-D540-9B22-98BFD877C82D}" type="presOf" srcId="{3FB45C1C-2CB8-8C46-A9BD-4F63F3657380}" destId="{A4799182-A2FF-1A4E-AD1D-F6989ADA2648}" srcOrd="0" destOrd="0" presId="urn:microsoft.com/office/officeart/2005/8/layout/list1"/>
    <dgm:cxn modelId="{2FA354CC-022D-634C-A394-4907DCAADA46}" srcId="{94ED0831-A745-D848-8F9A-C84BBFDB7CF6}" destId="{079E4A11-7D4F-6E40-BE4A-91DA4872A0F2}" srcOrd="1" destOrd="0" parTransId="{E4D3F042-1833-B746-BA9E-C21A21C52637}" sibTransId="{17EB6DDA-21CA-5748-87AD-B8BC1CB39B53}"/>
    <dgm:cxn modelId="{DFA2D5D3-4719-454D-A9F6-284A19E95994}" type="presOf" srcId="{9D181973-1DF2-5141-BB5C-1E38E9281898}" destId="{6A36821E-DB2C-8948-AA8E-7C4FC77E5301}" srcOrd="0" destOrd="3" presId="urn:microsoft.com/office/officeart/2005/8/layout/list1"/>
    <dgm:cxn modelId="{7C0306D7-DCE5-7740-BD67-D52B02B0A46F}" type="presOf" srcId="{2F096489-8442-C44C-832C-7F7DD8F70F5A}" destId="{D6437195-B310-114F-A460-C94A9C5DEEE0}" srcOrd="0" destOrd="2" presId="urn:microsoft.com/office/officeart/2005/8/layout/list1"/>
    <dgm:cxn modelId="{61D6F3E3-529C-8D42-88C5-461A005BDC6A}" srcId="{3FB45C1C-2CB8-8C46-A9BD-4F63F3657380}" destId="{3E84C617-D6A0-DB4D-8038-C3B278575690}" srcOrd="0" destOrd="0" parTransId="{6F5E68B8-EE01-854F-B873-D6F0AB4A939B}" sibTransId="{56972D1E-A08C-A24D-B001-CE14C83AD589}"/>
    <dgm:cxn modelId="{E9F04DE7-B460-BA4D-BC88-6D99D4D87365}" type="presOf" srcId="{D0A5BCA6-97ED-0340-9FC7-FAF85BFBE4CE}" destId="{AFE26A81-25B2-4C49-9BF1-3D658FCB2B3F}" srcOrd="0" destOrd="1" presId="urn:microsoft.com/office/officeart/2005/8/layout/list1"/>
    <dgm:cxn modelId="{024FFFE8-3D87-A042-B4EA-14131EF1A3C1}" srcId="{94ED0831-A745-D848-8F9A-C84BBFDB7CF6}" destId="{E3B57506-AC72-8446-9BAF-725B2323C04D}" srcOrd="0" destOrd="0" parTransId="{D3EFAD72-76FF-FB4E-8BB0-40D5B5B817C3}" sibTransId="{EF7ED52F-95B4-784E-B1E8-1513578E8A87}"/>
    <dgm:cxn modelId="{491CCAF1-29EB-0649-8EDE-D0693F77E53B}" srcId="{50A511DC-5AA4-EA4C-9393-FD6DC52306F2}" destId="{A5EB0440-CA27-2248-A592-370FF4437E9C}" srcOrd="1" destOrd="0" parTransId="{D595EF22-D28C-6044-AF3A-8E1E57B7EF40}" sibTransId="{90D063D0-A464-EE4D-877F-E347D90E276B}"/>
    <dgm:cxn modelId="{D0D77BF6-3843-C641-8A45-4CACF65EFFD3}" srcId="{50A511DC-5AA4-EA4C-9393-FD6DC52306F2}" destId="{2D8D4B62-CE6C-0946-837F-5DE429B3F3AF}" srcOrd="3" destOrd="0" parTransId="{352AFBC7-12AC-F94F-A4A0-B2E7EC5F7B1F}" sibTransId="{93FB9D05-CC24-0A4B-A938-977D37E6B12B}"/>
    <dgm:cxn modelId="{4E64B3AF-42EF-7541-AEFE-573D398DE768}" type="presParOf" srcId="{0DABB8B3-E564-6248-B6D7-F492722459F2}" destId="{C8F37B8B-57FB-6142-A6E0-AFA9695583B3}" srcOrd="0" destOrd="0" presId="urn:microsoft.com/office/officeart/2005/8/layout/list1"/>
    <dgm:cxn modelId="{5EB0F220-8FBF-2D4E-BE8C-87F081C0C8D0}" type="presParOf" srcId="{C8F37B8B-57FB-6142-A6E0-AFA9695583B3}" destId="{CEA38682-5617-F14A-8EF6-EDB3C2775E1E}" srcOrd="0" destOrd="0" presId="urn:microsoft.com/office/officeart/2005/8/layout/list1"/>
    <dgm:cxn modelId="{3EEA92CD-B3FF-2140-8079-CD7D1384B192}" type="presParOf" srcId="{C8F37B8B-57FB-6142-A6E0-AFA9695583B3}" destId="{7A528637-0B1B-A141-9383-CBD7CB357BE2}" srcOrd="1" destOrd="0" presId="urn:microsoft.com/office/officeart/2005/8/layout/list1"/>
    <dgm:cxn modelId="{51EA0584-ABD8-1A4F-B9FF-B4E7D4670271}" type="presParOf" srcId="{0DABB8B3-E564-6248-B6D7-F492722459F2}" destId="{267D61BD-D797-9748-B603-5C1CAAA3AC0C}" srcOrd="1" destOrd="0" presId="urn:microsoft.com/office/officeart/2005/8/layout/list1"/>
    <dgm:cxn modelId="{563C4C65-88BE-F743-9B39-CBD269D9796A}" type="presParOf" srcId="{0DABB8B3-E564-6248-B6D7-F492722459F2}" destId="{A5585259-4691-9C46-8D16-F94D0423989C}" srcOrd="2" destOrd="0" presId="urn:microsoft.com/office/officeart/2005/8/layout/list1"/>
    <dgm:cxn modelId="{5127F667-C3D5-264D-888B-EDBDECE4B0CB}" type="presParOf" srcId="{0DABB8B3-E564-6248-B6D7-F492722459F2}" destId="{EDC7960F-123A-0548-87DE-C46DF71418F2}" srcOrd="3" destOrd="0" presId="urn:microsoft.com/office/officeart/2005/8/layout/list1"/>
    <dgm:cxn modelId="{566C2692-E673-8542-859A-9E6ED2671D49}" type="presParOf" srcId="{0DABB8B3-E564-6248-B6D7-F492722459F2}" destId="{EF9E81A7-222E-BE43-BF9A-60D51221AD87}" srcOrd="4" destOrd="0" presId="urn:microsoft.com/office/officeart/2005/8/layout/list1"/>
    <dgm:cxn modelId="{0FA2C598-66BC-1A4A-955C-4164F20845AA}" type="presParOf" srcId="{EF9E81A7-222E-BE43-BF9A-60D51221AD87}" destId="{5B6D2AA0-83FD-B743-BD2D-637D4ED6A178}" srcOrd="0" destOrd="0" presId="urn:microsoft.com/office/officeart/2005/8/layout/list1"/>
    <dgm:cxn modelId="{CDBBB555-6ED1-4142-AC90-8711188721EB}" type="presParOf" srcId="{EF9E81A7-222E-BE43-BF9A-60D51221AD87}" destId="{A27BA91A-BB09-F74C-8E56-EFCAD3B7A9D1}" srcOrd="1" destOrd="0" presId="urn:microsoft.com/office/officeart/2005/8/layout/list1"/>
    <dgm:cxn modelId="{074A80DD-F9EE-754B-A018-0B404E870853}" type="presParOf" srcId="{0DABB8B3-E564-6248-B6D7-F492722459F2}" destId="{193A0B05-A5AD-1B44-8BC0-9786EBB79E89}" srcOrd="5" destOrd="0" presId="urn:microsoft.com/office/officeart/2005/8/layout/list1"/>
    <dgm:cxn modelId="{F329ED86-7E27-604A-B915-7416936EE3EF}" type="presParOf" srcId="{0DABB8B3-E564-6248-B6D7-F492722459F2}" destId="{AFE26A81-25B2-4C49-9BF1-3D658FCB2B3F}" srcOrd="6" destOrd="0" presId="urn:microsoft.com/office/officeart/2005/8/layout/list1"/>
    <dgm:cxn modelId="{F105F8B9-A6C6-3A42-BEDC-0DDE32974652}" type="presParOf" srcId="{0DABB8B3-E564-6248-B6D7-F492722459F2}" destId="{0A88BF2D-FF0D-B640-B6A3-4705B73D013A}" srcOrd="7" destOrd="0" presId="urn:microsoft.com/office/officeart/2005/8/layout/list1"/>
    <dgm:cxn modelId="{722B2B7B-5C0A-C24F-A368-BF31C9F303D2}" type="presParOf" srcId="{0DABB8B3-E564-6248-B6D7-F492722459F2}" destId="{2858024B-9F28-FE47-87B4-413F939AF9BA}" srcOrd="8" destOrd="0" presId="urn:microsoft.com/office/officeart/2005/8/layout/list1"/>
    <dgm:cxn modelId="{C631319C-6FF1-0942-9C9F-FBE20BE42F63}" type="presParOf" srcId="{2858024B-9F28-FE47-87B4-413F939AF9BA}" destId="{A4799182-A2FF-1A4E-AD1D-F6989ADA2648}" srcOrd="0" destOrd="0" presId="urn:microsoft.com/office/officeart/2005/8/layout/list1"/>
    <dgm:cxn modelId="{35361038-F0E7-5A49-8DEC-38F7CCBF16BF}" type="presParOf" srcId="{2858024B-9F28-FE47-87B4-413F939AF9BA}" destId="{6ACF770A-1532-4845-B582-C89CBBABC26B}" srcOrd="1" destOrd="0" presId="urn:microsoft.com/office/officeart/2005/8/layout/list1"/>
    <dgm:cxn modelId="{DF29AF93-4741-DB4C-9F64-2E513C83A049}" type="presParOf" srcId="{0DABB8B3-E564-6248-B6D7-F492722459F2}" destId="{5D428C9F-45DF-1B43-8EB6-D8C488714A38}" srcOrd="9" destOrd="0" presId="urn:microsoft.com/office/officeart/2005/8/layout/list1"/>
    <dgm:cxn modelId="{1D547DEA-3EA2-8448-859B-5DB6017C7D52}" type="presParOf" srcId="{0DABB8B3-E564-6248-B6D7-F492722459F2}" destId="{D6437195-B310-114F-A460-C94A9C5DEEE0}" srcOrd="10" destOrd="0" presId="urn:microsoft.com/office/officeart/2005/8/layout/list1"/>
    <dgm:cxn modelId="{7ECA1270-46CA-BA43-8FBA-7E27AD156DB7}" type="presParOf" srcId="{0DABB8B3-E564-6248-B6D7-F492722459F2}" destId="{884BA7C2-2DC7-C247-B335-67E5DC040DD8}" srcOrd="11" destOrd="0" presId="urn:microsoft.com/office/officeart/2005/8/layout/list1"/>
    <dgm:cxn modelId="{EB1B9013-A40A-B641-A86D-CF7B31CF4282}" type="presParOf" srcId="{0DABB8B3-E564-6248-B6D7-F492722459F2}" destId="{8BAC6294-41AE-ED45-A9A9-09972AAA4EC1}" srcOrd="12" destOrd="0" presId="urn:microsoft.com/office/officeart/2005/8/layout/list1"/>
    <dgm:cxn modelId="{8857F90E-CBAD-8546-A354-FC6CA4AD35F4}" type="presParOf" srcId="{8BAC6294-41AE-ED45-A9A9-09972AAA4EC1}" destId="{2276D288-FF45-A948-A203-A6D935616301}" srcOrd="0" destOrd="0" presId="urn:microsoft.com/office/officeart/2005/8/layout/list1"/>
    <dgm:cxn modelId="{2FECDBD9-F05B-1444-878F-CB2E097E2441}" type="presParOf" srcId="{8BAC6294-41AE-ED45-A9A9-09972AAA4EC1}" destId="{D65C6045-C935-1B43-A935-A5EEE958E153}" srcOrd="1" destOrd="0" presId="urn:microsoft.com/office/officeart/2005/8/layout/list1"/>
    <dgm:cxn modelId="{3405B68F-38A4-7348-84B4-5502B807273C}" type="presParOf" srcId="{0DABB8B3-E564-6248-B6D7-F492722459F2}" destId="{5E3265CD-2EF6-B146-8728-4499E7C6AC8D}" srcOrd="13" destOrd="0" presId="urn:microsoft.com/office/officeart/2005/8/layout/list1"/>
    <dgm:cxn modelId="{C115568C-2DAC-E849-8EDB-4D59B1CAC224}" type="presParOf" srcId="{0DABB8B3-E564-6248-B6D7-F492722459F2}" destId="{6A36821E-DB2C-8948-AA8E-7C4FC77E530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E261ABB-DEE4-5F4C-9C17-CC89F3D584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15A0319-72F7-CC48-935A-37B251DF18B7}">
      <dgm:prSet/>
      <dgm:spPr>
        <a:solidFill>
          <a:srgbClr val="0C3959"/>
        </a:solidFill>
      </dgm:spPr>
      <dgm:t>
        <a:bodyPr/>
        <a:lstStyle/>
        <a:p>
          <a:r>
            <a:rPr lang="en-GB" dirty="0"/>
            <a:t>Consider integration of VO platform with account/quota management</a:t>
          </a:r>
          <a:endParaRPr lang="en-US" dirty="0"/>
        </a:p>
      </dgm:t>
    </dgm:pt>
    <dgm:pt modelId="{0572C6D7-0C7E-B341-B906-C7E0DF806516}" type="parTrans" cxnId="{F2C16D54-EA4C-ED4B-BEF2-E7605F2586F2}">
      <dgm:prSet/>
      <dgm:spPr/>
      <dgm:t>
        <a:bodyPr/>
        <a:lstStyle/>
        <a:p>
          <a:endParaRPr lang="en-US"/>
        </a:p>
      </dgm:t>
    </dgm:pt>
    <dgm:pt modelId="{F905E7C5-A656-8944-BD99-BDC5EE5233A5}" type="sibTrans" cxnId="{F2C16D54-EA4C-ED4B-BEF2-E7605F2586F2}">
      <dgm:prSet/>
      <dgm:spPr/>
      <dgm:t>
        <a:bodyPr/>
        <a:lstStyle/>
        <a:p>
          <a:endParaRPr lang="en-US"/>
        </a:p>
      </dgm:t>
    </dgm:pt>
    <dgm:pt modelId="{FCED7CC8-A08F-E740-AC8B-398ACEF376EA}">
      <dgm:prSet/>
      <dgm:spPr>
        <a:solidFill>
          <a:srgbClr val="0C3959"/>
        </a:solidFill>
      </dgm:spPr>
      <dgm:t>
        <a:bodyPr/>
        <a:lstStyle/>
        <a:p>
          <a:r>
            <a:rPr lang="en-GB" dirty="0"/>
            <a:t>Ensure user’s activities in the VO platform are logged, so the platform can participate, if needed, in the resolution of security incidents</a:t>
          </a:r>
          <a:endParaRPr lang="en-US" dirty="0"/>
        </a:p>
      </dgm:t>
    </dgm:pt>
    <dgm:pt modelId="{F2B2F797-AD24-8941-B8D0-BBDC19DDCEAC}" type="parTrans" cxnId="{ACA6BF53-B065-4240-B77C-6FCEE8D49FDF}">
      <dgm:prSet/>
      <dgm:spPr/>
      <dgm:t>
        <a:bodyPr/>
        <a:lstStyle/>
        <a:p>
          <a:endParaRPr lang="en-US"/>
        </a:p>
      </dgm:t>
    </dgm:pt>
    <dgm:pt modelId="{7580A6B4-FEE3-274B-A0F7-0E47AF64C1D7}" type="sibTrans" cxnId="{ACA6BF53-B065-4240-B77C-6FCEE8D49FDF}">
      <dgm:prSet/>
      <dgm:spPr/>
      <dgm:t>
        <a:bodyPr/>
        <a:lstStyle/>
        <a:p>
          <a:endParaRPr lang="en-US"/>
        </a:p>
      </dgm:t>
    </dgm:pt>
    <dgm:pt modelId="{F9D13933-07E5-F04F-BF2C-2FBC38DB7B85}">
      <dgm:prSet/>
      <dgm:spPr>
        <a:solidFill>
          <a:srgbClr val="0C3959"/>
        </a:solidFill>
      </dgm:spPr>
      <dgm:t>
        <a:bodyPr/>
        <a:lstStyle/>
        <a:p>
          <a:r>
            <a:rPr lang="en-GB" dirty="0"/>
            <a:t>Make it easy for users to discover documentation and get support</a:t>
          </a:r>
          <a:endParaRPr lang="en-US" dirty="0"/>
        </a:p>
      </dgm:t>
    </dgm:pt>
    <dgm:pt modelId="{B9E17905-4F58-9B4C-B7FC-8E57AE3635FD}" type="parTrans" cxnId="{78DE6D89-C262-2942-A2BC-10EF02913836}">
      <dgm:prSet/>
      <dgm:spPr/>
      <dgm:t>
        <a:bodyPr/>
        <a:lstStyle/>
        <a:p>
          <a:endParaRPr lang="en-US"/>
        </a:p>
      </dgm:t>
    </dgm:pt>
    <dgm:pt modelId="{F5709BD1-D732-DB42-ADA8-E6743E378995}" type="sibTrans" cxnId="{78DE6D89-C262-2942-A2BC-10EF02913836}">
      <dgm:prSet/>
      <dgm:spPr/>
      <dgm:t>
        <a:bodyPr/>
        <a:lstStyle/>
        <a:p>
          <a:endParaRPr lang="en-US"/>
        </a:p>
      </dgm:t>
    </dgm:pt>
    <dgm:pt modelId="{D07600C9-6104-2B46-A7A9-2A0619F5FD8A}">
      <dgm:prSet/>
      <dgm:spPr>
        <a:solidFill>
          <a:srgbClr val="0C3959"/>
        </a:solidFill>
      </dgm:spPr>
      <dgm:t>
        <a:bodyPr/>
        <a:lstStyle/>
        <a:p>
          <a:r>
            <a:rPr lang="en-GB" dirty="0"/>
            <a:t>Prevent account reallocation</a:t>
          </a:r>
          <a:endParaRPr lang="en-US" dirty="0"/>
        </a:p>
      </dgm:t>
    </dgm:pt>
    <dgm:pt modelId="{DB07D7C9-DE27-064D-8138-0E04B5C3642F}" type="parTrans" cxnId="{BBF03DCD-558D-F846-A2A9-22177DA88A48}">
      <dgm:prSet/>
      <dgm:spPr/>
      <dgm:t>
        <a:bodyPr/>
        <a:lstStyle/>
        <a:p>
          <a:endParaRPr lang="en-US"/>
        </a:p>
      </dgm:t>
    </dgm:pt>
    <dgm:pt modelId="{79160605-EDE3-4747-94DD-7DFC408ECC52}" type="sibTrans" cxnId="{BBF03DCD-558D-F846-A2A9-22177DA88A48}">
      <dgm:prSet/>
      <dgm:spPr/>
      <dgm:t>
        <a:bodyPr/>
        <a:lstStyle/>
        <a:p>
          <a:endParaRPr lang="en-US"/>
        </a:p>
      </dgm:t>
    </dgm:pt>
    <dgm:pt modelId="{A8E2C114-FAF9-3C47-82CB-357A6949BCF8}">
      <dgm:prSet/>
      <dgm:spPr>
        <a:solidFill>
          <a:srgbClr val="0C3959"/>
        </a:solidFill>
      </dgm:spPr>
      <dgm:t>
        <a:bodyPr/>
        <a:lstStyle/>
        <a:p>
          <a:r>
            <a:rPr lang="en-GB" dirty="0"/>
            <a:t>Provide means for relying parties to check freshness of authorisation attributes</a:t>
          </a:r>
          <a:endParaRPr lang="en-US" dirty="0"/>
        </a:p>
      </dgm:t>
    </dgm:pt>
    <dgm:pt modelId="{D05B99B9-647A-6848-8FE0-32973AD3A3A4}" type="parTrans" cxnId="{C2FA9CAE-B19B-A246-9B87-E303617E49C3}">
      <dgm:prSet/>
      <dgm:spPr/>
      <dgm:t>
        <a:bodyPr/>
        <a:lstStyle/>
        <a:p>
          <a:endParaRPr lang="en-US"/>
        </a:p>
      </dgm:t>
    </dgm:pt>
    <dgm:pt modelId="{FD2D6FD5-EBC3-E043-BBD4-D517F54005C6}" type="sibTrans" cxnId="{C2FA9CAE-B19B-A246-9B87-E303617E49C3}">
      <dgm:prSet/>
      <dgm:spPr/>
      <dgm:t>
        <a:bodyPr/>
        <a:lstStyle/>
        <a:p>
          <a:endParaRPr lang="en-US"/>
        </a:p>
      </dgm:t>
    </dgm:pt>
    <dgm:pt modelId="{4EF22C25-9F9C-B34B-84C7-06B307F34633}">
      <dgm:prSet/>
      <dgm:spPr>
        <a:solidFill>
          <a:srgbClr val="0C3959"/>
        </a:solidFill>
      </dgm:spPr>
      <dgm:t>
        <a:bodyPr/>
        <a:lstStyle/>
        <a:p>
          <a:r>
            <a:rPr lang="en-GB" dirty="0"/>
            <a:t>Assess VO Platform for usability, both for the end users and for administrators</a:t>
          </a:r>
          <a:endParaRPr lang="en-US" dirty="0"/>
        </a:p>
      </dgm:t>
    </dgm:pt>
    <dgm:pt modelId="{80C4FD48-3152-C948-B166-A7A63277EE2E}" type="parTrans" cxnId="{78D5CC2C-4746-4447-8D39-5AEC8A1CE1F9}">
      <dgm:prSet/>
      <dgm:spPr/>
      <dgm:t>
        <a:bodyPr/>
        <a:lstStyle/>
        <a:p>
          <a:endParaRPr lang="en-US"/>
        </a:p>
      </dgm:t>
    </dgm:pt>
    <dgm:pt modelId="{BF887207-1961-7541-BA59-746C23233E6B}" type="sibTrans" cxnId="{78D5CC2C-4746-4447-8D39-5AEC8A1CE1F9}">
      <dgm:prSet/>
      <dgm:spPr/>
      <dgm:t>
        <a:bodyPr/>
        <a:lstStyle/>
        <a:p>
          <a:endParaRPr lang="en-US"/>
        </a:p>
      </dgm:t>
    </dgm:pt>
    <dgm:pt modelId="{A80D3DA4-F8E3-804C-B2EA-827322180C66}" type="pres">
      <dgm:prSet presAssocID="{0E261ABB-DEE4-5F4C-9C17-CC89F3D5844D}" presName="linear" presStyleCnt="0">
        <dgm:presLayoutVars>
          <dgm:animLvl val="lvl"/>
          <dgm:resizeHandles val="exact"/>
        </dgm:presLayoutVars>
      </dgm:prSet>
      <dgm:spPr/>
    </dgm:pt>
    <dgm:pt modelId="{DB855506-6FE4-1446-A032-6DA92E902E94}" type="pres">
      <dgm:prSet presAssocID="{D07600C9-6104-2B46-A7A9-2A0619F5FD8A}" presName="parentText" presStyleLbl="node1" presStyleIdx="0" presStyleCnt="6">
        <dgm:presLayoutVars>
          <dgm:chMax val="0"/>
          <dgm:bulletEnabled val="1"/>
        </dgm:presLayoutVars>
      </dgm:prSet>
      <dgm:spPr/>
    </dgm:pt>
    <dgm:pt modelId="{849974E0-7D00-0044-9661-F1C10DDE1562}" type="pres">
      <dgm:prSet presAssocID="{79160605-EDE3-4747-94DD-7DFC408ECC52}" presName="spacer" presStyleCnt="0"/>
      <dgm:spPr/>
    </dgm:pt>
    <dgm:pt modelId="{D3CE9B7D-428F-4A42-8D77-FC228CA3BB19}" type="pres">
      <dgm:prSet presAssocID="{A8E2C114-FAF9-3C47-82CB-357A6949BCF8}" presName="parentText" presStyleLbl="node1" presStyleIdx="1" presStyleCnt="6">
        <dgm:presLayoutVars>
          <dgm:chMax val="0"/>
          <dgm:bulletEnabled val="1"/>
        </dgm:presLayoutVars>
      </dgm:prSet>
      <dgm:spPr/>
    </dgm:pt>
    <dgm:pt modelId="{09C6F59B-7EF5-5F4C-9412-F558A2B803C3}" type="pres">
      <dgm:prSet presAssocID="{FD2D6FD5-EBC3-E043-BBD4-D517F54005C6}" presName="spacer" presStyleCnt="0"/>
      <dgm:spPr/>
    </dgm:pt>
    <dgm:pt modelId="{1352DCCE-32F3-AC41-B774-A2E1D4FC7124}" type="pres">
      <dgm:prSet presAssocID="{515A0319-72F7-CC48-935A-37B251DF18B7}" presName="parentText" presStyleLbl="node1" presStyleIdx="2" presStyleCnt="6" custLinFactNeighborY="35437">
        <dgm:presLayoutVars>
          <dgm:chMax val="0"/>
          <dgm:bulletEnabled val="1"/>
        </dgm:presLayoutVars>
      </dgm:prSet>
      <dgm:spPr/>
    </dgm:pt>
    <dgm:pt modelId="{671FE049-E43A-8E41-A8E1-42F3956014FE}" type="pres">
      <dgm:prSet presAssocID="{F905E7C5-A656-8944-BD99-BDC5EE5233A5}" presName="spacer" presStyleCnt="0"/>
      <dgm:spPr/>
    </dgm:pt>
    <dgm:pt modelId="{6E3D3B91-A1B1-F64C-950C-F090060D6411}" type="pres">
      <dgm:prSet presAssocID="{FCED7CC8-A08F-E740-AC8B-398ACEF376EA}" presName="parentText" presStyleLbl="node1" presStyleIdx="3" presStyleCnt="6">
        <dgm:presLayoutVars>
          <dgm:chMax val="0"/>
          <dgm:bulletEnabled val="1"/>
        </dgm:presLayoutVars>
      </dgm:prSet>
      <dgm:spPr/>
    </dgm:pt>
    <dgm:pt modelId="{59859EF8-6EB2-B640-A826-E85EF8FC6790}" type="pres">
      <dgm:prSet presAssocID="{7580A6B4-FEE3-274B-A0F7-0E47AF64C1D7}" presName="spacer" presStyleCnt="0"/>
      <dgm:spPr/>
    </dgm:pt>
    <dgm:pt modelId="{BC5C7455-6B59-0549-86B4-240BB635D281}" type="pres">
      <dgm:prSet presAssocID="{F9D13933-07E5-F04F-BF2C-2FBC38DB7B85}" presName="parentText" presStyleLbl="node1" presStyleIdx="4" presStyleCnt="6">
        <dgm:presLayoutVars>
          <dgm:chMax val="0"/>
          <dgm:bulletEnabled val="1"/>
        </dgm:presLayoutVars>
      </dgm:prSet>
      <dgm:spPr/>
    </dgm:pt>
    <dgm:pt modelId="{06D9DAFF-C9E9-A145-B5A1-77DD85F755FA}" type="pres">
      <dgm:prSet presAssocID="{F5709BD1-D732-DB42-ADA8-E6743E378995}" presName="spacer" presStyleCnt="0"/>
      <dgm:spPr/>
    </dgm:pt>
    <dgm:pt modelId="{E30E2D0D-165D-834E-98C3-5FA81FDFC7B4}" type="pres">
      <dgm:prSet presAssocID="{4EF22C25-9F9C-B34B-84C7-06B307F34633}" presName="parentText" presStyleLbl="node1" presStyleIdx="5" presStyleCnt="6">
        <dgm:presLayoutVars>
          <dgm:chMax val="0"/>
          <dgm:bulletEnabled val="1"/>
        </dgm:presLayoutVars>
      </dgm:prSet>
      <dgm:spPr/>
    </dgm:pt>
  </dgm:ptLst>
  <dgm:cxnLst>
    <dgm:cxn modelId="{FADF8129-615C-8E47-96A1-035141F3D7B2}" type="presOf" srcId="{F9D13933-07E5-F04F-BF2C-2FBC38DB7B85}" destId="{BC5C7455-6B59-0549-86B4-240BB635D281}" srcOrd="0" destOrd="0" presId="urn:microsoft.com/office/officeart/2005/8/layout/vList2"/>
    <dgm:cxn modelId="{78D5CC2C-4746-4447-8D39-5AEC8A1CE1F9}" srcId="{0E261ABB-DEE4-5F4C-9C17-CC89F3D5844D}" destId="{4EF22C25-9F9C-B34B-84C7-06B307F34633}" srcOrd="5" destOrd="0" parTransId="{80C4FD48-3152-C948-B166-A7A63277EE2E}" sibTransId="{BF887207-1961-7541-BA59-746C23233E6B}"/>
    <dgm:cxn modelId="{ACA6BF53-B065-4240-B77C-6FCEE8D49FDF}" srcId="{0E261ABB-DEE4-5F4C-9C17-CC89F3D5844D}" destId="{FCED7CC8-A08F-E740-AC8B-398ACEF376EA}" srcOrd="3" destOrd="0" parTransId="{F2B2F797-AD24-8941-B8D0-BBDC19DDCEAC}" sibTransId="{7580A6B4-FEE3-274B-A0F7-0E47AF64C1D7}"/>
    <dgm:cxn modelId="{F2C16D54-EA4C-ED4B-BEF2-E7605F2586F2}" srcId="{0E261ABB-DEE4-5F4C-9C17-CC89F3D5844D}" destId="{515A0319-72F7-CC48-935A-37B251DF18B7}" srcOrd="2" destOrd="0" parTransId="{0572C6D7-0C7E-B341-B906-C7E0DF806516}" sibTransId="{F905E7C5-A656-8944-BD99-BDC5EE5233A5}"/>
    <dgm:cxn modelId="{9A189C5A-C10D-CD49-B932-2228DC07D8CC}" type="presOf" srcId="{A8E2C114-FAF9-3C47-82CB-357A6949BCF8}" destId="{D3CE9B7D-428F-4A42-8D77-FC228CA3BB19}" srcOrd="0" destOrd="0" presId="urn:microsoft.com/office/officeart/2005/8/layout/vList2"/>
    <dgm:cxn modelId="{7E4CD277-AED4-F342-8396-AAA58E539198}" type="presOf" srcId="{0E261ABB-DEE4-5F4C-9C17-CC89F3D5844D}" destId="{A80D3DA4-F8E3-804C-B2EA-827322180C66}" srcOrd="0" destOrd="0" presId="urn:microsoft.com/office/officeart/2005/8/layout/vList2"/>
    <dgm:cxn modelId="{78DE6D89-C262-2942-A2BC-10EF02913836}" srcId="{0E261ABB-DEE4-5F4C-9C17-CC89F3D5844D}" destId="{F9D13933-07E5-F04F-BF2C-2FBC38DB7B85}" srcOrd="4" destOrd="0" parTransId="{B9E17905-4F58-9B4C-B7FC-8E57AE3635FD}" sibTransId="{F5709BD1-D732-DB42-ADA8-E6743E378995}"/>
    <dgm:cxn modelId="{C2FA9CAE-B19B-A246-9B87-E303617E49C3}" srcId="{0E261ABB-DEE4-5F4C-9C17-CC89F3D5844D}" destId="{A8E2C114-FAF9-3C47-82CB-357A6949BCF8}" srcOrd="1" destOrd="0" parTransId="{D05B99B9-647A-6848-8FE0-32973AD3A3A4}" sibTransId="{FD2D6FD5-EBC3-E043-BBD4-D517F54005C6}"/>
    <dgm:cxn modelId="{BBF03DCD-558D-F846-A2A9-22177DA88A48}" srcId="{0E261ABB-DEE4-5F4C-9C17-CC89F3D5844D}" destId="{D07600C9-6104-2B46-A7A9-2A0619F5FD8A}" srcOrd="0" destOrd="0" parTransId="{DB07D7C9-DE27-064D-8138-0E04B5C3642F}" sibTransId="{79160605-EDE3-4747-94DD-7DFC408ECC52}"/>
    <dgm:cxn modelId="{49139CD2-3505-FE41-976F-36E60A822C6B}" type="presOf" srcId="{515A0319-72F7-CC48-935A-37B251DF18B7}" destId="{1352DCCE-32F3-AC41-B774-A2E1D4FC7124}" srcOrd="0" destOrd="0" presId="urn:microsoft.com/office/officeart/2005/8/layout/vList2"/>
    <dgm:cxn modelId="{C9CDCFE1-DA02-C840-B374-9BEC7496B2F1}" type="presOf" srcId="{4EF22C25-9F9C-B34B-84C7-06B307F34633}" destId="{E30E2D0D-165D-834E-98C3-5FA81FDFC7B4}" srcOrd="0" destOrd="0" presId="urn:microsoft.com/office/officeart/2005/8/layout/vList2"/>
    <dgm:cxn modelId="{673124EC-6BF7-3744-A2F4-36EF9BA90A77}" type="presOf" srcId="{FCED7CC8-A08F-E740-AC8B-398ACEF376EA}" destId="{6E3D3B91-A1B1-F64C-950C-F090060D6411}" srcOrd="0" destOrd="0" presId="urn:microsoft.com/office/officeart/2005/8/layout/vList2"/>
    <dgm:cxn modelId="{2FB4F1F8-B902-3546-BFC5-93964CBACBFE}" type="presOf" srcId="{D07600C9-6104-2B46-A7A9-2A0619F5FD8A}" destId="{DB855506-6FE4-1446-A032-6DA92E902E94}" srcOrd="0" destOrd="0" presId="urn:microsoft.com/office/officeart/2005/8/layout/vList2"/>
    <dgm:cxn modelId="{7510F24A-4BEA-F84D-85D4-8F7AEF820C56}" type="presParOf" srcId="{A80D3DA4-F8E3-804C-B2EA-827322180C66}" destId="{DB855506-6FE4-1446-A032-6DA92E902E94}" srcOrd="0" destOrd="0" presId="urn:microsoft.com/office/officeart/2005/8/layout/vList2"/>
    <dgm:cxn modelId="{1B88CCF2-EED2-4346-9F52-2540303A0D4F}" type="presParOf" srcId="{A80D3DA4-F8E3-804C-B2EA-827322180C66}" destId="{849974E0-7D00-0044-9661-F1C10DDE1562}" srcOrd="1" destOrd="0" presId="urn:microsoft.com/office/officeart/2005/8/layout/vList2"/>
    <dgm:cxn modelId="{4132E0AE-367E-314E-A910-C50EF59331CA}" type="presParOf" srcId="{A80D3DA4-F8E3-804C-B2EA-827322180C66}" destId="{D3CE9B7D-428F-4A42-8D77-FC228CA3BB19}" srcOrd="2" destOrd="0" presId="urn:microsoft.com/office/officeart/2005/8/layout/vList2"/>
    <dgm:cxn modelId="{1E842777-96C2-4A4B-8EC5-3185F4C6E495}" type="presParOf" srcId="{A80D3DA4-F8E3-804C-B2EA-827322180C66}" destId="{09C6F59B-7EF5-5F4C-9412-F558A2B803C3}" srcOrd="3" destOrd="0" presId="urn:microsoft.com/office/officeart/2005/8/layout/vList2"/>
    <dgm:cxn modelId="{EE8E7F74-EF43-844B-A94B-188D3E4B0CEE}" type="presParOf" srcId="{A80D3DA4-F8E3-804C-B2EA-827322180C66}" destId="{1352DCCE-32F3-AC41-B774-A2E1D4FC7124}" srcOrd="4" destOrd="0" presId="urn:microsoft.com/office/officeart/2005/8/layout/vList2"/>
    <dgm:cxn modelId="{38BC55ED-7695-3746-B9AB-FF26BA2910FB}" type="presParOf" srcId="{A80D3DA4-F8E3-804C-B2EA-827322180C66}" destId="{671FE049-E43A-8E41-A8E1-42F3956014FE}" srcOrd="5" destOrd="0" presId="urn:microsoft.com/office/officeart/2005/8/layout/vList2"/>
    <dgm:cxn modelId="{30A7F5B3-0F3C-2740-AB93-5BEA6E39FB60}" type="presParOf" srcId="{A80D3DA4-F8E3-804C-B2EA-827322180C66}" destId="{6E3D3B91-A1B1-F64C-950C-F090060D6411}" srcOrd="6" destOrd="0" presId="urn:microsoft.com/office/officeart/2005/8/layout/vList2"/>
    <dgm:cxn modelId="{B6F463C0-1BAB-3746-81CE-B23A80CBCCA2}" type="presParOf" srcId="{A80D3DA4-F8E3-804C-B2EA-827322180C66}" destId="{59859EF8-6EB2-B640-A826-E85EF8FC6790}" srcOrd="7" destOrd="0" presId="urn:microsoft.com/office/officeart/2005/8/layout/vList2"/>
    <dgm:cxn modelId="{04F1AC4F-F83A-854B-BDC7-09BEE01BD335}" type="presParOf" srcId="{A80D3DA4-F8E3-804C-B2EA-827322180C66}" destId="{BC5C7455-6B59-0549-86B4-240BB635D281}" srcOrd="8" destOrd="0" presId="urn:microsoft.com/office/officeart/2005/8/layout/vList2"/>
    <dgm:cxn modelId="{DC436B45-49A2-0440-BF2A-F06EF5B47C65}" type="presParOf" srcId="{A80D3DA4-F8E3-804C-B2EA-827322180C66}" destId="{06D9DAFF-C9E9-A145-B5A1-77DD85F755FA}" srcOrd="9" destOrd="0" presId="urn:microsoft.com/office/officeart/2005/8/layout/vList2"/>
    <dgm:cxn modelId="{640FBE15-76C4-F548-BC55-60C1C0D3763A}" type="presParOf" srcId="{A80D3DA4-F8E3-804C-B2EA-827322180C66}" destId="{E30E2D0D-165D-834E-98C3-5FA81FDFC7B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0A511DC-5AA4-EA4C-9393-FD6DC52306F2}"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94ED0831-A745-D848-8F9A-C84BBFDB7CF6}">
      <dgm:prSet custT="1"/>
      <dgm:spPr>
        <a:solidFill>
          <a:srgbClr val="0C3959"/>
        </a:solidFill>
      </dgm:spPr>
      <dgm:t>
        <a:bodyPr/>
        <a:lstStyle/>
        <a:p>
          <a:r>
            <a:rPr lang="en-US" sz="1600" b="1" dirty="0"/>
            <a:t>Tools and Services for Interoperable Infrastructures</a:t>
          </a:r>
        </a:p>
      </dgm:t>
    </dgm:pt>
    <dgm:pt modelId="{1910DFB4-175A-304B-99E7-4C02834BB562}" type="parTrans" cxnId="{0151B17A-3238-B246-BB3F-50DBD676DA04}">
      <dgm:prSet/>
      <dgm:spPr/>
      <dgm:t>
        <a:bodyPr/>
        <a:lstStyle/>
        <a:p>
          <a:endParaRPr lang="en-US"/>
        </a:p>
      </dgm:t>
    </dgm:pt>
    <dgm:pt modelId="{D1B9B9E5-A6D9-8443-BA4A-2D4ED5376B89}" type="sibTrans" cxnId="{0151B17A-3238-B246-BB3F-50DBD676DA04}">
      <dgm:prSet/>
      <dgm:spPr/>
      <dgm:t>
        <a:bodyPr/>
        <a:lstStyle/>
        <a:p>
          <a:endParaRPr lang="en-US"/>
        </a:p>
      </dgm:t>
    </dgm:pt>
    <dgm:pt modelId="{A5EB0440-CA27-2248-A592-370FF4437E9C}">
      <dgm:prSet custT="1"/>
      <dgm:spPr>
        <a:solidFill>
          <a:srgbClr val="0C3959"/>
        </a:solidFill>
      </dgm:spPr>
      <dgm:t>
        <a:bodyPr/>
        <a:lstStyle/>
        <a:p>
          <a:r>
            <a:rPr lang="en-US" sz="1600" b="1" dirty="0"/>
            <a:t>SP Architectures and </a:t>
          </a:r>
          <a:r>
            <a:rPr lang="en-US" sz="1600" b="1" dirty="0" err="1"/>
            <a:t>Authorisation</a:t>
          </a:r>
          <a:r>
            <a:rPr lang="en-US" sz="1600" b="1" dirty="0"/>
            <a:t> in Multi-SP Environments</a:t>
          </a:r>
        </a:p>
      </dgm:t>
    </dgm:pt>
    <dgm:pt modelId="{D595EF22-D28C-6044-AF3A-8E1E57B7EF40}" type="parTrans" cxnId="{491CCAF1-29EB-0649-8EDE-D0693F77E53B}">
      <dgm:prSet/>
      <dgm:spPr/>
      <dgm:t>
        <a:bodyPr/>
        <a:lstStyle/>
        <a:p>
          <a:endParaRPr lang="en-US"/>
        </a:p>
      </dgm:t>
    </dgm:pt>
    <dgm:pt modelId="{90D063D0-A464-EE4D-877F-E347D90E276B}" type="sibTrans" cxnId="{491CCAF1-29EB-0649-8EDE-D0693F77E53B}">
      <dgm:prSet/>
      <dgm:spPr/>
      <dgm:t>
        <a:bodyPr/>
        <a:lstStyle/>
        <a:p>
          <a:endParaRPr lang="en-US"/>
        </a:p>
      </dgm:t>
    </dgm:pt>
    <dgm:pt modelId="{61BF3718-E26F-7348-8E94-D29B13EF540F}">
      <dgm:prSet custT="1"/>
      <dgm:spPr>
        <a:noFill/>
        <a:ln>
          <a:solidFill>
            <a:srgbClr val="F57A1E"/>
          </a:solidFill>
        </a:ln>
      </dgm:spPr>
      <dgm:t>
        <a:bodyPr/>
        <a:lstStyle/>
        <a:p>
          <a:pPr>
            <a:buClr>
              <a:schemeClr val="accent6"/>
            </a:buClr>
            <a:buFont typeface="Wingdings" pitchFamily="2" charset="2"/>
            <a:buChar char="ü"/>
          </a:pPr>
          <a:r>
            <a:rPr lang="en-GB" sz="1500" kern="1200" noProof="0" dirty="0">
              <a:solidFill>
                <a:srgbClr val="0C3959"/>
              </a:solidFill>
            </a:rPr>
            <a:t>DJRA1.2 Authorisation models for SPs</a:t>
          </a:r>
          <a:endParaRPr lang="en-US" sz="1500" kern="1200" dirty="0"/>
        </a:p>
      </dgm:t>
    </dgm:pt>
    <dgm:pt modelId="{1B5DD921-2BDE-524A-8FCA-AFF1E8AB9BAE}" type="parTrans" cxnId="{B325C245-4AD7-3D4D-BD7C-6F54E80E98F8}">
      <dgm:prSet/>
      <dgm:spPr/>
      <dgm:t>
        <a:bodyPr/>
        <a:lstStyle/>
        <a:p>
          <a:endParaRPr lang="en-US"/>
        </a:p>
      </dgm:t>
    </dgm:pt>
    <dgm:pt modelId="{229BAD75-4E43-B943-9971-9F6CB1B8EE88}" type="sibTrans" cxnId="{B325C245-4AD7-3D4D-BD7C-6F54E80E98F8}">
      <dgm:prSet/>
      <dgm:spPr/>
      <dgm:t>
        <a:bodyPr/>
        <a:lstStyle/>
        <a:p>
          <a:endParaRPr lang="en-US"/>
        </a:p>
      </dgm:t>
    </dgm:pt>
    <dgm:pt modelId="{3FB45C1C-2CB8-8C46-A9BD-4F63F3657380}">
      <dgm:prSet custT="1"/>
      <dgm:spPr>
        <a:solidFill>
          <a:srgbClr val="0C3959"/>
        </a:solidFill>
      </dgm:spPr>
      <dgm:t>
        <a:bodyPr/>
        <a:lstStyle/>
        <a:p>
          <a:r>
            <a:rPr lang="en-GB" sz="1600" b="1" dirty="0">
              <a:solidFill>
                <a:schemeClr val="bg1"/>
              </a:solidFill>
              <a:cs typeface="Gill Sans Light"/>
            </a:rPr>
            <a:t>Models for the Evolution of the AAIs for Research Collaborations</a:t>
          </a:r>
          <a:endParaRPr lang="en-US" sz="1600" b="1" dirty="0"/>
        </a:p>
      </dgm:t>
    </dgm:pt>
    <dgm:pt modelId="{20240C2B-6D23-204C-B7BB-0E21F22A77ED}" type="parTrans" cxnId="{C4C41E31-3EF6-8340-AFEE-6F74F011B684}">
      <dgm:prSet/>
      <dgm:spPr/>
      <dgm:t>
        <a:bodyPr/>
        <a:lstStyle/>
        <a:p>
          <a:endParaRPr lang="en-US"/>
        </a:p>
      </dgm:t>
    </dgm:pt>
    <dgm:pt modelId="{7B7EB1FE-9D80-3148-B190-037BB466BF54}" type="sibTrans" cxnId="{C4C41E31-3EF6-8340-AFEE-6F74F011B684}">
      <dgm:prSet/>
      <dgm:spPr/>
      <dgm:t>
        <a:bodyPr/>
        <a:lstStyle/>
        <a:p>
          <a:endParaRPr lang="en-US"/>
        </a:p>
      </dgm:t>
    </dgm:pt>
    <dgm:pt modelId="{F1C064BE-6B09-6D4D-A04C-3049FA69BB33}">
      <dgm:prSet custT="1"/>
      <dgm:spPr>
        <a:noFill/>
        <a:ln>
          <a:solidFill>
            <a:srgbClr val="F57A1E"/>
          </a:solidFill>
        </a:ln>
      </dgm:spPr>
      <dgm:t>
        <a:bodyPr/>
        <a:lstStyle/>
        <a:p>
          <a:pPr marL="114300" lvl="1" indent="-114300" algn="l" defTabSz="666750">
            <a:lnSpc>
              <a:spcPct val="90000"/>
            </a:lnSpc>
            <a:spcBef>
              <a:spcPct val="0"/>
            </a:spcBef>
            <a:spcAft>
              <a:spcPct val="15000"/>
            </a:spcAft>
            <a:buClr>
              <a:schemeClr val="accent6"/>
            </a:buClr>
            <a:buFont typeface="Wingdings" pitchFamily="2" charset="2"/>
            <a:buChar char="ü"/>
          </a:pPr>
          <a:r>
            <a:rPr lang="en-US" sz="1500" kern="1200" dirty="0">
              <a:solidFill>
                <a:srgbClr val="0C3959"/>
              </a:solidFill>
              <a:latin typeface="Calibri"/>
              <a:ea typeface="+mn-ea"/>
              <a:cs typeface="+mn-cs"/>
            </a:rPr>
            <a:t>Analyses of registration mechanisms for OpenID Connect Relying Parties in AAIs for international research collaboration</a:t>
          </a:r>
        </a:p>
      </dgm:t>
    </dgm:pt>
    <dgm:pt modelId="{07616F56-D230-D048-A0D2-7BFDA36D92A2}" type="parTrans" cxnId="{A5C416B4-F0A0-C845-BA33-9A5054329BBC}">
      <dgm:prSet/>
      <dgm:spPr/>
      <dgm:t>
        <a:bodyPr/>
        <a:lstStyle/>
        <a:p>
          <a:endParaRPr lang="en-US"/>
        </a:p>
      </dgm:t>
    </dgm:pt>
    <dgm:pt modelId="{10F8A1DD-08DE-2F46-BCC9-BB7CD5453BDD}" type="sibTrans" cxnId="{A5C416B4-F0A0-C845-BA33-9A5054329BBC}">
      <dgm:prSet/>
      <dgm:spPr/>
      <dgm:t>
        <a:bodyPr/>
        <a:lstStyle/>
        <a:p>
          <a:endParaRPr lang="en-US"/>
        </a:p>
      </dgm:t>
    </dgm:pt>
    <dgm:pt modelId="{2D8D4B62-CE6C-0946-837F-5DE429B3F3AF}">
      <dgm:prSet custT="1"/>
      <dgm:spPr>
        <a:solidFill>
          <a:srgbClr val="0C3959"/>
        </a:solidFill>
      </dgm:spPr>
      <dgm:t>
        <a:bodyPr/>
        <a:lstStyle/>
        <a:p>
          <a:r>
            <a:rPr lang="en-US" sz="1600" b="1" dirty="0"/>
            <a:t>Scalable VO platforms</a:t>
          </a:r>
        </a:p>
      </dgm:t>
    </dgm:pt>
    <dgm:pt modelId="{352AFBC7-12AC-F94F-A4A0-B2E7EC5F7B1F}" type="parTrans" cxnId="{D0D77BF6-3843-C641-8A45-4CACF65EFFD3}">
      <dgm:prSet/>
      <dgm:spPr/>
      <dgm:t>
        <a:bodyPr/>
        <a:lstStyle/>
        <a:p>
          <a:endParaRPr lang="en-US"/>
        </a:p>
      </dgm:t>
    </dgm:pt>
    <dgm:pt modelId="{93FB9D05-CC24-0A4B-A938-977D37E6B12B}" type="sibTrans" cxnId="{D0D77BF6-3843-C641-8A45-4CACF65EFFD3}">
      <dgm:prSet/>
      <dgm:spPr/>
      <dgm:t>
        <a:bodyPr/>
        <a:lstStyle/>
        <a:p>
          <a:endParaRPr lang="en-US"/>
        </a:p>
      </dgm:t>
    </dgm:pt>
    <dgm:pt modelId="{798AAA90-27BE-D94F-9DB7-2F776D0E0A52}">
      <dgm:prSet custT="1"/>
      <dgm:spPr>
        <a:noFill/>
        <a:ln>
          <a:solidFill>
            <a:schemeClr val="accent6"/>
          </a:solidFill>
        </a:ln>
      </dgm:spPr>
      <dgm:t>
        <a:bodyPr/>
        <a:lstStyle/>
        <a:p>
          <a:pPr>
            <a:buClr>
              <a:schemeClr val="accent6"/>
            </a:buClr>
            <a:buFont typeface="Wingdings" pitchFamily="2" charset="2"/>
            <a:buChar char="ü"/>
          </a:pPr>
          <a:r>
            <a:rPr lang="en-US" sz="1500" kern="1200" dirty="0">
              <a:solidFill>
                <a:srgbClr val="0C3959"/>
              </a:solidFill>
              <a:latin typeface="Calibri"/>
              <a:ea typeface="+mn-ea"/>
              <a:cs typeface="+mn-cs"/>
            </a:rPr>
            <a:t>DJRA1.1 Analyses of Use-Cases for Interoperable Cross-Infrastructure AAI</a:t>
          </a:r>
        </a:p>
      </dgm:t>
    </dgm:pt>
    <dgm:pt modelId="{BDABB5BF-C98E-B048-8841-4EC9CAA135B2}" type="parTrans" cxnId="{A1D2A4D4-2763-1E49-912F-B0C475B42E18}">
      <dgm:prSet/>
      <dgm:spPr/>
      <dgm:t>
        <a:bodyPr/>
        <a:lstStyle/>
        <a:p>
          <a:endParaRPr lang="en-US"/>
        </a:p>
      </dgm:t>
    </dgm:pt>
    <dgm:pt modelId="{782D14B7-F57B-DB48-80AB-2C8B9EE74290}" type="sibTrans" cxnId="{A1D2A4D4-2763-1E49-912F-B0C475B42E18}">
      <dgm:prSet/>
      <dgm:spPr/>
      <dgm:t>
        <a:bodyPr/>
        <a:lstStyle/>
        <a:p>
          <a:endParaRPr lang="en-US"/>
        </a:p>
      </dgm:t>
    </dgm:pt>
    <dgm:pt modelId="{D6FDE50A-586D-9641-BB41-E85F6B373BC3}">
      <dgm:prSet/>
      <dgm:spPr>
        <a:noFill/>
        <a:ln>
          <a:solidFill>
            <a:schemeClr val="accent6"/>
          </a:solidFill>
        </a:ln>
      </dgm:spPr>
      <dgm:t>
        <a:bodyPr/>
        <a:lstStyle/>
        <a:p>
          <a:pPr>
            <a:buClr>
              <a:schemeClr val="accent6"/>
            </a:buClr>
            <a:buFont typeface="Wingdings" pitchFamily="2" charset="2"/>
            <a:buChar char="ü"/>
          </a:pPr>
          <a:r>
            <a:rPr lang="en-GB" sz="1500" kern="1200" noProof="0" dirty="0">
              <a:solidFill>
                <a:srgbClr val="0C3959"/>
              </a:solidFill>
              <a:latin typeface="+mn-lt"/>
            </a:rPr>
            <a:t>Guidelines for expressing group membership and role information</a:t>
          </a:r>
          <a:endParaRPr lang="en-US" sz="1500" kern="1200" dirty="0">
            <a:latin typeface="+mn-lt"/>
          </a:endParaRPr>
        </a:p>
      </dgm:t>
    </dgm:pt>
    <dgm:pt modelId="{BF3B803D-2D8A-B64E-9719-667A94977E22}" type="parTrans" cxnId="{EC949ED7-7C05-864D-9147-86F9E490D401}">
      <dgm:prSet/>
      <dgm:spPr/>
      <dgm:t>
        <a:bodyPr/>
        <a:lstStyle/>
        <a:p>
          <a:endParaRPr lang="en-US"/>
        </a:p>
      </dgm:t>
    </dgm:pt>
    <dgm:pt modelId="{C10D3A4C-B04F-3848-88DC-3BC923FB16F7}" type="sibTrans" cxnId="{EC949ED7-7C05-864D-9147-86F9E490D401}">
      <dgm:prSet/>
      <dgm:spPr/>
      <dgm:t>
        <a:bodyPr/>
        <a:lstStyle/>
        <a:p>
          <a:endParaRPr lang="en-US"/>
        </a:p>
      </dgm:t>
    </dgm:pt>
    <dgm:pt modelId="{68D388F6-6F2B-C546-9D82-849B5D701021}">
      <dgm:prSet custT="1"/>
      <dgm:spPr>
        <a:noFill/>
        <a:ln>
          <a:solidFill>
            <a:srgbClr val="F57A1E"/>
          </a:solidFill>
        </a:ln>
      </dgm:spPr>
      <dgm:t>
        <a:bodyPr/>
        <a:lstStyle/>
        <a:p>
          <a:pPr>
            <a:buClr>
              <a:schemeClr val="accent6"/>
            </a:buClr>
            <a:buFont typeface="Wingdings" pitchFamily="2" charset="2"/>
            <a:buChar char="ü"/>
          </a:pPr>
          <a:r>
            <a:rPr lang="en-GB" sz="1500" kern="1200" noProof="0" dirty="0">
              <a:solidFill>
                <a:srgbClr val="0C3959"/>
              </a:solidFill>
            </a:rPr>
            <a:t>Guidelines on stepping up the authentication component in AAIs implementing the AARC BPA</a:t>
          </a:r>
          <a:endParaRPr lang="en-US" sz="1500" kern="1200" dirty="0"/>
        </a:p>
      </dgm:t>
    </dgm:pt>
    <dgm:pt modelId="{087CCD9B-156F-5849-8AFA-8C6D4F694B8C}" type="parTrans" cxnId="{A5C47C8E-0731-1149-87D2-4B0E85CED299}">
      <dgm:prSet/>
      <dgm:spPr/>
      <dgm:t>
        <a:bodyPr/>
        <a:lstStyle/>
        <a:p>
          <a:endParaRPr lang="en-US"/>
        </a:p>
      </dgm:t>
    </dgm:pt>
    <dgm:pt modelId="{33669358-0115-DA49-8348-4EE58CEA01B0}" type="sibTrans" cxnId="{A5C47C8E-0731-1149-87D2-4B0E85CED299}">
      <dgm:prSet/>
      <dgm:spPr/>
      <dgm:t>
        <a:bodyPr/>
        <a:lstStyle/>
        <a:p>
          <a:endParaRPr lang="en-US"/>
        </a:p>
      </dgm:t>
    </dgm:pt>
    <dgm:pt modelId="{F724F4AC-61CA-1C44-A7F2-C83A1B117589}">
      <dgm:prSet custT="1"/>
      <dgm:spPr>
        <a:noFill/>
        <a:ln>
          <a:solidFill>
            <a:srgbClr val="F57A1E"/>
          </a:solidFill>
        </a:ln>
      </dgm:spPr>
      <dgm:t>
        <a:bodyPr/>
        <a:lstStyle/>
        <a:p>
          <a:pPr marL="114300" lvl="1" indent="-114300" algn="l" defTabSz="666750">
            <a:lnSpc>
              <a:spcPct val="90000"/>
            </a:lnSpc>
            <a:spcBef>
              <a:spcPct val="0"/>
            </a:spcBef>
            <a:spcAft>
              <a:spcPct val="15000"/>
            </a:spcAft>
            <a:buClr>
              <a:schemeClr val="accent6"/>
            </a:buClr>
            <a:buFont typeface="Wingdings" pitchFamily="2" charset="2"/>
            <a:buChar char="ü"/>
          </a:pPr>
          <a:r>
            <a:rPr lang="en-US" sz="1500" kern="1200" dirty="0">
              <a:solidFill>
                <a:srgbClr val="0C3959"/>
              </a:solidFill>
              <a:latin typeface="Calibri"/>
              <a:ea typeface="+mn-ea"/>
              <a:cs typeface="+mn-cs"/>
            </a:rPr>
            <a:t>Guidelines for the evaluation and combination of the assurance of external identities</a:t>
          </a:r>
        </a:p>
      </dgm:t>
    </dgm:pt>
    <dgm:pt modelId="{5DF1AE6D-97F1-F041-AD95-2A9EBD31FADA}" type="parTrans" cxnId="{1C45E3CA-12DC-2141-9251-6D7BAE39CF8E}">
      <dgm:prSet/>
      <dgm:spPr/>
      <dgm:t>
        <a:bodyPr/>
        <a:lstStyle/>
        <a:p>
          <a:endParaRPr lang="en-US"/>
        </a:p>
      </dgm:t>
    </dgm:pt>
    <dgm:pt modelId="{26E5100E-A00A-B54A-A573-C73B8CDDC2E8}" type="sibTrans" cxnId="{1C45E3CA-12DC-2141-9251-6D7BAE39CF8E}">
      <dgm:prSet/>
      <dgm:spPr/>
      <dgm:t>
        <a:bodyPr/>
        <a:lstStyle/>
        <a:p>
          <a:endParaRPr lang="en-US"/>
        </a:p>
      </dgm:t>
    </dgm:pt>
    <dgm:pt modelId="{C156B9C0-8812-2041-92B3-920450F706A8}">
      <dgm:prSet custT="1"/>
      <dgm:spPr>
        <a:noFill/>
        <a:ln>
          <a:solidFill>
            <a:schemeClr val="accent6"/>
          </a:solidFill>
        </a:ln>
      </dgm:spPr>
      <dgm:t>
        <a:bodyPr/>
        <a:lstStyle/>
        <a:p>
          <a:pPr>
            <a:buClr>
              <a:schemeClr val="accent2"/>
            </a:buClr>
            <a:buFont typeface="Wingdings" pitchFamily="2" charset="2"/>
            <a:buChar char="ü"/>
          </a:pPr>
          <a:r>
            <a:rPr lang="en-GB" sz="1500" i="0" kern="1200" noProof="0" dirty="0">
              <a:solidFill>
                <a:srgbClr val="0C3959"/>
              </a:solidFill>
              <a:latin typeface="Calibri"/>
              <a:ea typeface="+mn-ea"/>
              <a:cs typeface="+mn-cs"/>
            </a:rPr>
            <a:t>Guidelines for expressing unique user identifiers</a:t>
          </a:r>
          <a:endParaRPr lang="en-US" sz="1500" i="0" kern="1200" dirty="0">
            <a:solidFill>
              <a:srgbClr val="0C3959"/>
            </a:solidFill>
            <a:latin typeface="Calibri"/>
            <a:ea typeface="+mn-ea"/>
            <a:cs typeface="+mn-cs"/>
          </a:endParaRPr>
        </a:p>
      </dgm:t>
    </dgm:pt>
    <dgm:pt modelId="{8081F35B-A65E-5F47-8C8F-DBEB54A86C26}" type="parTrans" cxnId="{B66153EE-5257-F04E-AB45-389BD65EE58E}">
      <dgm:prSet/>
      <dgm:spPr/>
      <dgm:t>
        <a:bodyPr/>
        <a:lstStyle/>
        <a:p>
          <a:endParaRPr lang="en-US"/>
        </a:p>
      </dgm:t>
    </dgm:pt>
    <dgm:pt modelId="{C0DC5E13-A655-5E45-9EB7-06CD3CEC4DBA}" type="sibTrans" cxnId="{B66153EE-5257-F04E-AB45-389BD65EE58E}">
      <dgm:prSet/>
      <dgm:spPr/>
      <dgm:t>
        <a:bodyPr/>
        <a:lstStyle/>
        <a:p>
          <a:endParaRPr lang="en-US"/>
        </a:p>
      </dgm:t>
    </dgm:pt>
    <dgm:pt modelId="{21DCCE8D-6230-EB45-8250-8EE25AB95ADA}">
      <dgm:prSet custT="1"/>
      <dgm:spPr>
        <a:noFill/>
        <a:ln>
          <a:solidFill>
            <a:schemeClr val="accent6"/>
          </a:solidFill>
        </a:ln>
      </dgm:spPr>
      <dgm:t>
        <a:bodyPr/>
        <a:lstStyle/>
        <a:p>
          <a:pPr>
            <a:buClr>
              <a:schemeClr val="accent6"/>
            </a:buClr>
            <a:buFont typeface="Wingdings" pitchFamily="2" charset="2"/>
            <a:buChar char="ü"/>
          </a:pPr>
          <a:r>
            <a:rPr lang="en-US" sz="1500" kern="1200" dirty="0">
              <a:solidFill>
                <a:srgbClr val="0C3959"/>
              </a:solidFill>
              <a:latin typeface="Calibri"/>
              <a:ea typeface="+mn-ea"/>
              <a:cs typeface="+mn-cs"/>
            </a:rPr>
            <a:t>Guidelines for expressing affiliation information</a:t>
          </a:r>
        </a:p>
      </dgm:t>
    </dgm:pt>
    <dgm:pt modelId="{FEA33C39-B030-5D48-9006-44D52E02915D}" type="parTrans" cxnId="{01EDEB83-1419-B941-9B9D-1AC6BA02E307}">
      <dgm:prSet/>
      <dgm:spPr/>
      <dgm:t>
        <a:bodyPr/>
        <a:lstStyle/>
        <a:p>
          <a:endParaRPr lang="en-US"/>
        </a:p>
      </dgm:t>
    </dgm:pt>
    <dgm:pt modelId="{D95B94E5-9FFF-B941-916C-BA2FBF218B43}" type="sibTrans" cxnId="{01EDEB83-1419-B941-9B9D-1AC6BA02E307}">
      <dgm:prSet/>
      <dgm:spPr/>
      <dgm:t>
        <a:bodyPr/>
        <a:lstStyle/>
        <a:p>
          <a:endParaRPr lang="en-US"/>
        </a:p>
      </dgm:t>
    </dgm:pt>
    <dgm:pt modelId="{893F05C7-836C-E848-A49D-B8341BA33DB6}">
      <dgm:prSet custT="1"/>
      <dgm:spPr>
        <a:noFill/>
        <a:ln>
          <a:solidFill>
            <a:srgbClr val="F57A1E"/>
          </a:solidFill>
        </a:ln>
      </dgm:spPr>
      <dgm:t>
        <a:bodyPr/>
        <a:lstStyle/>
        <a:p>
          <a:pPr>
            <a:buClr>
              <a:schemeClr val="accent6"/>
            </a:buClr>
            <a:buFont typeface="Wingdings" pitchFamily="2" charset="2"/>
            <a:buChar char="ü"/>
          </a:pPr>
          <a:r>
            <a:rPr lang="en-US" sz="1500" kern="1200" dirty="0">
              <a:solidFill>
                <a:srgbClr val="0C3959"/>
              </a:solidFill>
              <a:latin typeface="Calibri"/>
              <a:ea typeface="+mn-ea"/>
              <a:cs typeface="+mn-cs"/>
            </a:rPr>
            <a:t>Implementing scalable and consistent </a:t>
          </a:r>
          <a:r>
            <a:rPr lang="en-US" sz="1500" kern="1200" dirty="0" err="1">
              <a:solidFill>
                <a:srgbClr val="0C3959"/>
              </a:solidFill>
              <a:latin typeface="Calibri"/>
              <a:ea typeface="+mn-ea"/>
              <a:cs typeface="+mn-cs"/>
            </a:rPr>
            <a:t>authorisation</a:t>
          </a:r>
          <a:r>
            <a:rPr lang="en-US" sz="1500" kern="1200" dirty="0">
              <a:solidFill>
                <a:srgbClr val="0C3959"/>
              </a:solidFill>
              <a:latin typeface="Calibri"/>
              <a:ea typeface="+mn-ea"/>
              <a:cs typeface="+mn-cs"/>
            </a:rPr>
            <a:t> across multi-SP environments</a:t>
          </a:r>
        </a:p>
      </dgm:t>
    </dgm:pt>
    <dgm:pt modelId="{4836B4D6-233C-7947-87DE-036E9C09D005}" type="parTrans" cxnId="{78C8FAAF-BD82-FA46-8180-8E811C896B3D}">
      <dgm:prSet/>
      <dgm:spPr/>
      <dgm:t>
        <a:bodyPr/>
        <a:lstStyle/>
        <a:p>
          <a:endParaRPr lang="en-US"/>
        </a:p>
      </dgm:t>
    </dgm:pt>
    <dgm:pt modelId="{E48770EA-A52E-D443-BCD7-28F059A37661}" type="sibTrans" cxnId="{78C8FAAF-BD82-FA46-8180-8E811C896B3D}">
      <dgm:prSet/>
      <dgm:spPr/>
      <dgm:t>
        <a:bodyPr/>
        <a:lstStyle/>
        <a:p>
          <a:endParaRPr lang="en-US"/>
        </a:p>
      </dgm:t>
    </dgm:pt>
    <dgm:pt modelId="{CF2101FA-D34F-C94C-97BA-FDF56ED4A880}">
      <dgm:prSet custT="1"/>
      <dgm:spPr>
        <a:noFill/>
        <a:ln>
          <a:solidFill>
            <a:srgbClr val="F57A1E"/>
          </a:solidFill>
        </a:ln>
      </dgm:spPr>
      <dgm:t>
        <a:bodyPr/>
        <a:lstStyle/>
        <a:p>
          <a:pPr marL="114300" lvl="1" indent="-114300" algn="l" defTabSz="666750">
            <a:lnSpc>
              <a:spcPct val="90000"/>
            </a:lnSpc>
            <a:spcBef>
              <a:spcPct val="0"/>
            </a:spcBef>
            <a:spcAft>
              <a:spcPct val="15000"/>
            </a:spcAft>
            <a:buClr>
              <a:schemeClr val="accent6"/>
            </a:buClr>
            <a:buFont typeface="Wingdings" pitchFamily="2" charset="2"/>
            <a:buChar char="ü"/>
          </a:pPr>
          <a:r>
            <a:rPr lang="en-US" sz="1500" kern="1200" dirty="0">
              <a:solidFill>
                <a:srgbClr val="0C3959"/>
              </a:solidFill>
              <a:latin typeface="Calibri"/>
              <a:ea typeface="+mn-ea"/>
              <a:cs typeface="+mn-cs"/>
            </a:rPr>
            <a:t>DJRA1.3 Scalable VO Platforms</a:t>
          </a:r>
        </a:p>
      </dgm:t>
    </dgm:pt>
    <dgm:pt modelId="{2F055645-9802-2F45-83A0-FFEE95408B7C}" type="parTrans" cxnId="{2EC3544E-9622-5B4E-BF57-5EF98783077E}">
      <dgm:prSet/>
      <dgm:spPr/>
      <dgm:t>
        <a:bodyPr/>
        <a:lstStyle/>
        <a:p>
          <a:endParaRPr lang="en-US"/>
        </a:p>
      </dgm:t>
    </dgm:pt>
    <dgm:pt modelId="{5205C649-AD67-2E4F-9F65-BDA6DF4113DE}" type="sibTrans" cxnId="{2EC3544E-9622-5B4E-BF57-5EF98783077E}">
      <dgm:prSet/>
      <dgm:spPr/>
      <dgm:t>
        <a:bodyPr/>
        <a:lstStyle/>
        <a:p>
          <a:endParaRPr lang="en-US"/>
        </a:p>
      </dgm:t>
    </dgm:pt>
    <dgm:pt modelId="{26457F6A-4750-1349-82B2-63A142500887}">
      <dgm:prSet custT="1"/>
      <dgm:spPr>
        <a:noFill/>
        <a:ln>
          <a:solidFill>
            <a:srgbClr val="F57A1E"/>
          </a:solidFill>
        </a:ln>
      </dgm:spPr>
      <dgm:t>
        <a:bodyPr/>
        <a:lstStyle/>
        <a:p>
          <a:pPr>
            <a:buClr>
              <a:schemeClr val="accent6"/>
            </a:buClr>
            <a:buFont typeface="Wingdings" pitchFamily="2" charset="2"/>
            <a:buChar char="ü"/>
          </a:pPr>
          <a:r>
            <a:rPr lang="en-US" sz="1500" kern="1200" dirty="0">
              <a:solidFill>
                <a:srgbClr val="0C3959"/>
              </a:solidFill>
              <a:latin typeface="Calibri"/>
              <a:ea typeface="+mn-ea"/>
              <a:cs typeface="+mn-cs"/>
            </a:rPr>
            <a:t>Specification for resource capabilities</a:t>
          </a:r>
        </a:p>
      </dgm:t>
    </dgm:pt>
    <dgm:pt modelId="{6E7B523E-92F2-B241-B07D-D49C864AB023}" type="parTrans" cxnId="{272B09E1-A6B6-E94B-BAF4-F0AF777193B6}">
      <dgm:prSet/>
      <dgm:spPr/>
      <dgm:t>
        <a:bodyPr/>
        <a:lstStyle/>
        <a:p>
          <a:endParaRPr lang="en-US"/>
        </a:p>
      </dgm:t>
    </dgm:pt>
    <dgm:pt modelId="{B8BACD61-2D33-9F40-80E9-71CD35DD1BBD}" type="sibTrans" cxnId="{272B09E1-A6B6-E94B-BAF4-F0AF777193B6}">
      <dgm:prSet/>
      <dgm:spPr/>
      <dgm:t>
        <a:bodyPr/>
        <a:lstStyle/>
        <a:p>
          <a:endParaRPr lang="en-US"/>
        </a:p>
      </dgm:t>
    </dgm:pt>
    <dgm:pt modelId="{A65D1D4D-ED83-114A-B9D7-8F842431CEC6}">
      <dgm:prSet custT="1"/>
      <dgm:spPr>
        <a:noFill/>
        <a:ln>
          <a:solidFill>
            <a:srgbClr val="F57A1E"/>
          </a:solidFill>
        </a:ln>
      </dgm:spPr>
      <dgm:t>
        <a:bodyPr/>
        <a:lstStyle/>
        <a:p>
          <a:pPr>
            <a:buClr>
              <a:schemeClr val="accent6"/>
            </a:buClr>
            <a:buFont typeface="Wingdings" pitchFamily="2" charset="2"/>
            <a:buChar char="ü"/>
          </a:pPr>
          <a:r>
            <a:rPr lang="en-US" sz="1500" kern="1200" dirty="0">
              <a:solidFill>
                <a:srgbClr val="0C3959"/>
              </a:solidFill>
              <a:latin typeface="Calibri"/>
              <a:ea typeface="+mn-ea"/>
              <a:cs typeface="+mn-cs"/>
            </a:rPr>
            <a:t>Specification for IdP hinting</a:t>
          </a:r>
        </a:p>
      </dgm:t>
    </dgm:pt>
    <dgm:pt modelId="{98D916F7-ED39-B145-8E6D-0A5BE8EC00DB}" type="parTrans" cxnId="{88B8AEED-8A32-BB41-934F-E3D621EC5A6B}">
      <dgm:prSet/>
      <dgm:spPr/>
      <dgm:t>
        <a:bodyPr/>
        <a:lstStyle/>
        <a:p>
          <a:endParaRPr lang="en-US"/>
        </a:p>
      </dgm:t>
    </dgm:pt>
    <dgm:pt modelId="{52F4DD35-FC5F-6F49-8316-FFD53A429179}" type="sibTrans" cxnId="{88B8AEED-8A32-BB41-934F-E3D621EC5A6B}">
      <dgm:prSet/>
      <dgm:spPr/>
      <dgm:t>
        <a:bodyPr/>
        <a:lstStyle/>
        <a:p>
          <a:endParaRPr lang="en-US"/>
        </a:p>
      </dgm:t>
    </dgm:pt>
    <dgm:pt modelId="{D7C5485B-BD5A-A74E-8643-0FC4CE5DA685}" type="pres">
      <dgm:prSet presAssocID="{50A511DC-5AA4-EA4C-9393-FD6DC52306F2}" presName="linear" presStyleCnt="0">
        <dgm:presLayoutVars>
          <dgm:dir/>
          <dgm:animLvl val="lvl"/>
          <dgm:resizeHandles val="exact"/>
        </dgm:presLayoutVars>
      </dgm:prSet>
      <dgm:spPr/>
    </dgm:pt>
    <dgm:pt modelId="{127247B8-C4DF-CC4E-808F-DD1B06E90D5E}" type="pres">
      <dgm:prSet presAssocID="{94ED0831-A745-D848-8F9A-C84BBFDB7CF6}" presName="parentLin" presStyleCnt="0"/>
      <dgm:spPr/>
    </dgm:pt>
    <dgm:pt modelId="{4D62DC32-C761-3D42-9E63-BFAFF9033712}" type="pres">
      <dgm:prSet presAssocID="{94ED0831-A745-D848-8F9A-C84BBFDB7CF6}" presName="parentLeftMargin" presStyleLbl="node1" presStyleIdx="0" presStyleCnt="4"/>
      <dgm:spPr/>
    </dgm:pt>
    <dgm:pt modelId="{B2358BC7-B55B-4E45-9897-231908BF975B}" type="pres">
      <dgm:prSet presAssocID="{94ED0831-A745-D848-8F9A-C84BBFDB7CF6}" presName="parentText" presStyleLbl="node1" presStyleIdx="0" presStyleCnt="4">
        <dgm:presLayoutVars>
          <dgm:chMax val="0"/>
          <dgm:bulletEnabled val="1"/>
        </dgm:presLayoutVars>
      </dgm:prSet>
      <dgm:spPr/>
    </dgm:pt>
    <dgm:pt modelId="{B380D64C-D2F5-F547-B23E-DCE71717DB2F}" type="pres">
      <dgm:prSet presAssocID="{94ED0831-A745-D848-8F9A-C84BBFDB7CF6}" presName="negativeSpace" presStyleCnt="0"/>
      <dgm:spPr/>
    </dgm:pt>
    <dgm:pt modelId="{1E051364-5B87-4349-B239-63ABA92F0FC7}" type="pres">
      <dgm:prSet presAssocID="{94ED0831-A745-D848-8F9A-C84BBFDB7CF6}" presName="childText" presStyleLbl="conFgAcc1" presStyleIdx="0" presStyleCnt="4">
        <dgm:presLayoutVars>
          <dgm:bulletEnabled val="1"/>
        </dgm:presLayoutVars>
      </dgm:prSet>
      <dgm:spPr/>
    </dgm:pt>
    <dgm:pt modelId="{F95074A1-9EE5-FC4E-9097-6F6EC8B5009B}" type="pres">
      <dgm:prSet presAssocID="{D1B9B9E5-A6D9-8443-BA4A-2D4ED5376B89}" presName="spaceBetweenRectangles" presStyleCnt="0"/>
      <dgm:spPr/>
    </dgm:pt>
    <dgm:pt modelId="{8181E2A4-125C-064A-9B34-58F2894F74A0}" type="pres">
      <dgm:prSet presAssocID="{A5EB0440-CA27-2248-A592-370FF4437E9C}" presName="parentLin" presStyleCnt="0"/>
      <dgm:spPr/>
    </dgm:pt>
    <dgm:pt modelId="{BC660FEC-EA6A-8E46-AC21-776E5BAEC0ED}" type="pres">
      <dgm:prSet presAssocID="{A5EB0440-CA27-2248-A592-370FF4437E9C}" presName="parentLeftMargin" presStyleLbl="node1" presStyleIdx="0" presStyleCnt="4"/>
      <dgm:spPr/>
    </dgm:pt>
    <dgm:pt modelId="{9D0E0618-9F88-4B46-9C8C-7B9E4B116FF3}" type="pres">
      <dgm:prSet presAssocID="{A5EB0440-CA27-2248-A592-370FF4437E9C}" presName="parentText" presStyleLbl="node1" presStyleIdx="1" presStyleCnt="4">
        <dgm:presLayoutVars>
          <dgm:chMax val="0"/>
          <dgm:bulletEnabled val="1"/>
        </dgm:presLayoutVars>
      </dgm:prSet>
      <dgm:spPr/>
    </dgm:pt>
    <dgm:pt modelId="{8AAE8670-0A14-764E-B9B0-27E205250FCF}" type="pres">
      <dgm:prSet presAssocID="{A5EB0440-CA27-2248-A592-370FF4437E9C}" presName="negativeSpace" presStyleCnt="0"/>
      <dgm:spPr/>
    </dgm:pt>
    <dgm:pt modelId="{13C9A086-21A0-5E40-B676-6E7997131E28}" type="pres">
      <dgm:prSet presAssocID="{A5EB0440-CA27-2248-A592-370FF4437E9C}" presName="childText" presStyleLbl="conFgAcc1" presStyleIdx="1" presStyleCnt="4">
        <dgm:presLayoutVars>
          <dgm:bulletEnabled val="1"/>
        </dgm:presLayoutVars>
      </dgm:prSet>
      <dgm:spPr/>
    </dgm:pt>
    <dgm:pt modelId="{47FE0651-997F-1C47-B4C7-578CD038AEDF}" type="pres">
      <dgm:prSet presAssocID="{90D063D0-A464-EE4D-877F-E347D90E276B}" presName="spaceBetweenRectangles" presStyleCnt="0"/>
      <dgm:spPr/>
    </dgm:pt>
    <dgm:pt modelId="{AABC9095-D8F4-5E46-8105-740D428C0F9A}" type="pres">
      <dgm:prSet presAssocID="{3FB45C1C-2CB8-8C46-A9BD-4F63F3657380}" presName="parentLin" presStyleCnt="0"/>
      <dgm:spPr/>
    </dgm:pt>
    <dgm:pt modelId="{31DFF3E0-1E06-7C4A-B1AD-37A71DCD98FE}" type="pres">
      <dgm:prSet presAssocID="{3FB45C1C-2CB8-8C46-A9BD-4F63F3657380}" presName="parentLeftMargin" presStyleLbl="node1" presStyleIdx="1" presStyleCnt="4"/>
      <dgm:spPr/>
    </dgm:pt>
    <dgm:pt modelId="{98D921D8-30C2-4A40-9DB4-ED575DB71739}" type="pres">
      <dgm:prSet presAssocID="{3FB45C1C-2CB8-8C46-A9BD-4F63F3657380}" presName="parentText" presStyleLbl="node1" presStyleIdx="2" presStyleCnt="4">
        <dgm:presLayoutVars>
          <dgm:chMax val="0"/>
          <dgm:bulletEnabled val="1"/>
        </dgm:presLayoutVars>
      </dgm:prSet>
      <dgm:spPr/>
    </dgm:pt>
    <dgm:pt modelId="{5803D81D-D02A-7E47-B688-F71A19A97433}" type="pres">
      <dgm:prSet presAssocID="{3FB45C1C-2CB8-8C46-A9BD-4F63F3657380}" presName="negativeSpace" presStyleCnt="0"/>
      <dgm:spPr/>
    </dgm:pt>
    <dgm:pt modelId="{EEF03C2D-2504-BE4C-BD58-75CC180F8915}" type="pres">
      <dgm:prSet presAssocID="{3FB45C1C-2CB8-8C46-A9BD-4F63F3657380}" presName="childText" presStyleLbl="conFgAcc1" presStyleIdx="2" presStyleCnt="4">
        <dgm:presLayoutVars>
          <dgm:bulletEnabled val="1"/>
        </dgm:presLayoutVars>
      </dgm:prSet>
      <dgm:spPr/>
    </dgm:pt>
    <dgm:pt modelId="{351C86D9-384A-214E-8906-530B2AC50DE7}" type="pres">
      <dgm:prSet presAssocID="{7B7EB1FE-9D80-3148-B190-037BB466BF54}" presName="spaceBetweenRectangles" presStyleCnt="0"/>
      <dgm:spPr/>
    </dgm:pt>
    <dgm:pt modelId="{412B004B-B66D-7F4D-8FCA-22481A5BE6D5}" type="pres">
      <dgm:prSet presAssocID="{2D8D4B62-CE6C-0946-837F-5DE429B3F3AF}" presName="parentLin" presStyleCnt="0"/>
      <dgm:spPr/>
    </dgm:pt>
    <dgm:pt modelId="{F11DF4EC-139E-F146-B21C-12AFA7A37214}" type="pres">
      <dgm:prSet presAssocID="{2D8D4B62-CE6C-0946-837F-5DE429B3F3AF}" presName="parentLeftMargin" presStyleLbl="node1" presStyleIdx="2" presStyleCnt="4"/>
      <dgm:spPr/>
    </dgm:pt>
    <dgm:pt modelId="{34C936B8-D5C4-A040-9446-235C5257000F}" type="pres">
      <dgm:prSet presAssocID="{2D8D4B62-CE6C-0946-837F-5DE429B3F3AF}" presName="parentText" presStyleLbl="node1" presStyleIdx="3" presStyleCnt="4">
        <dgm:presLayoutVars>
          <dgm:chMax val="0"/>
          <dgm:bulletEnabled val="1"/>
        </dgm:presLayoutVars>
      </dgm:prSet>
      <dgm:spPr/>
    </dgm:pt>
    <dgm:pt modelId="{0DD33D9D-075B-FE4C-AC4F-455B740C520C}" type="pres">
      <dgm:prSet presAssocID="{2D8D4B62-CE6C-0946-837F-5DE429B3F3AF}" presName="negativeSpace" presStyleCnt="0"/>
      <dgm:spPr/>
    </dgm:pt>
    <dgm:pt modelId="{37204B22-C355-9748-9ED4-7FF8AC6619ED}" type="pres">
      <dgm:prSet presAssocID="{2D8D4B62-CE6C-0946-837F-5DE429B3F3AF}" presName="childText" presStyleLbl="conFgAcc1" presStyleIdx="3" presStyleCnt="4">
        <dgm:presLayoutVars>
          <dgm:bulletEnabled val="1"/>
        </dgm:presLayoutVars>
      </dgm:prSet>
      <dgm:spPr/>
    </dgm:pt>
  </dgm:ptLst>
  <dgm:cxnLst>
    <dgm:cxn modelId="{C708C70F-D793-E34F-9959-7D2513F86D74}" type="presOf" srcId="{F724F4AC-61CA-1C44-A7F2-C83A1B117589}" destId="{EEF03C2D-2504-BE4C-BD58-75CC180F8915}" srcOrd="0" destOrd="0" presId="urn:microsoft.com/office/officeart/2005/8/layout/list1"/>
    <dgm:cxn modelId="{35332C12-5FBA-F142-A2E1-070FBA383DDE}" type="presOf" srcId="{893F05C7-836C-E848-A49D-B8341BA33DB6}" destId="{13C9A086-21A0-5E40-B676-6E7997131E28}" srcOrd="0" destOrd="3" presId="urn:microsoft.com/office/officeart/2005/8/layout/list1"/>
    <dgm:cxn modelId="{8A638317-3A3B-C846-AABD-7D84CF64357D}" type="presOf" srcId="{C156B9C0-8812-2041-92B3-920450F706A8}" destId="{1E051364-5B87-4349-B239-63ABA92F0FC7}" srcOrd="0" destOrd="3" presId="urn:microsoft.com/office/officeart/2005/8/layout/list1"/>
    <dgm:cxn modelId="{4EB58627-DAFF-3748-A9D0-BDF5164EE9DA}" type="presOf" srcId="{3FB45C1C-2CB8-8C46-A9BD-4F63F3657380}" destId="{98D921D8-30C2-4A40-9DB4-ED575DB71739}" srcOrd="1" destOrd="0" presId="urn:microsoft.com/office/officeart/2005/8/layout/list1"/>
    <dgm:cxn modelId="{C4C41E31-3EF6-8340-AFEE-6F74F011B684}" srcId="{50A511DC-5AA4-EA4C-9393-FD6DC52306F2}" destId="{3FB45C1C-2CB8-8C46-A9BD-4F63F3657380}" srcOrd="2" destOrd="0" parTransId="{20240C2B-6D23-204C-B7BB-0E21F22A77ED}" sibTransId="{7B7EB1FE-9D80-3148-B190-037BB466BF54}"/>
    <dgm:cxn modelId="{0D06703D-6ECC-F548-8458-E04539CED451}" type="presOf" srcId="{A65D1D4D-ED83-114A-B9D7-8F842431CEC6}" destId="{13C9A086-21A0-5E40-B676-6E7997131E28}" srcOrd="0" destOrd="4" presId="urn:microsoft.com/office/officeart/2005/8/layout/list1"/>
    <dgm:cxn modelId="{B325C245-4AD7-3D4D-BD7C-6F54E80E98F8}" srcId="{A5EB0440-CA27-2248-A592-370FF4437E9C}" destId="{61BF3718-E26F-7348-8E94-D29B13EF540F}" srcOrd="0" destOrd="0" parTransId="{1B5DD921-2BDE-524A-8FCA-AFF1E8AB9BAE}" sibTransId="{229BAD75-4E43-B943-9971-9F6CB1B8EE88}"/>
    <dgm:cxn modelId="{2EBB244B-FD1C-CC43-A8E4-BB6AF4F9BCB4}" type="presOf" srcId="{A5EB0440-CA27-2248-A592-370FF4437E9C}" destId="{9D0E0618-9F88-4B46-9C8C-7B9E4B116FF3}" srcOrd="1" destOrd="0" presId="urn:microsoft.com/office/officeart/2005/8/layout/list1"/>
    <dgm:cxn modelId="{2EC3544E-9622-5B4E-BF57-5EF98783077E}" srcId="{2D8D4B62-CE6C-0946-837F-5DE429B3F3AF}" destId="{CF2101FA-D34F-C94C-97BA-FDF56ED4A880}" srcOrd="0" destOrd="0" parTransId="{2F055645-9802-2F45-83A0-FFEE95408B7C}" sibTransId="{5205C649-AD67-2E4F-9F65-BDA6DF4113DE}"/>
    <dgm:cxn modelId="{32EB3651-6CAA-694B-972C-89A66F217980}" type="presOf" srcId="{2D8D4B62-CE6C-0946-837F-5DE429B3F3AF}" destId="{F11DF4EC-139E-F146-B21C-12AFA7A37214}" srcOrd="0" destOrd="0" presId="urn:microsoft.com/office/officeart/2005/8/layout/list1"/>
    <dgm:cxn modelId="{0BD52A5C-860D-7749-89FD-2FCBDBB9E38B}" type="presOf" srcId="{50A511DC-5AA4-EA4C-9393-FD6DC52306F2}" destId="{D7C5485B-BD5A-A74E-8643-0FC4CE5DA685}" srcOrd="0" destOrd="0" presId="urn:microsoft.com/office/officeart/2005/8/layout/list1"/>
    <dgm:cxn modelId="{065EB75E-87BF-554B-A309-D1605281E31D}" type="presOf" srcId="{A5EB0440-CA27-2248-A592-370FF4437E9C}" destId="{BC660FEC-EA6A-8E46-AC21-776E5BAEC0ED}" srcOrd="0" destOrd="0" presId="urn:microsoft.com/office/officeart/2005/8/layout/list1"/>
    <dgm:cxn modelId="{B001796B-283A-D54B-9453-F6754B419B4B}" type="presOf" srcId="{94ED0831-A745-D848-8F9A-C84BBFDB7CF6}" destId="{4D62DC32-C761-3D42-9E63-BFAFF9033712}" srcOrd="0" destOrd="0" presId="urn:microsoft.com/office/officeart/2005/8/layout/list1"/>
    <dgm:cxn modelId="{5F038F6B-C9D4-CA47-AB00-8FD5B6CE00B5}" type="presOf" srcId="{94ED0831-A745-D848-8F9A-C84BBFDB7CF6}" destId="{B2358BC7-B55B-4E45-9897-231908BF975B}" srcOrd="1" destOrd="0" presId="urn:microsoft.com/office/officeart/2005/8/layout/list1"/>
    <dgm:cxn modelId="{4D9A206F-AF91-9146-8813-3BAA3BEE29B3}" type="presOf" srcId="{21DCCE8D-6230-EB45-8250-8EE25AB95ADA}" destId="{1E051364-5B87-4349-B239-63ABA92F0FC7}" srcOrd="0" destOrd="2" presId="urn:microsoft.com/office/officeart/2005/8/layout/list1"/>
    <dgm:cxn modelId="{0151B17A-3238-B246-BB3F-50DBD676DA04}" srcId="{50A511DC-5AA4-EA4C-9393-FD6DC52306F2}" destId="{94ED0831-A745-D848-8F9A-C84BBFDB7CF6}" srcOrd="0" destOrd="0" parTransId="{1910DFB4-175A-304B-99E7-4C02834BB562}" sibTransId="{D1B9B9E5-A6D9-8443-BA4A-2D4ED5376B89}"/>
    <dgm:cxn modelId="{01EDEB83-1419-B941-9B9D-1AC6BA02E307}" srcId="{94ED0831-A745-D848-8F9A-C84BBFDB7CF6}" destId="{21DCCE8D-6230-EB45-8250-8EE25AB95ADA}" srcOrd="2" destOrd="0" parTransId="{FEA33C39-B030-5D48-9006-44D52E02915D}" sibTransId="{D95B94E5-9FFF-B941-916C-BA2FBF218B43}"/>
    <dgm:cxn modelId="{B6874785-FEB9-8E4A-AB58-4F8FE27F9683}" type="presOf" srcId="{26457F6A-4750-1349-82B2-63A142500887}" destId="{13C9A086-21A0-5E40-B676-6E7997131E28}" srcOrd="0" destOrd="2" presId="urn:microsoft.com/office/officeart/2005/8/layout/list1"/>
    <dgm:cxn modelId="{1E8FAF8D-47BA-3A4E-9239-07245882B335}" type="presOf" srcId="{798AAA90-27BE-D94F-9DB7-2F776D0E0A52}" destId="{1E051364-5B87-4349-B239-63ABA92F0FC7}" srcOrd="0" destOrd="0" presId="urn:microsoft.com/office/officeart/2005/8/layout/list1"/>
    <dgm:cxn modelId="{A5C47C8E-0731-1149-87D2-4B0E85CED299}" srcId="{A5EB0440-CA27-2248-A592-370FF4437E9C}" destId="{68D388F6-6F2B-C546-9D82-849B5D701021}" srcOrd="1" destOrd="0" parTransId="{087CCD9B-156F-5849-8AFA-8C6D4F694B8C}" sibTransId="{33669358-0115-DA49-8348-4EE58CEA01B0}"/>
    <dgm:cxn modelId="{FD7FC291-8D2D-0744-B2B6-BDCDE8D1053D}" type="presOf" srcId="{68D388F6-6F2B-C546-9D82-849B5D701021}" destId="{13C9A086-21A0-5E40-B676-6E7997131E28}" srcOrd="0" destOrd="1" presId="urn:microsoft.com/office/officeart/2005/8/layout/list1"/>
    <dgm:cxn modelId="{78C8FAAF-BD82-FA46-8180-8E811C896B3D}" srcId="{A5EB0440-CA27-2248-A592-370FF4437E9C}" destId="{893F05C7-836C-E848-A49D-B8341BA33DB6}" srcOrd="3" destOrd="0" parTransId="{4836B4D6-233C-7947-87DE-036E9C09D005}" sibTransId="{E48770EA-A52E-D443-BCD7-28F059A37661}"/>
    <dgm:cxn modelId="{5DA402B1-3B3C-8D4B-88B7-9A087D89B61F}" type="presOf" srcId="{2D8D4B62-CE6C-0946-837F-5DE429B3F3AF}" destId="{34C936B8-D5C4-A040-9446-235C5257000F}" srcOrd="1" destOrd="0" presId="urn:microsoft.com/office/officeart/2005/8/layout/list1"/>
    <dgm:cxn modelId="{A5C416B4-F0A0-C845-BA33-9A5054329BBC}" srcId="{3FB45C1C-2CB8-8C46-A9BD-4F63F3657380}" destId="{F1C064BE-6B09-6D4D-A04C-3049FA69BB33}" srcOrd="1" destOrd="0" parTransId="{07616F56-D230-D048-A0D2-7BFDA36D92A2}" sibTransId="{10F8A1DD-08DE-2F46-BCC9-BB7CD5453BDD}"/>
    <dgm:cxn modelId="{A0C26AB5-CCE8-3D49-95B6-ADD04FFB07AD}" type="presOf" srcId="{3FB45C1C-2CB8-8C46-A9BD-4F63F3657380}" destId="{31DFF3E0-1E06-7C4A-B1AD-37A71DCD98FE}" srcOrd="0" destOrd="0" presId="urn:microsoft.com/office/officeart/2005/8/layout/list1"/>
    <dgm:cxn modelId="{1C45E3CA-12DC-2141-9251-6D7BAE39CF8E}" srcId="{3FB45C1C-2CB8-8C46-A9BD-4F63F3657380}" destId="{F724F4AC-61CA-1C44-A7F2-C83A1B117589}" srcOrd="0" destOrd="0" parTransId="{5DF1AE6D-97F1-F041-AD95-2A9EBD31FADA}" sibTransId="{26E5100E-A00A-B54A-A573-C73B8CDDC2E8}"/>
    <dgm:cxn modelId="{A1D2A4D4-2763-1E49-912F-B0C475B42E18}" srcId="{94ED0831-A745-D848-8F9A-C84BBFDB7CF6}" destId="{798AAA90-27BE-D94F-9DB7-2F776D0E0A52}" srcOrd="0" destOrd="0" parTransId="{BDABB5BF-C98E-B048-8841-4EC9CAA135B2}" sibTransId="{782D14B7-F57B-DB48-80AB-2C8B9EE74290}"/>
    <dgm:cxn modelId="{EC949ED7-7C05-864D-9147-86F9E490D401}" srcId="{94ED0831-A745-D848-8F9A-C84BBFDB7CF6}" destId="{D6FDE50A-586D-9641-BB41-E85F6B373BC3}" srcOrd="1" destOrd="0" parTransId="{BF3B803D-2D8A-B64E-9719-667A94977E22}" sibTransId="{C10D3A4C-B04F-3848-88DC-3BC923FB16F7}"/>
    <dgm:cxn modelId="{272B09E1-A6B6-E94B-BAF4-F0AF777193B6}" srcId="{A5EB0440-CA27-2248-A592-370FF4437E9C}" destId="{26457F6A-4750-1349-82B2-63A142500887}" srcOrd="2" destOrd="0" parTransId="{6E7B523E-92F2-B241-B07D-D49C864AB023}" sibTransId="{B8BACD61-2D33-9F40-80E9-71CD35DD1BBD}"/>
    <dgm:cxn modelId="{AFFB0AE6-17CE-A540-ADEC-849B82F810C1}" type="presOf" srcId="{D6FDE50A-586D-9641-BB41-E85F6B373BC3}" destId="{1E051364-5B87-4349-B239-63ABA92F0FC7}" srcOrd="0" destOrd="1" presId="urn:microsoft.com/office/officeart/2005/8/layout/list1"/>
    <dgm:cxn modelId="{BC3A42E9-B075-8840-A0F4-0BD17DB0BED9}" type="presOf" srcId="{F1C064BE-6B09-6D4D-A04C-3049FA69BB33}" destId="{EEF03C2D-2504-BE4C-BD58-75CC180F8915}" srcOrd="0" destOrd="1" presId="urn:microsoft.com/office/officeart/2005/8/layout/list1"/>
    <dgm:cxn modelId="{88B8AEED-8A32-BB41-934F-E3D621EC5A6B}" srcId="{A5EB0440-CA27-2248-A592-370FF4437E9C}" destId="{A65D1D4D-ED83-114A-B9D7-8F842431CEC6}" srcOrd="4" destOrd="0" parTransId="{98D916F7-ED39-B145-8E6D-0A5BE8EC00DB}" sibTransId="{52F4DD35-FC5F-6F49-8316-FFD53A429179}"/>
    <dgm:cxn modelId="{B66153EE-5257-F04E-AB45-389BD65EE58E}" srcId="{94ED0831-A745-D848-8F9A-C84BBFDB7CF6}" destId="{C156B9C0-8812-2041-92B3-920450F706A8}" srcOrd="3" destOrd="0" parTransId="{8081F35B-A65E-5F47-8C8F-DBEB54A86C26}" sibTransId="{C0DC5E13-A655-5E45-9EB7-06CD3CEC4DBA}"/>
    <dgm:cxn modelId="{AD3121EF-C63F-D848-A2FA-A1CBFC393FA5}" type="presOf" srcId="{CF2101FA-D34F-C94C-97BA-FDF56ED4A880}" destId="{37204B22-C355-9748-9ED4-7FF8AC6619ED}" srcOrd="0" destOrd="0" presId="urn:microsoft.com/office/officeart/2005/8/layout/list1"/>
    <dgm:cxn modelId="{491CCAF1-29EB-0649-8EDE-D0693F77E53B}" srcId="{50A511DC-5AA4-EA4C-9393-FD6DC52306F2}" destId="{A5EB0440-CA27-2248-A592-370FF4437E9C}" srcOrd="1" destOrd="0" parTransId="{D595EF22-D28C-6044-AF3A-8E1E57B7EF40}" sibTransId="{90D063D0-A464-EE4D-877F-E347D90E276B}"/>
    <dgm:cxn modelId="{D0D77BF6-3843-C641-8A45-4CACF65EFFD3}" srcId="{50A511DC-5AA4-EA4C-9393-FD6DC52306F2}" destId="{2D8D4B62-CE6C-0946-837F-5DE429B3F3AF}" srcOrd="3" destOrd="0" parTransId="{352AFBC7-12AC-F94F-A4A0-B2E7EC5F7B1F}" sibTransId="{93FB9D05-CC24-0A4B-A938-977D37E6B12B}"/>
    <dgm:cxn modelId="{A5155CFF-D9B3-CA4B-9997-4A4CF4FC6570}" type="presOf" srcId="{61BF3718-E26F-7348-8E94-D29B13EF540F}" destId="{13C9A086-21A0-5E40-B676-6E7997131E28}" srcOrd="0" destOrd="0" presId="urn:microsoft.com/office/officeart/2005/8/layout/list1"/>
    <dgm:cxn modelId="{30BC2F19-0F9A-2C48-9560-C8160184F4E1}" type="presParOf" srcId="{D7C5485B-BD5A-A74E-8643-0FC4CE5DA685}" destId="{127247B8-C4DF-CC4E-808F-DD1B06E90D5E}" srcOrd="0" destOrd="0" presId="urn:microsoft.com/office/officeart/2005/8/layout/list1"/>
    <dgm:cxn modelId="{4CBB49AF-24C1-8246-AE56-A61D681650A4}" type="presParOf" srcId="{127247B8-C4DF-CC4E-808F-DD1B06E90D5E}" destId="{4D62DC32-C761-3D42-9E63-BFAFF9033712}" srcOrd="0" destOrd="0" presId="urn:microsoft.com/office/officeart/2005/8/layout/list1"/>
    <dgm:cxn modelId="{BBDFB7E2-B7C7-BE44-9A82-7DDE1B5F7A1F}" type="presParOf" srcId="{127247B8-C4DF-CC4E-808F-DD1B06E90D5E}" destId="{B2358BC7-B55B-4E45-9897-231908BF975B}" srcOrd="1" destOrd="0" presId="urn:microsoft.com/office/officeart/2005/8/layout/list1"/>
    <dgm:cxn modelId="{EC561A6C-3414-B24C-A894-4CF7DEDFAC42}" type="presParOf" srcId="{D7C5485B-BD5A-A74E-8643-0FC4CE5DA685}" destId="{B380D64C-D2F5-F547-B23E-DCE71717DB2F}" srcOrd="1" destOrd="0" presId="urn:microsoft.com/office/officeart/2005/8/layout/list1"/>
    <dgm:cxn modelId="{67C22622-7A77-3F43-A9BD-08C56F335F61}" type="presParOf" srcId="{D7C5485B-BD5A-A74E-8643-0FC4CE5DA685}" destId="{1E051364-5B87-4349-B239-63ABA92F0FC7}" srcOrd="2" destOrd="0" presId="urn:microsoft.com/office/officeart/2005/8/layout/list1"/>
    <dgm:cxn modelId="{7125F250-C080-9742-B063-666F067F0F2F}" type="presParOf" srcId="{D7C5485B-BD5A-A74E-8643-0FC4CE5DA685}" destId="{F95074A1-9EE5-FC4E-9097-6F6EC8B5009B}" srcOrd="3" destOrd="0" presId="urn:microsoft.com/office/officeart/2005/8/layout/list1"/>
    <dgm:cxn modelId="{58BE5103-C393-ED47-87A4-83382E672F98}" type="presParOf" srcId="{D7C5485B-BD5A-A74E-8643-0FC4CE5DA685}" destId="{8181E2A4-125C-064A-9B34-58F2894F74A0}" srcOrd="4" destOrd="0" presId="urn:microsoft.com/office/officeart/2005/8/layout/list1"/>
    <dgm:cxn modelId="{13F4D68F-08B1-C342-B9A3-13A53BC16F61}" type="presParOf" srcId="{8181E2A4-125C-064A-9B34-58F2894F74A0}" destId="{BC660FEC-EA6A-8E46-AC21-776E5BAEC0ED}" srcOrd="0" destOrd="0" presId="urn:microsoft.com/office/officeart/2005/8/layout/list1"/>
    <dgm:cxn modelId="{C7791F30-D0FC-2741-852D-43DC74D97FA0}" type="presParOf" srcId="{8181E2A4-125C-064A-9B34-58F2894F74A0}" destId="{9D0E0618-9F88-4B46-9C8C-7B9E4B116FF3}" srcOrd="1" destOrd="0" presId="urn:microsoft.com/office/officeart/2005/8/layout/list1"/>
    <dgm:cxn modelId="{707C812C-418A-014A-838E-72C807E37499}" type="presParOf" srcId="{D7C5485B-BD5A-A74E-8643-0FC4CE5DA685}" destId="{8AAE8670-0A14-764E-B9B0-27E205250FCF}" srcOrd="5" destOrd="0" presId="urn:microsoft.com/office/officeart/2005/8/layout/list1"/>
    <dgm:cxn modelId="{4DCC233C-EFE9-1E4A-B5C7-3316CEB4ABF0}" type="presParOf" srcId="{D7C5485B-BD5A-A74E-8643-0FC4CE5DA685}" destId="{13C9A086-21A0-5E40-B676-6E7997131E28}" srcOrd="6" destOrd="0" presId="urn:microsoft.com/office/officeart/2005/8/layout/list1"/>
    <dgm:cxn modelId="{6C06B7ED-45CE-1342-94B7-58003CF713C0}" type="presParOf" srcId="{D7C5485B-BD5A-A74E-8643-0FC4CE5DA685}" destId="{47FE0651-997F-1C47-B4C7-578CD038AEDF}" srcOrd="7" destOrd="0" presId="urn:microsoft.com/office/officeart/2005/8/layout/list1"/>
    <dgm:cxn modelId="{851218D7-8EF1-9642-A48C-5F2AFDB43F5D}" type="presParOf" srcId="{D7C5485B-BD5A-A74E-8643-0FC4CE5DA685}" destId="{AABC9095-D8F4-5E46-8105-740D428C0F9A}" srcOrd="8" destOrd="0" presId="urn:microsoft.com/office/officeart/2005/8/layout/list1"/>
    <dgm:cxn modelId="{92917DCD-2024-9847-9B89-0C5EA1B8A3C6}" type="presParOf" srcId="{AABC9095-D8F4-5E46-8105-740D428C0F9A}" destId="{31DFF3E0-1E06-7C4A-B1AD-37A71DCD98FE}" srcOrd="0" destOrd="0" presId="urn:microsoft.com/office/officeart/2005/8/layout/list1"/>
    <dgm:cxn modelId="{8DA80F97-07CA-A645-8419-F4E0C38D6544}" type="presParOf" srcId="{AABC9095-D8F4-5E46-8105-740D428C0F9A}" destId="{98D921D8-30C2-4A40-9DB4-ED575DB71739}" srcOrd="1" destOrd="0" presId="urn:microsoft.com/office/officeart/2005/8/layout/list1"/>
    <dgm:cxn modelId="{406CEB89-50EE-E741-AB07-622D411872E2}" type="presParOf" srcId="{D7C5485B-BD5A-A74E-8643-0FC4CE5DA685}" destId="{5803D81D-D02A-7E47-B688-F71A19A97433}" srcOrd="9" destOrd="0" presId="urn:microsoft.com/office/officeart/2005/8/layout/list1"/>
    <dgm:cxn modelId="{9BFEB393-9241-EC49-91B8-077E2B4868BE}" type="presParOf" srcId="{D7C5485B-BD5A-A74E-8643-0FC4CE5DA685}" destId="{EEF03C2D-2504-BE4C-BD58-75CC180F8915}" srcOrd="10" destOrd="0" presId="urn:microsoft.com/office/officeart/2005/8/layout/list1"/>
    <dgm:cxn modelId="{A5F80281-14D3-9A44-9758-A0309CDE9E17}" type="presParOf" srcId="{D7C5485B-BD5A-A74E-8643-0FC4CE5DA685}" destId="{351C86D9-384A-214E-8906-530B2AC50DE7}" srcOrd="11" destOrd="0" presId="urn:microsoft.com/office/officeart/2005/8/layout/list1"/>
    <dgm:cxn modelId="{FA01E566-902B-8A4E-8AF4-41E0248709E4}" type="presParOf" srcId="{D7C5485B-BD5A-A74E-8643-0FC4CE5DA685}" destId="{412B004B-B66D-7F4D-8FCA-22481A5BE6D5}" srcOrd="12" destOrd="0" presId="urn:microsoft.com/office/officeart/2005/8/layout/list1"/>
    <dgm:cxn modelId="{9ED9ECFB-DE3B-654E-83CC-423E45621A57}" type="presParOf" srcId="{412B004B-B66D-7F4D-8FCA-22481A5BE6D5}" destId="{F11DF4EC-139E-F146-B21C-12AFA7A37214}" srcOrd="0" destOrd="0" presId="urn:microsoft.com/office/officeart/2005/8/layout/list1"/>
    <dgm:cxn modelId="{85DF2B40-2586-3542-ACFF-FBA6DEDE4CB6}" type="presParOf" srcId="{412B004B-B66D-7F4D-8FCA-22481A5BE6D5}" destId="{34C936B8-D5C4-A040-9446-235C5257000F}" srcOrd="1" destOrd="0" presId="urn:microsoft.com/office/officeart/2005/8/layout/list1"/>
    <dgm:cxn modelId="{AE2D23C2-A9B6-7441-AB67-A524561341B9}" type="presParOf" srcId="{D7C5485B-BD5A-A74E-8643-0FC4CE5DA685}" destId="{0DD33D9D-075B-FE4C-AC4F-455B740C520C}" srcOrd="13" destOrd="0" presId="urn:microsoft.com/office/officeart/2005/8/layout/list1"/>
    <dgm:cxn modelId="{937F3026-E57E-FB45-B747-D455EDC0542A}" type="presParOf" srcId="{D7C5485B-BD5A-A74E-8643-0FC4CE5DA685}" destId="{37204B22-C355-9748-9ED4-7FF8AC6619E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0A511DC-5AA4-EA4C-9393-FD6DC52306F2}"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94ED0831-A745-D848-8F9A-C84BBFDB7CF6}">
      <dgm:prSet/>
      <dgm:spPr>
        <a:solidFill>
          <a:srgbClr val="0C3959"/>
        </a:solidFill>
      </dgm:spPr>
      <dgm:t>
        <a:bodyPr/>
        <a:lstStyle/>
        <a:p>
          <a:r>
            <a:rPr lang="en-US" b="1" dirty="0"/>
            <a:t>Tools and Services for Interoperable Infrastructures</a:t>
          </a:r>
        </a:p>
      </dgm:t>
    </dgm:pt>
    <dgm:pt modelId="{1910DFB4-175A-304B-99E7-4C02834BB562}" type="parTrans" cxnId="{0151B17A-3238-B246-BB3F-50DBD676DA04}">
      <dgm:prSet/>
      <dgm:spPr/>
      <dgm:t>
        <a:bodyPr/>
        <a:lstStyle/>
        <a:p>
          <a:endParaRPr lang="en-US"/>
        </a:p>
      </dgm:t>
    </dgm:pt>
    <dgm:pt modelId="{D1B9B9E5-A6D9-8443-BA4A-2D4ED5376B89}" type="sibTrans" cxnId="{0151B17A-3238-B246-BB3F-50DBD676DA04}">
      <dgm:prSet/>
      <dgm:spPr/>
      <dgm:t>
        <a:bodyPr/>
        <a:lstStyle/>
        <a:p>
          <a:endParaRPr lang="en-US"/>
        </a:p>
      </dgm:t>
    </dgm:pt>
    <dgm:pt modelId="{AE130C9C-553B-D64A-BACB-6AD9FF365B9F}">
      <dgm:prSet/>
      <dgm:spPr>
        <a:noFill/>
        <a:ln>
          <a:solidFill>
            <a:schemeClr val="accent2"/>
          </a:solidFill>
        </a:ln>
      </dgm:spPr>
      <dgm:t>
        <a:bodyPr/>
        <a:lstStyle/>
        <a:p>
          <a:r>
            <a:rPr lang="en-US" dirty="0"/>
            <a:t>Guidelines for federated access to non-web services across different operational domains</a:t>
          </a:r>
        </a:p>
      </dgm:t>
    </dgm:pt>
    <dgm:pt modelId="{B77222EA-BEEC-9B44-A9E3-AD285DC67A57}" type="parTrans" cxnId="{440A7340-6EB8-3440-A054-CB4387378B57}">
      <dgm:prSet/>
      <dgm:spPr/>
      <dgm:t>
        <a:bodyPr/>
        <a:lstStyle/>
        <a:p>
          <a:endParaRPr lang="en-US"/>
        </a:p>
      </dgm:t>
    </dgm:pt>
    <dgm:pt modelId="{A08C6EC3-C706-0F40-BEF9-B26F66C67198}" type="sibTrans" cxnId="{440A7340-6EB8-3440-A054-CB4387378B57}">
      <dgm:prSet/>
      <dgm:spPr/>
      <dgm:t>
        <a:bodyPr/>
        <a:lstStyle/>
        <a:p>
          <a:endParaRPr lang="en-US"/>
        </a:p>
      </dgm:t>
    </dgm:pt>
    <dgm:pt modelId="{A5EB0440-CA27-2248-A592-370FF4437E9C}">
      <dgm:prSet/>
      <dgm:spPr>
        <a:solidFill>
          <a:srgbClr val="0C3959"/>
        </a:solidFill>
      </dgm:spPr>
      <dgm:t>
        <a:bodyPr/>
        <a:lstStyle/>
        <a:p>
          <a:r>
            <a:rPr lang="en-US" b="1" dirty="0"/>
            <a:t>SP Architectures and </a:t>
          </a:r>
          <a:r>
            <a:rPr lang="en-US" b="1" dirty="0" err="1"/>
            <a:t>Authorisation</a:t>
          </a:r>
          <a:r>
            <a:rPr lang="en-US" b="1" dirty="0"/>
            <a:t> in Multi-SP Environments</a:t>
          </a:r>
        </a:p>
      </dgm:t>
    </dgm:pt>
    <dgm:pt modelId="{D595EF22-D28C-6044-AF3A-8E1E57B7EF40}" type="parTrans" cxnId="{491CCAF1-29EB-0649-8EDE-D0693F77E53B}">
      <dgm:prSet/>
      <dgm:spPr/>
      <dgm:t>
        <a:bodyPr/>
        <a:lstStyle/>
        <a:p>
          <a:endParaRPr lang="en-US"/>
        </a:p>
      </dgm:t>
    </dgm:pt>
    <dgm:pt modelId="{90D063D0-A464-EE4D-877F-E347D90E276B}" type="sibTrans" cxnId="{491CCAF1-29EB-0649-8EDE-D0693F77E53B}">
      <dgm:prSet/>
      <dgm:spPr/>
      <dgm:t>
        <a:bodyPr/>
        <a:lstStyle/>
        <a:p>
          <a:endParaRPr lang="en-US"/>
        </a:p>
      </dgm:t>
    </dgm:pt>
    <dgm:pt modelId="{CBDA5732-EE7F-A34D-A53C-4BD7353EBB19}">
      <dgm:prSet/>
      <dgm:spPr>
        <a:noFill/>
        <a:ln>
          <a:solidFill>
            <a:srgbClr val="F57A1E"/>
          </a:solidFill>
        </a:ln>
      </dgm:spPr>
      <dgm:t>
        <a:bodyPr/>
        <a:lstStyle/>
        <a:p>
          <a:r>
            <a:rPr lang="en-US" dirty="0"/>
            <a:t>Best practices for integrating OpenID Connect / OAuth2 based end services</a:t>
          </a:r>
        </a:p>
      </dgm:t>
    </dgm:pt>
    <dgm:pt modelId="{217C5A5B-00AC-5848-8006-C7E48EF43C13}" type="parTrans" cxnId="{1081E2DD-511E-AC4A-827A-19C9B0C39A60}">
      <dgm:prSet/>
      <dgm:spPr/>
      <dgm:t>
        <a:bodyPr/>
        <a:lstStyle/>
        <a:p>
          <a:endParaRPr lang="en-US"/>
        </a:p>
      </dgm:t>
    </dgm:pt>
    <dgm:pt modelId="{CAE730A5-FC71-6848-92A6-F2AE14F3137F}" type="sibTrans" cxnId="{1081E2DD-511E-AC4A-827A-19C9B0C39A60}">
      <dgm:prSet/>
      <dgm:spPr/>
      <dgm:t>
        <a:bodyPr/>
        <a:lstStyle/>
        <a:p>
          <a:endParaRPr lang="en-US"/>
        </a:p>
      </dgm:t>
    </dgm:pt>
    <dgm:pt modelId="{3FB45C1C-2CB8-8C46-A9BD-4F63F3657380}">
      <dgm:prSet/>
      <dgm:spPr>
        <a:solidFill>
          <a:srgbClr val="0C3959"/>
        </a:solidFill>
      </dgm:spPr>
      <dgm:t>
        <a:bodyPr/>
        <a:lstStyle/>
        <a:p>
          <a:r>
            <a:rPr lang="en-GB" b="1" dirty="0">
              <a:solidFill>
                <a:schemeClr val="bg1"/>
              </a:solidFill>
              <a:cs typeface="Gill Sans Light"/>
            </a:rPr>
            <a:t>Models for the Evolution of the AAIs for Research Collaborations</a:t>
          </a:r>
          <a:endParaRPr lang="en-US" b="1" dirty="0"/>
        </a:p>
      </dgm:t>
    </dgm:pt>
    <dgm:pt modelId="{20240C2B-6D23-204C-B7BB-0E21F22A77ED}" type="parTrans" cxnId="{C4C41E31-3EF6-8340-AFEE-6F74F011B684}">
      <dgm:prSet/>
      <dgm:spPr/>
      <dgm:t>
        <a:bodyPr/>
        <a:lstStyle/>
        <a:p>
          <a:endParaRPr lang="en-US"/>
        </a:p>
      </dgm:t>
    </dgm:pt>
    <dgm:pt modelId="{7B7EB1FE-9D80-3148-B190-037BB466BF54}" type="sibTrans" cxnId="{C4C41E31-3EF6-8340-AFEE-6F74F011B684}">
      <dgm:prSet/>
      <dgm:spPr/>
      <dgm:t>
        <a:bodyPr/>
        <a:lstStyle/>
        <a:p>
          <a:endParaRPr lang="en-US"/>
        </a:p>
      </dgm:t>
    </dgm:pt>
    <dgm:pt modelId="{F1C064BE-6B09-6D4D-A04C-3049FA69BB33}">
      <dgm:prSet/>
      <dgm:spPr>
        <a:noFill/>
        <a:ln>
          <a:solidFill>
            <a:srgbClr val="F57A1E"/>
          </a:solidFill>
        </a:ln>
      </dgm:spPr>
      <dgm:t>
        <a:bodyPr/>
        <a:lstStyle/>
        <a:p>
          <a:r>
            <a:rPr lang="en-US" dirty="0"/>
            <a:t>Guidelines for registering OpenID Connect Relying Parties in AAIs for international research collaboration?</a:t>
          </a:r>
        </a:p>
      </dgm:t>
    </dgm:pt>
    <dgm:pt modelId="{07616F56-D230-D048-A0D2-7BFDA36D92A2}" type="parTrans" cxnId="{A5C416B4-F0A0-C845-BA33-9A5054329BBC}">
      <dgm:prSet/>
      <dgm:spPr/>
      <dgm:t>
        <a:bodyPr/>
        <a:lstStyle/>
        <a:p>
          <a:endParaRPr lang="en-US"/>
        </a:p>
      </dgm:t>
    </dgm:pt>
    <dgm:pt modelId="{10F8A1DD-08DE-2F46-BCC9-BB7CD5453BDD}" type="sibTrans" cxnId="{A5C416B4-F0A0-C845-BA33-9A5054329BBC}">
      <dgm:prSet/>
      <dgm:spPr/>
      <dgm:t>
        <a:bodyPr/>
        <a:lstStyle/>
        <a:p>
          <a:endParaRPr lang="en-US"/>
        </a:p>
      </dgm:t>
    </dgm:pt>
    <dgm:pt modelId="{2D8D4B62-CE6C-0946-837F-5DE429B3F3AF}">
      <dgm:prSet/>
      <dgm:spPr>
        <a:solidFill>
          <a:srgbClr val="0C3959"/>
        </a:solidFill>
      </dgm:spPr>
      <dgm:t>
        <a:bodyPr/>
        <a:lstStyle/>
        <a:p>
          <a:r>
            <a:rPr lang="en-US" b="1" dirty="0"/>
            <a:t>Scalable VO platforms</a:t>
          </a:r>
        </a:p>
      </dgm:t>
    </dgm:pt>
    <dgm:pt modelId="{352AFBC7-12AC-F94F-A4A0-B2E7EC5F7B1F}" type="parTrans" cxnId="{D0D77BF6-3843-C641-8A45-4CACF65EFFD3}">
      <dgm:prSet/>
      <dgm:spPr/>
      <dgm:t>
        <a:bodyPr/>
        <a:lstStyle/>
        <a:p>
          <a:endParaRPr lang="en-US"/>
        </a:p>
      </dgm:t>
    </dgm:pt>
    <dgm:pt modelId="{93FB9D05-CC24-0A4B-A938-977D37E6B12B}" type="sibTrans" cxnId="{D0D77BF6-3843-C641-8A45-4CACF65EFFD3}">
      <dgm:prSet/>
      <dgm:spPr/>
      <dgm:t>
        <a:bodyPr/>
        <a:lstStyle/>
        <a:p>
          <a:endParaRPr lang="en-US"/>
        </a:p>
      </dgm:t>
    </dgm:pt>
    <dgm:pt modelId="{948B8844-5289-2045-84CB-2CD30B279380}">
      <dgm:prSet/>
      <dgm:spPr>
        <a:noFill/>
        <a:ln>
          <a:solidFill>
            <a:srgbClr val="F57A1E"/>
          </a:solidFill>
        </a:ln>
      </dgm:spPr>
      <dgm:t>
        <a:bodyPr/>
        <a:lstStyle/>
        <a:p>
          <a:r>
            <a:rPr lang="en-US" dirty="0"/>
            <a:t>Guidelines for scalable account (de)provisioning of VO members</a:t>
          </a:r>
        </a:p>
      </dgm:t>
    </dgm:pt>
    <dgm:pt modelId="{C2DF099E-7882-2046-9A03-BCDB0FB109C0}" type="parTrans" cxnId="{C3DFF13B-3BCF-4749-96A8-798DDF028BB0}">
      <dgm:prSet/>
      <dgm:spPr/>
      <dgm:t>
        <a:bodyPr/>
        <a:lstStyle/>
        <a:p>
          <a:endParaRPr lang="en-US"/>
        </a:p>
      </dgm:t>
    </dgm:pt>
    <dgm:pt modelId="{E1EFEE44-C735-1944-B87F-4CF0B37418F2}" type="sibTrans" cxnId="{C3DFF13B-3BCF-4749-96A8-798DDF028BB0}">
      <dgm:prSet/>
      <dgm:spPr/>
      <dgm:t>
        <a:bodyPr/>
        <a:lstStyle/>
        <a:p>
          <a:endParaRPr lang="en-US"/>
        </a:p>
      </dgm:t>
    </dgm:pt>
    <dgm:pt modelId="{D10B2FDA-4CE0-7743-9AFC-6D7EB122E8F1}">
      <dgm:prSet/>
      <dgm:spPr>
        <a:noFill/>
        <a:ln>
          <a:solidFill>
            <a:srgbClr val="F57A1E"/>
          </a:solidFill>
        </a:ln>
      </dgm:spPr>
      <dgm:t>
        <a:bodyPr/>
        <a:lstStyle/>
        <a:p>
          <a:r>
            <a:rPr lang="en-US" dirty="0"/>
            <a:t>Proof of concept implementation of assurance evaluation and combination model?</a:t>
          </a:r>
        </a:p>
      </dgm:t>
    </dgm:pt>
    <dgm:pt modelId="{4E5CCC52-2A8E-664B-92FE-BEF1A52327F3}" type="parTrans" cxnId="{826C6526-6C89-AD4A-B7DC-FB9CA9D60CE4}">
      <dgm:prSet/>
      <dgm:spPr/>
      <dgm:t>
        <a:bodyPr/>
        <a:lstStyle/>
        <a:p>
          <a:endParaRPr lang="en-US"/>
        </a:p>
      </dgm:t>
    </dgm:pt>
    <dgm:pt modelId="{F968CFE3-5595-0B45-9235-EA8B46527B96}" type="sibTrans" cxnId="{826C6526-6C89-AD4A-B7DC-FB9CA9D60CE4}">
      <dgm:prSet/>
      <dgm:spPr/>
      <dgm:t>
        <a:bodyPr/>
        <a:lstStyle/>
        <a:p>
          <a:endParaRPr lang="en-US"/>
        </a:p>
      </dgm:t>
    </dgm:pt>
    <dgm:pt modelId="{62A20EBB-17EA-0B4C-9A7B-E196B09300BE}">
      <dgm:prSet/>
      <dgm:spPr>
        <a:noFill/>
        <a:ln>
          <a:solidFill>
            <a:schemeClr val="accent2"/>
          </a:solidFill>
        </a:ln>
      </dgm:spPr>
      <dgm:t>
        <a:bodyPr/>
        <a:lstStyle/>
        <a:p>
          <a:r>
            <a:rPr lang="en-US" dirty="0"/>
            <a:t>Guidelines for expressing community user identifiers</a:t>
          </a:r>
        </a:p>
      </dgm:t>
    </dgm:pt>
    <dgm:pt modelId="{79A0EDF6-AC9B-F04F-8CB6-26D506D53852}" type="parTrans" cxnId="{1EE96F72-45FE-6E41-A88E-6D8B2CE0AAEB}">
      <dgm:prSet/>
      <dgm:spPr/>
      <dgm:t>
        <a:bodyPr/>
        <a:lstStyle/>
        <a:p>
          <a:endParaRPr lang="en-US"/>
        </a:p>
      </dgm:t>
    </dgm:pt>
    <dgm:pt modelId="{F549BB16-392A-E449-A636-74AA561BBDAD}" type="sibTrans" cxnId="{1EE96F72-45FE-6E41-A88E-6D8B2CE0AAEB}">
      <dgm:prSet/>
      <dgm:spPr/>
      <dgm:t>
        <a:bodyPr/>
        <a:lstStyle/>
        <a:p>
          <a:endParaRPr lang="en-US"/>
        </a:p>
      </dgm:t>
    </dgm:pt>
    <dgm:pt modelId="{D7C5485B-BD5A-A74E-8643-0FC4CE5DA685}" type="pres">
      <dgm:prSet presAssocID="{50A511DC-5AA4-EA4C-9393-FD6DC52306F2}" presName="linear" presStyleCnt="0">
        <dgm:presLayoutVars>
          <dgm:dir/>
          <dgm:animLvl val="lvl"/>
          <dgm:resizeHandles val="exact"/>
        </dgm:presLayoutVars>
      </dgm:prSet>
      <dgm:spPr/>
    </dgm:pt>
    <dgm:pt modelId="{127247B8-C4DF-CC4E-808F-DD1B06E90D5E}" type="pres">
      <dgm:prSet presAssocID="{94ED0831-A745-D848-8F9A-C84BBFDB7CF6}" presName="parentLin" presStyleCnt="0"/>
      <dgm:spPr/>
    </dgm:pt>
    <dgm:pt modelId="{4D62DC32-C761-3D42-9E63-BFAFF9033712}" type="pres">
      <dgm:prSet presAssocID="{94ED0831-A745-D848-8F9A-C84BBFDB7CF6}" presName="parentLeftMargin" presStyleLbl="node1" presStyleIdx="0" presStyleCnt="4"/>
      <dgm:spPr/>
    </dgm:pt>
    <dgm:pt modelId="{B2358BC7-B55B-4E45-9897-231908BF975B}" type="pres">
      <dgm:prSet presAssocID="{94ED0831-A745-D848-8F9A-C84BBFDB7CF6}" presName="parentText" presStyleLbl="node1" presStyleIdx="0" presStyleCnt="4">
        <dgm:presLayoutVars>
          <dgm:chMax val="0"/>
          <dgm:bulletEnabled val="1"/>
        </dgm:presLayoutVars>
      </dgm:prSet>
      <dgm:spPr/>
    </dgm:pt>
    <dgm:pt modelId="{B380D64C-D2F5-F547-B23E-DCE71717DB2F}" type="pres">
      <dgm:prSet presAssocID="{94ED0831-A745-D848-8F9A-C84BBFDB7CF6}" presName="negativeSpace" presStyleCnt="0"/>
      <dgm:spPr/>
    </dgm:pt>
    <dgm:pt modelId="{1E051364-5B87-4349-B239-63ABA92F0FC7}" type="pres">
      <dgm:prSet presAssocID="{94ED0831-A745-D848-8F9A-C84BBFDB7CF6}" presName="childText" presStyleLbl="conFgAcc1" presStyleIdx="0" presStyleCnt="4">
        <dgm:presLayoutVars>
          <dgm:bulletEnabled val="1"/>
        </dgm:presLayoutVars>
      </dgm:prSet>
      <dgm:spPr/>
    </dgm:pt>
    <dgm:pt modelId="{F95074A1-9EE5-FC4E-9097-6F6EC8B5009B}" type="pres">
      <dgm:prSet presAssocID="{D1B9B9E5-A6D9-8443-BA4A-2D4ED5376B89}" presName="spaceBetweenRectangles" presStyleCnt="0"/>
      <dgm:spPr/>
    </dgm:pt>
    <dgm:pt modelId="{8181E2A4-125C-064A-9B34-58F2894F74A0}" type="pres">
      <dgm:prSet presAssocID="{A5EB0440-CA27-2248-A592-370FF4437E9C}" presName="parentLin" presStyleCnt="0"/>
      <dgm:spPr/>
    </dgm:pt>
    <dgm:pt modelId="{BC660FEC-EA6A-8E46-AC21-776E5BAEC0ED}" type="pres">
      <dgm:prSet presAssocID="{A5EB0440-CA27-2248-A592-370FF4437E9C}" presName="parentLeftMargin" presStyleLbl="node1" presStyleIdx="0" presStyleCnt="4"/>
      <dgm:spPr/>
    </dgm:pt>
    <dgm:pt modelId="{9D0E0618-9F88-4B46-9C8C-7B9E4B116FF3}" type="pres">
      <dgm:prSet presAssocID="{A5EB0440-CA27-2248-A592-370FF4437E9C}" presName="parentText" presStyleLbl="node1" presStyleIdx="1" presStyleCnt="4">
        <dgm:presLayoutVars>
          <dgm:chMax val="0"/>
          <dgm:bulletEnabled val="1"/>
        </dgm:presLayoutVars>
      </dgm:prSet>
      <dgm:spPr/>
    </dgm:pt>
    <dgm:pt modelId="{8AAE8670-0A14-764E-B9B0-27E205250FCF}" type="pres">
      <dgm:prSet presAssocID="{A5EB0440-CA27-2248-A592-370FF4437E9C}" presName="negativeSpace" presStyleCnt="0"/>
      <dgm:spPr/>
    </dgm:pt>
    <dgm:pt modelId="{13C9A086-21A0-5E40-B676-6E7997131E28}" type="pres">
      <dgm:prSet presAssocID="{A5EB0440-CA27-2248-A592-370FF4437E9C}" presName="childText" presStyleLbl="conFgAcc1" presStyleIdx="1" presStyleCnt="4">
        <dgm:presLayoutVars>
          <dgm:bulletEnabled val="1"/>
        </dgm:presLayoutVars>
      </dgm:prSet>
      <dgm:spPr/>
    </dgm:pt>
    <dgm:pt modelId="{47FE0651-997F-1C47-B4C7-578CD038AEDF}" type="pres">
      <dgm:prSet presAssocID="{90D063D0-A464-EE4D-877F-E347D90E276B}" presName="spaceBetweenRectangles" presStyleCnt="0"/>
      <dgm:spPr/>
    </dgm:pt>
    <dgm:pt modelId="{AABC9095-D8F4-5E46-8105-740D428C0F9A}" type="pres">
      <dgm:prSet presAssocID="{3FB45C1C-2CB8-8C46-A9BD-4F63F3657380}" presName="parentLin" presStyleCnt="0"/>
      <dgm:spPr/>
    </dgm:pt>
    <dgm:pt modelId="{31DFF3E0-1E06-7C4A-B1AD-37A71DCD98FE}" type="pres">
      <dgm:prSet presAssocID="{3FB45C1C-2CB8-8C46-A9BD-4F63F3657380}" presName="parentLeftMargin" presStyleLbl="node1" presStyleIdx="1" presStyleCnt="4"/>
      <dgm:spPr/>
    </dgm:pt>
    <dgm:pt modelId="{98D921D8-30C2-4A40-9DB4-ED575DB71739}" type="pres">
      <dgm:prSet presAssocID="{3FB45C1C-2CB8-8C46-A9BD-4F63F3657380}" presName="parentText" presStyleLbl="node1" presStyleIdx="2" presStyleCnt="4">
        <dgm:presLayoutVars>
          <dgm:chMax val="0"/>
          <dgm:bulletEnabled val="1"/>
        </dgm:presLayoutVars>
      </dgm:prSet>
      <dgm:spPr/>
    </dgm:pt>
    <dgm:pt modelId="{5803D81D-D02A-7E47-B688-F71A19A97433}" type="pres">
      <dgm:prSet presAssocID="{3FB45C1C-2CB8-8C46-A9BD-4F63F3657380}" presName="negativeSpace" presStyleCnt="0"/>
      <dgm:spPr/>
    </dgm:pt>
    <dgm:pt modelId="{EEF03C2D-2504-BE4C-BD58-75CC180F8915}" type="pres">
      <dgm:prSet presAssocID="{3FB45C1C-2CB8-8C46-A9BD-4F63F3657380}" presName="childText" presStyleLbl="conFgAcc1" presStyleIdx="2" presStyleCnt="4">
        <dgm:presLayoutVars>
          <dgm:bulletEnabled val="1"/>
        </dgm:presLayoutVars>
      </dgm:prSet>
      <dgm:spPr/>
    </dgm:pt>
    <dgm:pt modelId="{351C86D9-384A-214E-8906-530B2AC50DE7}" type="pres">
      <dgm:prSet presAssocID="{7B7EB1FE-9D80-3148-B190-037BB466BF54}" presName="spaceBetweenRectangles" presStyleCnt="0"/>
      <dgm:spPr/>
    </dgm:pt>
    <dgm:pt modelId="{412B004B-B66D-7F4D-8FCA-22481A5BE6D5}" type="pres">
      <dgm:prSet presAssocID="{2D8D4B62-CE6C-0946-837F-5DE429B3F3AF}" presName="parentLin" presStyleCnt="0"/>
      <dgm:spPr/>
    </dgm:pt>
    <dgm:pt modelId="{F11DF4EC-139E-F146-B21C-12AFA7A37214}" type="pres">
      <dgm:prSet presAssocID="{2D8D4B62-CE6C-0946-837F-5DE429B3F3AF}" presName="parentLeftMargin" presStyleLbl="node1" presStyleIdx="2" presStyleCnt="4"/>
      <dgm:spPr/>
    </dgm:pt>
    <dgm:pt modelId="{34C936B8-D5C4-A040-9446-235C5257000F}" type="pres">
      <dgm:prSet presAssocID="{2D8D4B62-CE6C-0946-837F-5DE429B3F3AF}" presName="parentText" presStyleLbl="node1" presStyleIdx="3" presStyleCnt="4">
        <dgm:presLayoutVars>
          <dgm:chMax val="0"/>
          <dgm:bulletEnabled val="1"/>
        </dgm:presLayoutVars>
      </dgm:prSet>
      <dgm:spPr/>
    </dgm:pt>
    <dgm:pt modelId="{0DD33D9D-075B-FE4C-AC4F-455B740C520C}" type="pres">
      <dgm:prSet presAssocID="{2D8D4B62-CE6C-0946-837F-5DE429B3F3AF}" presName="negativeSpace" presStyleCnt="0"/>
      <dgm:spPr/>
    </dgm:pt>
    <dgm:pt modelId="{37204B22-C355-9748-9ED4-7FF8AC6619ED}" type="pres">
      <dgm:prSet presAssocID="{2D8D4B62-CE6C-0946-837F-5DE429B3F3AF}" presName="childText" presStyleLbl="conFgAcc1" presStyleIdx="3" presStyleCnt="4">
        <dgm:presLayoutVars>
          <dgm:bulletEnabled val="1"/>
        </dgm:presLayoutVars>
      </dgm:prSet>
      <dgm:spPr/>
    </dgm:pt>
  </dgm:ptLst>
  <dgm:cxnLst>
    <dgm:cxn modelId="{826C6526-6C89-AD4A-B7DC-FB9CA9D60CE4}" srcId="{3FB45C1C-2CB8-8C46-A9BD-4F63F3657380}" destId="{D10B2FDA-4CE0-7743-9AFC-6D7EB122E8F1}" srcOrd="1" destOrd="0" parTransId="{4E5CCC52-2A8E-664B-92FE-BEF1A52327F3}" sibTransId="{F968CFE3-5595-0B45-9235-EA8B46527B96}"/>
    <dgm:cxn modelId="{4EB58627-DAFF-3748-A9D0-BDF5164EE9DA}" type="presOf" srcId="{3FB45C1C-2CB8-8C46-A9BD-4F63F3657380}" destId="{98D921D8-30C2-4A40-9DB4-ED575DB71739}" srcOrd="1" destOrd="0" presId="urn:microsoft.com/office/officeart/2005/8/layout/list1"/>
    <dgm:cxn modelId="{C4C41E31-3EF6-8340-AFEE-6F74F011B684}" srcId="{50A511DC-5AA4-EA4C-9393-FD6DC52306F2}" destId="{3FB45C1C-2CB8-8C46-A9BD-4F63F3657380}" srcOrd="2" destOrd="0" parTransId="{20240C2B-6D23-204C-B7BB-0E21F22A77ED}" sibTransId="{7B7EB1FE-9D80-3148-B190-037BB466BF54}"/>
    <dgm:cxn modelId="{C53C7137-FFBC-334F-8CDC-74AB87F1DC83}" type="presOf" srcId="{D10B2FDA-4CE0-7743-9AFC-6D7EB122E8F1}" destId="{EEF03C2D-2504-BE4C-BD58-75CC180F8915}" srcOrd="0" destOrd="1" presId="urn:microsoft.com/office/officeart/2005/8/layout/list1"/>
    <dgm:cxn modelId="{C3DFF13B-3BCF-4749-96A8-798DDF028BB0}" srcId="{2D8D4B62-CE6C-0946-837F-5DE429B3F3AF}" destId="{948B8844-5289-2045-84CB-2CD30B279380}" srcOrd="0" destOrd="0" parTransId="{C2DF099E-7882-2046-9A03-BCDB0FB109C0}" sibTransId="{E1EFEE44-C735-1944-B87F-4CF0B37418F2}"/>
    <dgm:cxn modelId="{B843153F-521D-1C48-A65F-A6B5C26B9342}" type="presOf" srcId="{AE130C9C-553B-D64A-BACB-6AD9FF365B9F}" destId="{1E051364-5B87-4349-B239-63ABA92F0FC7}" srcOrd="0" destOrd="1" presId="urn:microsoft.com/office/officeart/2005/8/layout/list1"/>
    <dgm:cxn modelId="{440A7340-6EB8-3440-A054-CB4387378B57}" srcId="{94ED0831-A745-D848-8F9A-C84BBFDB7CF6}" destId="{AE130C9C-553B-D64A-BACB-6AD9FF365B9F}" srcOrd="1" destOrd="0" parTransId="{B77222EA-BEEC-9B44-A9E3-AD285DC67A57}" sibTransId="{A08C6EC3-C706-0F40-BEF9-B26F66C67198}"/>
    <dgm:cxn modelId="{2EBB244B-FD1C-CC43-A8E4-BB6AF4F9BCB4}" type="presOf" srcId="{A5EB0440-CA27-2248-A592-370FF4437E9C}" destId="{9D0E0618-9F88-4B46-9C8C-7B9E4B116FF3}" srcOrd="1" destOrd="0" presId="urn:microsoft.com/office/officeart/2005/8/layout/list1"/>
    <dgm:cxn modelId="{32EB3651-6CAA-694B-972C-89A66F217980}" type="presOf" srcId="{2D8D4B62-CE6C-0946-837F-5DE429B3F3AF}" destId="{F11DF4EC-139E-F146-B21C-12AFA7A37214}" srcOrd="0" destOrd="0" presId="urn:microsoft.com/office/officeart/2005/8/layout/list1"/>
    <dgm:cxn modelId="{0BD52A5C-860D-7749-89FD-2FCBDBB9E38B}" type="presOf" srcId="{50A511DC-5AA4-EA4C-9393-FD6DC52306F2}" destId="{D7C5485B-BD5A-A74E-8643-0FC4CE5DA685}" srcOrd="0" destOrd="0" presId="urn:microsoft.com/office/officeart/2005/8/layout/list1"/>
    <dgm:cxn modelId="{065EB75E-87BF-554B-A309-D1605281E31D}" type="presOf" srcId="{A5EB0440-CA27-2248-A592-370FF4437E9C}" destId="{BC660FEC-EA6A-8E46-AC21-776E5BAEC0ED}" srcOrd="0" destOrd="0" presId="urn:microsoft.com/office/officeart/2005/8/layout/list1"/>
    <dgm:cxn modelId="{B001796B-283A-D54B-9453-F6754B419B4B}" type="presOf" srcId="{94ED0831-A745-D848-8F9A-C84BBFDB7CF6}" destId="{4D62DC32-C761-3D42-9E63-BFAFF9033712}" srcOrd="0" destOrd="0" presId="urn:microsoft.com/office/officeart/2005/8/layout/list1"/>
    <dgm:cxn modelId="{5F038F6B-C9D4-CA47-AB00-8FD5B6CE00B5}" type="presOf" srcId="{94ED0831-A745-D848-8F9A-C84BBFDB7CF6}" destId="{B2358BC7-B55B-4E45-9897-231908BF975B}" srcOrd="1" destOrd="0" presId="urn:microsoft.com/office/officeart/2005/8/layout/list1"/>
    <dgm:cxn modelId="{1EE96F72-45FE-6E41-A88E-6D8B2CE0AAEB}" srcId="{94ED0831-A745-D848-8F9A-C84BBFDB7CF6}" destId="{62A20EBB-17EA-0B4C-9A7B-E196B09300BE}" srcOrd="0" destOrd="0" parTransId="{79A0EDF6-AC9B-F04F-8CB6-26D506D53852}" sibTransId="{F549BB16-392A-E449-A636-74AA561BBDAD}"/>
    <dgm:cxn modelId="{0151B17A-3238-B246-BB3F-50DBD676DA04}" srcId="{50A511DC-5AA4-EA4C-9393-FD6DC52306F2}" destId="{94ED0831-A745-D848-8F9A-C84BBFDB7CF6}" srcOrd="0" destOrd="0" parTransId="{1910DFB4-175A-304B-99E7-4C02834BB562}" sibTransId="{D1B9B9E5-A6D9-8443-BA4A-2D4ED5376B89}"/>
    <dgm:cxn modelId="{5272B88D-1EC9-BF4A-9191-3B2ECB3540EF}" type="presOf" srcId="{62A20EBB-17EA-0B4C-9A7B-E196B09300BE}" destId="{1E051364-5B87-4349-B239-63ABA92F0FC7}" srcOrd="0" destOrd="0" presId="urn:microsoft.com/office/officeart/2005/8/layout/list1"/>
    <dgm:cxn modelId="{277B779F-4B9F-FD4D-8E07-EFF6C3A73FAE}" type="presOf" srcId="{948B8844-5289-2045-84CB-2CD30B279380}" destId="{37204B22-C355-9748-9ED4-7FF8AC6619ED}" srcOrd="0" destOrd="0" presId="urn:microsoft.com/office/officeart/2005/8/layout/list1"/>
    <dgm:cxn modelId="{5DA402B1-3B3C-8D4B-88B7-9A087D89B61F}" type="presOf" srcId="{2D8D4B62-CE6C-0946-837F-5DE429B3F3AF}" destId="{34C936B8-D5C4-A040-9446-235C5257000F}" srcOrd="1" destOrd="0" presId="urn:microsoft.com/office/officeart/2005/8/layout/list1"/>
    <dgm:cxn modelId="{A5C416B4-F0A0-C845-BA33-9A5054329BBC}" srcId="{3FB45C1C-2CB8-8C46-A9BD-4F63F3657380}" destId="{F1C064BE-6B09-6D4D-A04C-3049FA69BB33}" srcOrd="0" destOrd="0" parTransId="{07616F56-D230-D048-A0D2-7BFDA36D92A2}" sibTransId="{10F8A1DD-08DE-2F46-BCC9-BB7CD5453BDD}"/>
    <dgm:cxn modelId="{A0C26AB5-CCE8-3D49-95B6-ADD04FFB07AD}" type="presOf" srcId="{3FB45C1C-2CB8-8C46-A9BD-4F63F3657380}" destId="{31DFF3E0-1E06-7C4A-B1AD-37A71DCD98FE}" srcOrd="0" destOrd="0" presId="urn:microsoft.com/office/officeart/2005/8/layout/list1"/>
    <dgm:cxn modelId="{52AEB4B9-3962-2646-AB91-26D7B3397DB3}" type="presOf" srcId="{CBDA5732-EE7F-A34D-A53C-4BD7353EBB19}" destId="{13C9A086-21A0-5E40-B676-6E7997131E28}" srcOrd="0" destOrd="0" presId="urn:microsoft.com/office/officeart/2005/8/layout/list1"/>
    <dgm:cxn modelId="{1081E2DD-511E-AC4A-827A-19C9B0C39A60}" srcId="{A5EB0440-CA27-2248-A592-370FF4437E9C}" destId="{CBDA5732-EE7F-A34D-A53C-4BD7353EBB19}" srcOrd="0" destOrd="0" parTransId="{217C5A5B-00AC-5848-8006-C7E48EF43C13}" sibTransId="{CAE730A5-FC71-6848-92A6-F2AE14F3137F}"/>
    <dgm:cxn modelId="{BC3A42E9-B075-8840-A0F4-0BD17DB0BED9}" type="presOf" srcId="{F1C064BE-6B09-6D4D-A04C-3049FA69BB33}" destId="{EEF03C2D-2504-BE4C-BD58-75CC180F8915}" srcOrd="0" destOrd="0" presId="urn:microsoft.com/office/officeart/2005/8/layout/list1"/>
    <dgm:cxn modelId="{491CCAF1-29EB-0649-8EDE-D0693F77E53B}" srcId="{50A511DC-5AA4-EA4C-9393-FD6DC52306F2}" destId="{A5EB0440-CA27-2248-A592-370FF4437E9C}" srcOrd="1" destOrd="0" parTransId="{D595EF22-D28C-6044-AF3A-8E1E57B7EF40}" sibTransId="{90D063D0-A464-EE4D-877F-E347D90E276B}"/>
    <dgm:cxn modelId="{D0D77BF6-3843-C641-8A45-4CACF65EFFD3}" srcId="{50A511DC-5AA4-EA4C-9393-FD6DC52306F2}" destId="{2D8D4B62-CE6C-0946-837F-5DE429B3F3AF}" srcOrd="3" destOrd="0" parTransId="{352AFBC7-12AC-F94F-A4A0-B2E7EC5F7B1F}" sibTransId="{93FB9D05-CC24-0A4B-A938-977D37E6B12B}"/>
    <dgm:cxn modelId="{30BC2F19-0F9A-2C48-9560-C8160184F4E1}" type="presParOf" srcId="{D7C5485B-BD5A-A74E-8643-0FC4CE5DA685}" destId="{127247B8-C4DF-CC4E-808F-DD1B06E90D5E}" srcOrd="0" destOrd="0" presId="urn:microsoft.com/office/officeart/2005/8/layout/list1"/>
    <dgm:cxn modelId="{4CBB49AF-24C1-8246-AE56-A61D681650A4}" type="presParOf" srcId="{127247B8-C4DF-CC4E-808F-DD1B06E90D5E}" destId="{4D62DC32-C761-3D42-9E63-BFAFF9033712}" srcOrd="0" destOrd="0" presId="urn:microsoft.com/office/officeart/2005/8/layout/list1"/>
    <dgm:cxn modelId="{BBDFB7E2-B7C7-BE44-9A82-7DDE1B5F7A1F}" type="presParOf" srcId="{127247B8-C4DF-CC4E-808F-DD1B06E90D5E}" destId="{B2358BC7-B55B-4E45-9897-231908BF975B}" srcOrd="1" destOrd="0" presId="urn:microsoft.com/office/officeart/2005/8/layout/list1"/>
    <dgm:cxn modelId="{EC561A6C-3414-B24C-A894-4CF7DEDFAC42}" type="presParOf" srcId="{D7C5485B-BD5A-A74E-8643-0FC4CE5DA685}" destId="{B380D64C-D2F5-F547-B23E-DCE71717DB2F}" srcOrd="1" destOrd="0" presId="urn:microsoft.com/office/officeart/2005/8/layout/list1"/>
    <dgm:cxn modelId="{67C22622-7A77-3F43-A9BD-08C56F335F61}" type="presParOf" srcId="{D7C5485B-BD5A-A74E-8643-0FC4CE5DA685}" destId="{1E051364-5B87-4349-B239-63ABA92F0FC7}" srcOrd="2" destOrd="0" presId="urn:microsoft.com/office/officeart/2005/8/layout/list1"/>
    <dgm:cxn modelId="{7125F250-C080-9742-B063-666F067F0F2F}" type="presParOf" srcId="{D7C5485B-BD5A-A74E-8643-0FC4CE5DA685}" destId="{F95074A1-9EE5-FC4E-9097-6F6EC8B5009B}" srcOrd="3" destOrd="0" presId="urn:microsoft.com/office/officeart/2005/8/layout/list1"/>
    <dgm:cxn modelId="{58BE5103-C393-ED47-87A4-83382E672F98}" type="presParOf" srcId="{D7C5485B-BD5A-A74E-8643-0FC4CE5DA685}" destId="{8181E2A4-125C-064A-9B34-58F2894F74A0}" srcOrd="4" destOrd="0" presId="urn:microsoft.com/office/officeart/2005/8/layout/list1"/>
    <dgm:cxn modelId="{13F4D68F-08B1-C342-B9A3-13A53BC16F61}" type="presParOf" srcId="{8181E2A4-125C-064A-9B34-58F2894F74A0}" destId="{BC660FEC-EA6A-8E46-AC21-776E5BAEC0ED}" srcOrd="0" destOrd="0" presId="urn:microsoft.com/office/officeart/2005/8/layout/list1"/>
    <dgm:cxn modelId="{C7791F30-D0FC-2741-852D-43DC74D97FA0}" type="presParOf" srcId="{8181E2A4-125C-064A-9B34-58F2894F74A0}" destId="{9D0E0618-9F88-4B46-9C8C-7B9E4B116FF3}" srcOrd="1" destOrd="0" presId="urn:microsoft.com/office/officeart/2005/8/layout/list1"/>
    <dgm:cxn modelId="{707C812C-418A-014A-838E-72C807E37499}" type="presParOf" srcId="{D7C5485B-BD5A-A74E-8643-0FC4CE5DA685}" destId="{8AAE8670-0A14-764E-B9B0-27E205250FCF}" srcOrd="5" destOrd="0" presId="urn:microsoft.com/office/officeart/2005/8/layout/list1"/>
    <dgm:cxn modelId="{4DCC233C-EFE9-1E4A-B5C7-3316CEB4ABF0}" type="presParOf" srcId="{D7C5485B-BD5A-A74E-8643-0FC4CE5DA685}" destId="{13C9A086-21A0-5E40-B676-6E7997131E28}" srcOrd="6" destOrd="0" presId="urn:microsoft.com/office/officeart/2005/8/layout/list1"/>
    <dgm:cxn modelId="{6C06B7ED-45CE-1342-94B7-58003CF713C0}" type="presParOf" srcId="{D7C5485B-BD5A-A74E-8643-0FC4CE5DA685}" destId="{47FE0651-997F-1C47-B4C7-578CD038AEDF}" srcOrd="7" destOrd="0" presId="urn:microsoft.com/office/officeart/2005/8/layout/list1"/>
    <dgm:cxn modelId="{851218D7-8EF1-9642-A48C-5F2AFDB43F5D}" type="presParOf" srcId="{D7C5485B-BD5A-A74E-8643-0FC4CE5DA685}" destId="{AABC9095-D8F4-5E46-8105-740D428C0F9A}" srcOrd="8" destOrd="0" presId="urn:microsoft.com/office/officeart/2005/8/layout/list1"/>
    <dgm:cxn modelId="{92917DCD-2024-9847-9B89-0C5EA1B8A3C6}" type="presParOf" srcId="{AABC9095-D8F4-5E46-8105-740D428C0F9A}" destId="{31DFF3E0-1E06-7C4A-B1AD-37A71DCD98FE}" srcOrd="0" destOrd="0" presId="urn:microsoft.com/office/officeart/2005/8/layout/list1"/>
    <dgm:cxn modelId="{8DA80F97-07CA-A645-8419-F4E0C38D6544}" type="presParOf" srcId="{AABC9095-D8F4-5E46-8105-740D428C0F9A}" destId="{98D921D8-30C2-4A40-9DB4-ED575DB71739}" srcOrd="1" destOrd="0" presId="urn:microsoft.com/office/officeart/2005/8/layout/list1"/>
    <dgm:cxn modelId="{406CEB89-50EE-E741-AB07-622D411872E2}" type="presParOf" srcId="{D7C5485B-BD5A-A74E-8643-0FC4CE5DA685}" destId="{5803D81D-D02A-7E47-B688-F71A19A97433}" srcOrd="9" destOrd="0" presId="urn:microsoft.com/office/officeart/2005/8/layout/list1"/>
    <dgm:cxn modelId="{9BFEB393-9241-EC49-91B8-077E2B4868BE}" type="presParOf" srcId="{D7C5485B-BD5A-A74E-8643-0FC4CE5DA685}" destId="{EEF03C2D-2504-BE4C-BD58-75CC180F8915}" srcOrd="10" destOrd="0" presId="urn:microsoft.com/office/officeart/2005/8/layout/list1"/>
    <dgm:cxn modelId="{A5F80281-14D3-9A44-9758-A0309CDE9E17}" type="presParOf" srcId="{D7C5485B-BD5A-A74E-8643-0FC4CE5DA685}" destId="{351C86D9-384A-214E-8906-530B2AC50DE7}" srcOrd="11" destOrd="0" presId="urn:microsoft.com/office/officeart/2005/8/layout/list1"/>
    <dgm:cxn modelId="{FA01E566-902B-8A4E-8AF4-41E0248709E4}" type="presParOf" srcId="{D7C5485B-BD5A-A74E-8643-0FC4CE5DA685}" destId="{412B004B-B66D-7F4D-8FCA-22481A5BE6D5}" srcOrd="12" destOrd="0" presId="urn:microsoft.com/office/officeart/2005/8/layout/list1"/>
    <dgm:cxn modelId="{9ED9ECFB-DE3B-654E-83CC-423E45621A57}" type="presParOf" srcId="{412B004B-B66D-7F4D-8FCA-22481A5BE6D5}" destId="{F11DF4EC-139E-F146-B21C-12AFA7A37214}" srcOrd="0" destOrd="0" presId="urn:microsoft.com/office/officeart/2005/8/layout/list1"/>
    <dgm:cxn modelId="{85DF2B40-2586-3542-ACFF-FBA6DEDE4CB6}" type="presParOf" srcId="{412B004B-B66D-7F4D-8FCA-22481A5BE6D5}" destId="{34C936B8-D5C4-A040-9446-235C5257000F}" srcOrd="1" destOrd="0" presId="urn:microsoft.com/office/officeart/2005/8/layout/list1"/>
    <dgm:cxn modelId="{AE2D23C2-A9B6-7441-AB67-A524561341B9}" type="presParOf" srcId="{D7C5485B-BD5A-A74E-8643-0FC4CE5DA685}" destId="{0DD33D9D-075B-FE4C-AC4F-455B740C520C}" srcOrd="13" destOrd="0" presId="urn:microsoft.com/office/officeart/2005/8/layout/list1"/>
    <dgm:cxn modelId="{937F3026-E57E-FB45-B747-D455EDC0542A}" type="presParOf" srcId="{D7C5485B-BD5A-A74E-8643-0FC4CE5DA685}" destId="{37204B22-C355-9748-9ED4-7FF8AC6619E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B92E5B9-6C3B-714E-839C-DEBBD95953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4C2ED25-56AC-D14D-B285-7DA5F42F5328}">
      <dgm:prSet custT="1"/>
      <dgm:spPr>
        <a:solidFill>
          <a:srgbClr val="0C3959"/>
        </a:solidFill>
      </dgm:spPr>
      <dgm:t>
        <a:bodyPr/>
        <a:lstStyle/>
        <a:p>
          <a:r>
            <a:rPr lang="en-GB" sz="1900" b="1" dirty="0"/>
            <a:t>DJRA1.4 </a:t>
          </a:r>
          <a:r>
            <a:rPr lang="en-US" sz="1900" b="1" dirty="0"/>
            <a:t>Evolution of the Blueprint Architecture</a:t>
          </a:r>
        </a:p>
      </dgm:t>
    </dgm:pt>
    <dgm:pt modelId="{F896334F-20FB-8747-A8D5-68532AABEC38}" type="parTrans" cxnId="{FD6128D4-59A9-6E4D-B6B2-DEAFF07CEEE5}">
      <dgm:prSet/>
      <dgm:spPr/>
      <dgm:t>
        <a:bodyPr/>
        <a:lstStyle/>
        <a:p>
          <a:endParaRPr lang="en-US"/>
        </a:p>
      </dgm:t>
    </dgm:pt>
    <dgm:pt modelId="{4981BB5E-2CE0-B540-ADE3-0CC858DE1A06}" type="sibTrans" cxnId="{FD6128D4-59A9-6E4D-B6B2-DEAFF07CEEE5}">
      <dgm:prSet/>
      <dgm:spPr/>
      <dgm:t>
        <a:bodyPr/>
        <a:lstStyle/>
        <a:p>
          <a:endParaRPr lang="en-US"/>
        </a:p>
      </dgm:t>
    </dgm:pt>
    <dgm:pt modelId="{5E70EAD9-5A51-5B48-BDB5-26517850F75D}" type="pres">
      <dgm:prSet presAssocID="{CB92E5B9-6C3B-714E-839C-DEBBD9595388}" presName="linear" presStyleCnt="0">
        <dgm:presLayoutVars>
          <dgm:animLvl val="lvl"/>
          <dgm:resizeHandles val="exact"/>
        </dgm:presLayoutVars>
      </dgm:prSet>
      <dgm:spPr/>
    </dgm:pt>
    <dgm:pt modelId="{FDA8C3CA-ABFF-9243-BC99-81604C531AF9}" type="pres">
      <dgm:prSet presAssocID="{34C2ED25-56AC-D14D-B285-7DA5F42F5328}" presName="parentText" presStyleLbl="node1" presStyleIdx="0" presStyleCnt="1" custAng="16200000" custScaleX="95096" custScaleY="71193" custLinFactNeighborX="-37676">
        <dgm:presLayoutVars>
          <dgm:chMax val="0"/>
          <dgm:bulletEnabled val="1"/>
        </dgm:presLayoutVars>
      </dgm:prSet>
      <dgm:spPr/>
    </dgm:pt>
  </dgm:ptLst>
  <dgm:cxnLst>
    <dgm:cxn modelId="{CFD85369-9478-024A-A9DD-10F6FF372F9D}" type="presOf" srcId="{34C2ED25-56AC-D14D-B285-7DA5F42F5328}" destId="{FDA8C3CA-ABFF-9243-BC99-81604C531AF9}" srcOrd="0" destOrd="0" presId="urn:microsoft.com/office/officeart/2005/8/layout/vList2"/>
    <dgm:cxn modelId="{FD6128D4-59A9-6E4D-B6B2-DEAFF07CEEE5}" srcId="{CB92E5B9-6C3B-714E-839C-DEBBD9595388}" destId="{34C2ED25-56AC-D14D-B285-7DA5F42F5328}" srcOrd="0" destOrd="0" parTransId="{F896334F-20FB-8747-A8D5-68532AABEC38}" sibTransId="{4981BB5E-2CE0-B540-ADE3-0CC858DE1A06}"/>
    <dgm:cxn modelId="{FF46A9E4-58DD-B643-8EFB-B3110E1CEAC8}" type="presOf" srcId="{CB92E5B9-6C3B-714E-839C-DEBBD9595388}" destId="{5E70EAD9-5A51-5B48-BDB5-26517850F75D}" srcOrd="0" destOrd="0" presId="urn:microsoft.com/office/officeart/2005/8/layout/vList2"/>
    <dgm:cxn modelId="{DC298D32-5AC9-7646-83F9-3607D8572E2E}" type="presParOf" srcId="{5E70EAD9-5A51-5B48-BDB5-26517850F75D}" destId="{FDA8C3CA-ABFF-9243-BC99-81604C531AF9}"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37E8DE-0A86-6E41-A9C8-FF6A50AEF64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D723B904-A0DB-0D4A-924A-DB372E4CCC02}">
      <dgm:prSet/>
      <dgm:spPr>
        <a:solidFill>
          <a:srgbClr val="0C3959"/>
        </a:solidFill>
      </dgm:spPr>
      <dgm:t>
        <a:bodyPr/>
        <a:lstStyle/>
        <a:p>
          <a:r>
            <a:rPr lang="en-GB"/>
            <a:t>DARIAH</a:t>
          </a:r>
          <a:endParaRPr lang="en-US"/>
        </a:p>
      </dgm:t>
    </dgm:pt>
    <dgm:pt modelId="{83896D2E-DBFB-6847-AE68-5A520EDBB9C2}" type="parTrans" cxnId="{0ADEDBD6-D37A-9243-84BF-D1A99B03A6C1}">
      <dgm:prSet/>
      <dgm:spPr/>
      <dgm:t>
        <a:bodyPr/>
        <a:lstStyle/>
        <a:p>
          <a:endParaRPr lang="en-US"/>
        </a:p>
      </dgm:t>
    </dgm:pt>
    <dgm:pt modelId="{18DA3933-A0D0-714B-AEC7-E687049B2942}" type="sibTrans" cxnId="{0ADEDBD6-D37A-9243-84BF-D1A99B03A6C1}">
      <dgm:prSet/>
      <dgm:spPr/>
      <dgm:t>
        <a:bodyPr/>
        <a:lstStyle/>
        <a:p>
          <a:endParaRPr lang="en-US"/>
        </a:p>
      </dgm:t>
    </dgm:pt>
    <dgm:pt modelId="{11F63075-71B8-C044-8868-088AC95AD736}">
      <dgm:prSet/>
      <dgm:spPr>
        <a:solidFill>
          <a:srgbClr val="0C3959"/>
        </a:solidFill>
      </dgm:spPr>
      <dgm:t>
        <a:bodyPr/>
        <a:lstStyle/>
        <a:p>
          <a:r>
            <a:rPr lang="en-GB" dirty="0"/>
            <a:t>Life Science</a:t>
          </a:r>
          <a:endParaRPr lang="en-US" dirty="0"/>
        </a:p>
      </dgm:t>
    </dgm:pt>
    <dgm:pt modelId="{FB5AA1A7-410C-4349-92DD-04BE5F266D74}" type="parTrans" cxnId="{96DC0466-9501-7D44-85FD-7ADA84F894BB}">
      <dgm:prSet/>
      <dgm:spPr/>
      <dgm:t>
        <a:bodyPr/>
        <a:lstStyle/>
        <a:p>
          <a:endParaRPr lang="en-US"/>
        </a:p>
      </dgm:t>
    </dgm:pt>
    <dgm:pt modelId="{0C1C1AC4-4057-714A-9F86-F2FE554856AD}" type="sibTrans" cxnId="{96DC0466-9501-7D44-85FD-7ADA84F894BB}">
      <dgm:prSet/>
      <dgm:spPr/>
      <dgm:t>
        <a:bodyPr/>
        <a:lstStyle/>
        <a:p>
          <a:endParaRPr lang="en-US"/>
        </a:p>
      </dgm:t>
    </dgm:pt>
    <dgm:pt modelId="{15FA9061-25C7-3949-84B4-6044274D8590}">
      <dgm:prSet/>
      <dgm:spPr>
        <a:solidFill>
          <a:srgbClr val="0C3959"/>
        </a:solidFill>
      </dgm:spPr>
      <dgm:t>
        <a:bodyPr/>
        <a:lstStyle/>
        <a:p>
          <a:r>
            <a:rPr lang="en-GB" dirty="0"/>
            <a:t>EPOS</a:t>
          </a:r>
          <a:endParaRPr lang="en-US" dirty="0"/>
        </a:p>
      </dgm:t>
    </dgm:pt>
    <dgm:pt modelId="{3E39E2A0-4986-A84D-A752-2CB224E6E82A}" type="parTrans" cxnId="{FAE6B7CD-542C-7641-8DCD-B3850723ABA3}">
      <dgm:prSet/>
      <dgm:spPr/>
      <dgm:t>
        <a:bodyPr/>
        <a:lstStyle/>
        <a:p>
          <a:endParaRPr lang="en-US"/>
        </a:p>
      </dgm:t>
    </dgm:pt>
    <dgm:pt modelId="{3CAF70E6-7C20-7E49-8C99-4F79C754E336}" type="sibTrans" cxnId="{FAE6B7CD-542C-7641-8DCD-B3850723ABA3}">
      <dgm:prSet/>
      <dgm:spPr/>
      <dgm:t>
        <a:bodyPr/>
        <a:lstStyle/>
        <a:p>
          <a:endParaRPr lang="en-US"/>
        </a:p>
      </dgm:t>
    </dgm:pt>
    <dgm:pt modelId="{DAECF3DA-8558-E845-8848-0BA68A5560C0}">
      <dgm:prSet/>
      <dgm:spPr>
        <a:solidFill>
          <a:srgbClr val="0C3959"/>
        </a:solidFill>
      </dgm:spPr>
      <dgm:t>
        <a:bodyPr/>
        <a:lstStyle/>
        <a:p>
          <a:r>
            <a:rPr lang="en-US" dirty="0"/>
            <a:t>...</a:t>
          </a:r>
        </a:p>
      </dgm:t>
    </dgm:pt>
    <dgm:pt modelId="{D2DA00F7-D10A-AC45-80AC-EB00B69B775E}" type="parTrans" cxnId="{C2592C8F-68F4-3943-A3EC-BB8FD1044DB6}">
      <dgm:prSet/>
      <dgm:spPr/>
      <dgm:t>
        <a:bodyPr/>
        <a:lstStyle/>
        <a:p>
          <a:endParaRPr lang="en-US"/>
        </a:p>
      </dgm:t>
    </dgm:pt>
    <dgm:pt modelId="{791C749B-AD96-FD42-B235-B8E1F2B4344D}" type="sibTrans" cxnId="{C2592C8F-68F4-3943-A3EC-BB8FD1044DB6}">
      <dgm:prSet/>
      <dgm:spPr/>
      <dgm:t>
        <a:bodyPr/>
        <a:lstStyle/>
        <a:p>
          <a:endParaRPr lang="en-US"/>
        </a:p>
      </dgm:t>
    </dgm:pt>
    <dgm:pt modelId="{F0654520-BB54-4A41-B1CA-7DAC46400EA3}" type="pres">
      <dgm:prSet presAssocID="{AF37E8DE-0A86-6E41-A9C8-FF6A50AEF649}" presName="Name0" presStyleCnt="0">
        <dgm:presLayoutVars>
          <dgm:dir/>
          <dgm:animLvl val="lvl"/>
          <dgm:resizeHandles/>
        </dgm:presLayoutVars>
      </dgm:prSet>
      <dgm:spPr/>
    </dgm:pt>
    <dgm:pt modelId="{78D85C77-8C64-B545-8B72-F309606A7970}" type="pres">
      <dgm:prSet presAssocID="{D723B904-A0DB-0D4A-924A-DB372E4CCC02}" presName="linNode" presStyleCnt="0"/>
      <dgm:spPr/>
    </dgm:pt>
    <dgm:pt modelId="{6F498D3D-F406-2347-9F87-106BF92B927A}" type="pres">
      <dgm:prSet presAssocID="{D723B904-A0DB-0D4A-924A-DB372E4CCC02}" presName="parentShp" presStyleLbl="node1" presStyleIdx="0" presStyleCnt="4">
        <dgm:presLayoutVars>
          <dgm:bulletEnabled val="1"/>
        </dgm:presLayoutVars>
      </dgm:prSet>
      <dgm:spPr/>
    </dgm:pt>
    <dgm:pt modelId="{86E146FB-3335-E74B-A139-4DD9E507DD45}" type="pres">
      <dgm:prSet presAssocID="{D723B904-A0DB-0D4A-924A-DB372E4CCC02}" presName="childShp" presStyleLbl="bgAccFollowNode1" presStyleIdx="0" presStyleCnt="4">
        <dgm:presLayoutVars>
          <dgm:bulletEnabled val="1"/>
        </dgm:presLayoutVars>
      </dgm:prSet>
      <dgm:spPr/>
    </dgm:pt>
    <dgm:pt modelId="{235D037B-81EA-E94A-9402-643CCFDB0D3E}" type="pres">
      <dgm:prSet presAssocID="{18DA3933-A0D0-714B-AEC7-E687049B2942}" presName="spacing" presStyleCnt="0"/>
      <dgm:spPr/>
    </dgm:pt>
    <dgm:pt modelId="{0463FFFA-261A-6549-B640-52255645F6D9}" type="pres">
      <dgm:prSet presAssocID="{11F63075-71B8-C044-8868-088AC95AD736}" presName="linNode" presStyleCnt="0"/>
      <dgm:spPr/>
    </dgm:pt>
    <dgm:pt modelId="{1113F8F6-D883-6443-946B-6B465449676F}" type="pres">
      <dgm:prSet presAssocID="{11F63075-71B8-C044-8868-088AC95AD736}" presName="parentShp" presStyleLbl="node1" presStyleIdx="1" presStyleCnt="4">
        <dgm:presLayoutVars>
          <dgm:bulletEnabled val="1"/>
        </dgm:presLayoutVars>
      </dgm:prSet>
      <dgm:spPr/>
    </dgm:pt>
    <dgm:pt modelId="{44A8CA07-5417-2C45-AEAA-15C7CCFBDA62}" type="pres">
      <dgm:prSet presAssocID="{11F63075-71B8-C044-8868-088AC95AD736}" presName="childShp" presStyleLbl="bgAccFollowNode1" presStyleIdx="1" presStyleCnt="4">
        <dgm:presLayoutVars>
          <dgm:bulletEnabled val="1"/>
        </dgm:presLayoutVars>
      </dgm:prSet>
      <dgm:spPr/>
    </dgm:pt>
    <dgm:pt modelId="{E36351BE-49BF-CF43-8A7F-FA4330DEB1F9}" type="pres">
      <dgm:prSet presAssocID="{0C1C1AC4-4057-714A-9F86-F2FE554856AD}" presName="spacing" presStyleCnt="0"/>
      <dgm:spPr/>
    </dgm:pt>
    <dgm:pt modelId="{8403EB94-BC51-994D-A4D9-311C61A988ED}" type="pres">
      <dgm:prSet presAssocID="{15FA9061-25C7-3949-84B4-6044274D8590}" presName="linNode" presStyleCnt="0"/>
      <dgm:spPr/>
    </dgm:pt>
    <dgm:pt modelId="{DBB6AF30-83AE-AC4A-BB56-8FC2949A8A7D}" type="pres">
      <dgm:prSet presAssocID="{15FA9061-25C7-3949-84B4-6044274D8590}" presName="parentShp" presStyleLbl="node1" presStyleIdx="2" presStyleCnt="4">
        <dgm:presLayoutVars>
          <dgm:bulletEnabled val="1"/>
        </dgm:presLayoutVars>
      </dgm:prSet>
      <dgm:spPr/>
    </dgm:pt>
    <dgm:pt modelId="{14153948-3EB2-E442-81D3-401310AB2FC8}" type="pres">
      <dgm:prSet presAssocID="{15FA9061-25C7-3949-84B4-6044274D8590}" presName="childShp" presStyleLbl="bgAccFollowNode1" presStyleIdx="2" presStyleCnt="4">
        <dgm:presLayoutVars>
          <dgm:bulletEnabled val="1"/>
        </dgm:presLayoutVars>
      </dgm:prSet>
      <dgm:spPr/>
    </dgm:pt>
    <dgm:pt modelId="{12D57F58-910E-D145-AAC3-9EC3C665E35B}" type="pres">
      <dgm:prSet presAssocID="{3CAF70E6-7C20-7E49-8C99-4F79C754E336}" presName="spacing" presStyleCnt="0"/>
      <dgm:spPr/>
    </dgm:pt>
    <dgm:pt modelId="{4FA6CA0A-51F5-AC41-9242-A7716B716508}" type="pres">
      <dgm:prSet presAssocID="{DAECF3DA-8558-E845-8848-0BA68A5560C0}" presName="linNode" presStyleCnt="0"/>
      <dgm:spPr/>
    </dgm:pt>
    <dgm:pt modelId="{AA067EEB-435B-0B42-BF85-2C7E3F9AC1D9}" type="pres">
      <dgm:prSet presAssocID="{DAECF3DA-8558-E845-8848-0BA68A5560C0}" presName="parentShp" presStyleLbl="node1" presStyleIdx="3" presStyleCnt="4">
        <dgm:presLayoutVars>
          <dgm:bulletEnabled val="1"/>
        </dgm:presLayoutVars>
      </dgm:prSet>
      <dgm:spPr/>
    </dgm:pt>
    <dgm:pt modelId="{BE4933E4-228E-574E-A048-1422665828BB}" type="pres">
      <dgm:prSet presAssocID="{DAECF3DA-8558-E845-8848-0BA68A5560C0}" presName="childShp" presStyleLbl="bgAccFollowNode1" presStyleIdx="3" presStyleCnt="4">
        <dgm:presLayoutVars>
          <dgm:bulletEnabled val="1"/>
        </dgm:presLayoutVars>
      </dgm:prSet>
      <dgm:spPr/>
    </dgm:pt>
  </dgm:ptLst>
  <dgm:cxnLst>
    <dgm:cxn modelId="{96DC0466-9501-7D44-85FD-7ADA84F894BB}" srcId="{AF37E8DE-0A86-6E41-A9C8-FF6A50AEF649}" destId="{11F63075-71B8-C044-8868-088AC95AD736}" srcOrd="1" destOrd="0" parTransId="{FB5AA1A7-410C-4349-92DD-04BE5F266D74}" sibTransId="{0C1C1AC4-4057-714A-9F86-F2FE554856AD}"/>
    <dgm:cxn modelId="{C3CAE569-0407-8043-A144-6DF30D11666C}" type="presOf" srcId="{DAECF3DA-8558-E845-8848-0BA68A5560C0}" destId="{AA067EEB-435B-0B42-BF85-2C7E3F9AC1D9}" srcOrd="0" destOrd="0" presId="urn:microsoft.com/office/officeart/2005/8/layout/vList6"/>
    <dgm:cxn modelId="{B1F0CC78-A31E-5C4F-AAC9-26C112B641FA}" type="presOf" srcId="{AF37E8DE-0A86-6E41-A9C8-FF6A50AEF649}" destId="{F0654520-BB54-4A41-B1CA-7DAC46400EA3}" srcOrd="0" destOrd="0" presId="urn:microsoft.com/office/officeart/2005/8/layout/vList6"/>
    <dgm:cxn modelId="{C02AD37E-856E-5947-8A35-39275E6F9A56}" type="presOf" srcId="{11F63075-71B8-C044-8868-088AC95AD736}" destId="{1113F8F6-D883-6443-946B-6B465449676F}" srcOrd="0" destOrd="0" presId="urn:microsoft.com/office/officeart/2005/8/layout/vList6"/>
    <dgm:cxn modelId="{C2592C8F-68F4-3943-A3EC-BB8FD1044DB6}" srcId="{AF37E8DE-0A86-6E41-A9C8-FF6A50AEF649}" destId="{DAECF3DA-8558-E845-8848-0BA68A5560C0}" srcOrd="3" destOrd="0" parTransId="{D2DA00F7-D10A-AC45-80AC-EB00B69B775E}" sibTransId="{791C749B-AD96-FD42-B235-B8E1F2B4344D}"/>
    <dgm:cxn modelId="{FC4227CD-B8C6-DE4A-A24C-2949445AC0A0}" type="presOf" srcId="{D723B904-A0DB-0D4A-924A-DB372E4CCC02}" destId="{6F498D3D-F406-2347-9F87-106BF92B927A}" srcOrd="0" destOrd="0" presId="urn:microsoft.com/office/officeart/2005/8/layout/vList6"/>
    <dgm:cxn modelId="{FAE6B7CD-542C-7641-8DCD-B3850723ABA3}" srcId="{AF37E8DE-0A86-6E41-A9C8-FF6A50AEF649}" destId="{15FA9061-25C7-3949-84B4-6044274D8590}" srcOrd="2" destOrd="0" parTransId="{3E39E2A0-4986-A84D-A752-2CB224E6E82A}" sibTransId="{3CAF70E6-7C20-7E49-8C99-4F79C754E336}"/>
    <dgm:cxn modelId="{0ADEDBD6-D37A-9243-84BF-D1A99B03A6C1}" srcId="{AF37E8DE-0A86-6E41-A9C8-FF6A50AEF649}" destId="{D723B904-A0DB-0D4A-924A-DB372E4CCC02}" srcOrd="0" destOrd="0" parTransId="{83896D2E-DBFB-6847-AE68-5A520EDBB9C2}" sibTransId="{18DA3933-A0D0-714B-AEC7-E687049B2942}"/>
    <dgm:cxn modelId="{644EFFF9-FCBA-474F-A149-18DFFEECCD81}" type="presOf" srcId="{15FA9061-25C7-3949-84B4-6044274D8590}" destId="{DBB6AF30-83AE-AC4A-BB56-8FC2949A8A7D}" srcOrd="0" destOrd="0" presId="urn:microsoft.com/office/officeart/2005/8/layout/vList6"/>
    <dgm:cxn modelId="{35AA4EA6-C44E-F74B-8923-33287AD06258}" type="presParOf" srcId="{F0654520-BB54-4A41-B1CA-7DAC46400EA3}" destId="{78D85C77-8C64-B545-8B72-F309606A7970}" srcOrd="0" destOrd="0" presId="urn:microsoft.com/office/officeart/2005/8/layout/vList6"/>
    <dgm:cxn modelId="{26EE941A-6E03-EC44-A649-E4CD5911FED1}" type="presParOf" srcId="{78D85C77-8C64-B545-8B72-F309606A7970}" destId="{6F498D3D-F406-2347-9F87-106BF92B927A}" srcOrd="0" destOrd="0" presId="urn:microsoft.com/office/officeart/2005/8/layout/vList6"/>
    <dgm:cxn modelId="{F649C0BF-D56B-AC45-9470-DAAA32D2F7ED}" type="presParOf" srcId="{78D85C77-8C64-B545-8B72-F309606A7970}" destId="{86E146FB-3335-E74B-A139-4DD9E507DD45}" srcOrd="1" destOrd="0" presId="urn:microsoft.com/office/officeart/2005/8/layout/vList6"/>
    <dgm:cxn modelId="{1D981C4D-A366-F340-9CC7-A30B31669B24}" type="presParOf" srcId="{F0654520-BB54-4A41-B1CA-7DAC46400EA3}" destId="{235D037B-81EA-E94A-9402-643CCFDB0D3E}" srcOrd="1" destOrd="0" presId="urn:microsoft.com/office/officeart/2005/8/layout/vList6"/>
    <dgm:cxn modelId="{3080C89B-685D-124C-9129-F024ADCFB5BC}" type="presParOf" srcId="{F0654520-BB54-4A41-B1CA-7DAC46400EA3}" destId="{0463FFFA-261A-6549-B640-52255645F6D9}" srcOrd="2" destOrd="0" presId="urn:microsoft.com/office/officeart/2005/8/layout/vList6"/>
    <dgm:cxn modelId="{C0505F6E-15A1-9F40-A3C8-1780ED0D2255}" type="presParOf" srcId="{0463FFFA-261A-6549-B640-52255645F6D9}" destId="{1113F8F6-D883-6443-946B-6B465449676F}" srcOrd="0" destOrd="0" presId="urn:microsoft.com/office/officeart/2005/8/layout/vList6"/>
    <dgm:cxn modelId="{3F55778B-106E-9841-8E21-D537A980694E}" type="presParOf" srcId="{0463FFFA-261A-6549-B640-52255645F6D9}" destId="{44A8CA07-5417-2C45-AEAA-15C7CCFBDA62}" srcOrd="1" destOrd="0" presId="urn:microsoft.com/office/officeart/2005/8/layout/vList6"/>
    <dgm:cxn modelId="{EA5A00E1-401B-D847-92EE-C780EF3E6E5B}" type="presParOf" srcId="{F0654520-BB54-4A41-B1CA-7DAC46400EA3}" destId="{E36351BE-49BF-CF43-8A7F-FA4330DEB1F9}" srcOrd="3" destOrd="0" presId="urn:microsoft.com/office/officeart/2005/8/layout/vList6"/>
    <dgm:cxn modelId="{EC160733-B06E-0C48-AD1D-E8BDC19B70CE}" type="presParOf" srcId="{F0654520-BB54-4A41-B1CA-7DAC46400EA3}" destId="{8403EB94-BC51-994D-A4D9-311C61A988ED}" srcOrd="4" destOrd="0" presId="urn:microsoft.com/office/officeart/2005/8/layout/vList6"/>
    <dgm:cxn modelId="{A9B88F72-2B3A-6D42-BC7A-55FCA4119BC6}" type="presParOf" srcId="{8403EB94-BC51-994D-A4D9-311C61A988ED}" destId="{DBB6AF30-83AE-AC4A-BB56-8FC2949A8A7D}" srcOrd="0" destOrd="0" presId="urn:microsoft.com/office/officeart/2005/8/layout/vList6"/>
    <dgm:cxn modelId="{E07D8433-2618-4C48-B5F8-DAF09B6539D3}" type="presParOf" srcId="{8403EB94-BC51-994D-A4D9-311C61A988ED}" destId="{14153948-3EB2-E442-81D3-401310AB2FC8}" srcOrd="1" destOrd="0" presId="urn:microsoft.com/office/officeart/2005/8/layout/vList6"/>
    <dgm:cxn modelId="{6E6B076D-080A-6540-B58F-A8023473D7F7}" type="presParOf" srcId="{F0654520-BB54-4A41-B1CA-7DAC46400EA3}" destId="{12D57F58-910E-D145-AAC3-9EC3C665E35B}" srcOrd="5" destOrd="0" presId="urn:microsoft.com/office/officeart/2005/8/layout/vList6"/>
    <dgm:cxn modelId="{7C0BC946-707D-E340-BB29-4895D0CB9C87}" type="presParOf" srcId="{F0654520-BB54-4A41-B1CA-7DAC46400EA3}" destId="{4FA6CA0A-51F5-AC41-9242-A7716B716508}" srcOrd="6" destOrd="0" presId="urn:microsoft.com/office/officeart/2005/8/layout/vList6"/>
    <dgm:cxn modelId="{21964039-1ECA-ED43-9D13-3EA7E8ACC2AB}" type="presParOf" srcId="{4FA6CA0A-51F5-AC41-9242-A7716B716508}" destId="{AA067EEB-435B-0B42-BF85-2C7E3F9AC1D9}" srcOrd="0" destOrd="0" presId="urn:microsoft.com/office/officeart/2005/8/layout/vList6"/>
    <dgm:cxn modelId="{CF8ACD1E-7F7D-9A46-81F4-3AC6CFCCCEEF}" type="presParOf" srcId="{4FA6CA0A-51F5-AC41-9242-A7716B716508}" destId="{BE4933E4-228E-574E-A048-1422665828BB}"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261ABB-DEE4-5F4C-9C17-CC89F3D584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901D1B2-FE51-1942-8C07-A1D3470D7A40}">
      <dgm:prSet/>
      <dgm:spPr>
        <a:solidFill>
          <a:srgbClr val="0C3959"/>
        </a:solidFill>
      </dgm:spPr>
      <dgm:t>
        <a:bodyPr/>
        <a:lstStyle/>
        <a:p>
          <a:r>
            <a:rPr lang="en-US" b="1" dirty="0"/>
            <a:t>Resource-local policy management and decision making</a:t>
          </a:r>
          <a:endParaRPr lang="en-US" dirty="0"/>
        </a:p>
      </dgm:t>
    </dgm:pt>
    <dgm:pt modelId="{040D4E2A-CEE4-1648-9225-504D5995A497}" type="parTrans" cxnId="{3381EFC7-18CF-B249-8CAC-3012BF7F646C}">
      <dgm:prSet/>
      <dgm:spPr/>
      <dgm:t>
        <a:bodyPr/>
        <a:lstStyle/>
        <a:p>
          <a:endParaRPr lang="en-US"/>
        </a:p>
      </dgm:t>
    </dgm:pt>
    <dgm:pt modelId="{8DFB9CC0-ACEB-4545-B4EA-5B69D761BE45}" type="sibTrans" cxnId="{3381EFC7-18CF-B249-8CAC-3012BF7F646C}">
      <dgm:prSet/>
      <dgm:spPr/>
      <dgm:t>
        <a:bodyPr/>
        <a:lstStyle/>
        <a:p>
          <a:endParaRPr lang="en-US"/>
        </a:p>
      </dgm:t>
    </dgm:pt>
    <dgm:pt modelId="{515A0319-72F7-CC48-935A-37B251DF18B7}">
      <dgm:prSet/>
      <dgm:spPr>
        <a:solidFill>
          <a:srgbClr val="0C3959"/>
        </a:solidFill>
      </dgm:spPr>
      <dgm:t>
        <a:bodyPr/>
        <a:lstStyle/>
        <a:p>
          <a:r>
            <a:rPr lang="en-US" b="1"/>
            <a:t>Centralised policy management and decision making</a:t>
          </a:r>
          <a:endParaRPr lang="en-US"/>
        </a:p>
      </dgm:t>
    </dgm:pt>
    <dgm:pt modelId="{0572C6D7-0C7E-B341-B906-C7E0DF806516}" type="parTrans" cxnId="{F2C16D54-EA4C-ED4B-BEF2-E7605F2586F2}">
      <dgm:prSet/>
      <dgm:spPr/>
      <dgm:t>
        <a:bodyPr/>
        <a:lstStyle/>
        <a:p>
          <a:endParaRPr lang="en-US"/>
        </a:p>
      </dgm:t>
    </dgm:pt>
    <dgm:pt modelId="{F905E7C5-A656-8944-BD99-BDC5EE5233A5}" type="sibTrans" cxnId="{F2C16D54-EA4C-ED4B-BEF2-E7605F2586F2}">
      <dgm:prSet/>
      <dgm:spPr/>
      <dgm:t>
        <a:bodyPr/>
        <a:lstStyle/>
        <a:p>
          <a:endParaRPr lang="en-US"/>
        </a:p>
      </dgm:t>
    </dgm:pt>
    <dgm:pt modelId="{FCED7CC8-A08F-E740-AC8B-398ACEF376EA}">
      <dgm:prSet/>
      <dgm:spPr>
        <a:solidFill>
          <a:srgbClr val="0C3959"/>
        </a:solidFill>
      </dgm:spPr>
      <dgm:t>
        <a:bodyPr/>
        <a:lstStyle/>
        <a:p>
          <a:r>
            <a:rPr lang="en-US" b="1"/>
            <a:t>Hierarchical policy management and decision making</a:t>
          </a:r>
          <a:endParaRPr lang="en-US"/>
        </a:p>
      </dgm:t>
    </dgm:pt>
    <dgm:pt modelId="{F2B2F797-AD24-8941-B8D0-BBDC19DDCEAC}" type="parTrans" cxnId="{ACA6BF53-B065-4240-B77C-6FCEE8D49FDF}">
      <dgm:prSet/>
      <dgm:spPr/>
      <dgm:t>
        <a:bodyPr/>
        <a:lstStyle/>
        <a:p>
          <a:endParaRPr lang="en-US"/>
        </a:p>
      </dgm:t>
    </dgm:pt>
    <dgm:pt modelId="{7580A6B4-FEE3-274B-A0F7-0E47AF64C1D7}" type="sibTrans" cxnId="{ACA6BF53-B065-4240-B77C-6FCEE8D49FDF}">
      <dgm:prSet/>
      <dgm:spPr/>
      <dgm:t>
        <a:bodyPr/>
        <a:lstStyle/>
        <a:p>
          <a:endParaRPr lang="en-US"/>
        </a:p>
      </dgm:t>
    </dgm:pt>
    <dgm:pt modelId="{F9D13933-07E5-F04F-BF2C-2FBC38DB7B85}">
      <dgm:prSet/>
      <dgm:spPr>
        <a:solidFill>
          <a:srgbClr val="0C3959"/>
        </a:solidFill>
      </dgm:spPr>
      <dgm:t>
        <a:bodyPr/>
        <a:lstStyle/>
        <a:p>
          <a:r>
            <a:rPr lang="en-US" b="1"/>
            <a:t>Distributed policy enforcement</a:t>
          </a:r>
          <a:endParaRPr lang="en-US"/>
        </a:p>
      </dgm:t>
    </dgm:pt>
    <dgm:pt modelId="{B9E17905-4F58-9B4C-B7FC-8E57AE3635FD}" type="parTrans" cxnId="{78DE6D89-C262-2942-A2BC-10EF02913836}">
      <dgm:prSet/>
      <dgm:spPr/>
      <dgm:t>
        <a:bodyPr/>
        <a:lstStyle/>
        <a:p>
          <a:endParaRPr lang="en-US"/>
        </a:p>
      </dgm:t>
    </dgm:pt>
    <dgm:pt modelId="{F5709BD1-D732-DB42-ADA8-E6743E378995}" type="sibTrans" cxnId="{78DE6D89-C262-2942-A2BC-10EF02913836}">
      <dgm:prSet/>
      <dgm:spPr/>
      <dgm:t>
        <a:bodyPr/>
        <a:lstStyle/>
        <a:p>
          <a:endParaRPr lang="en-US"/>
        </a:p>
      </dgm:t>
    </dgm:pt>
    <dgm:pt modelId="{C9716DB2-7A01-7D4E-9665-1CB3FC99FE25}">
      <dgm:prSet/>
      <dgm:spPr>
        <a:solidFill>
          <a:srgbClr val="0C3959"/>
        </a:solidFill>
      </dgm:spPr>
      <dgm:t>
        <a:bodyPr/>
        <a:lstStyle/>
        <a:p>
          <a:r>
            <a:rPr lang="en-US" b="1" dirty="0" err="1"/>
            <a:t>Centralised</a:t>
          </a:r>
          <a:r>
            <a:rPr lang="en-US" b="1" dirty="0"/>
            <a:t> policy information point</a:t>
          </a:r>
          <a:endParaRPr lang="en-US" dirty="0"/>
        </a:p>
      </dgm:t>
    </dgm:pt>
    <dgm:pt modelId="{BE50CD77-8BA1-0F48-BE3C-5B1C498FCEA5}" type="parTrans" cxnId="{8F2AA85C-D0E6-A148-A357-BFEE60F4526F}">
      <dgm:prSet/>
      <dgm:spPr/>
      <dgm:t>
        <a:bodyPr/>
        <a:lstStyle/>
        <a:p>
          <a:endParaRPr lang="en-US"/>
        </a:p>
      </dgm:t>
    </dgm:pt>
    <dgm:pt modelId="{23AABFCF-F5DE-3147-99A4-9E12F62E6F5B}" type="sibTrans" cxnId="{8F2AA85C-D0E6-A148-A357-BFEE60F4526F}">
      <dgm:prSet/>
      <dgm:spPr/>
      <dgm:t>
        <a:bodyPr/>
        <a:lstStyle/>
        <a:p>
          <a:endParaRPr lang="en-US"/>
        </a:p>
      </dgm:t>
    </dgm:pt>
    <dgm:pt modelId="{A80D3DA4-F8E3-804C-B2EA-827322180C66}" type="pres">
      <dgm:prSet presAssocID="{0E261ABB-DEE4-5F4C-9C17-CC89F3D5844D}" presName="linear" presStyleCnt="0">
        <dgm:presLayoutVars>
          <dgm:animLvl val="lvl"/>
          <dgm:resizeHandles val="exact"/>
        </dgm:presLayoutVars>
      </dgm:prSet>
      <dgm:spPr/>
    </dgm:pt>
    <dgm:pt modelId="{2E6B64D3-EEA7-5049-8985-12D794A1F514}" type="pres">
      <dgm:prSet presAssocID="{0901D1B2-FE51-1942-8C07-A1D3470D7A40}" presName="parentText" presStyleLbl="node1" presStyleIdx="0" presStyleCnt="5" custLinFactNeighborY="-84516">
        <dgm:presLayoutVars>
          <dgm:chMax val="0"/>
          <dgm:bulletEnabled val="1"/>
        </dgm:presLayoutVars>
      </dgm:prSet>
      <dgm:spPr/>
    </dgm:pt>
    <dgm:pt modelId="{DB59A08F-4410-A542-BA97-D30D1266E4AA}" type="pres">
      <dgm:prSet presAssocID="{8DFB9CC0-ACEB-4545-B4EA-5B69D761BE45}" presName="spacer" presStyleCnt="0"/>
      <dgm:spPr/>
    </dgm:pt>
    <dgm:pt modelId="{DDD6B72F-23C4-DF43-96DD-505FE608C1D3}" type="pres">
      <dgm:prSet presAssocID="{C9716DB2-7A01-7D4E-9665-1CB3FC99FE25}" presName="parentText" presStyleLbl="node1" presStyleIdx="1" presStyleCnt="5">
        <dgm:presLayoutVars>
          <dgm:chMax val="0"/>
          <dgm:bulletEnabled val="1"/>
        </dgm:presLayoutVars>
      </dgm:prSet>
      <dgm:spPr/>
    </dgm:pt>
    <dgm:pt modelId="{39EBDC1C-E924-364B-A3D0-A5392CC2576A}" type="pres">
      <dgm:prSet presAssocID="{23AABFCF-F5DE-3147-99A4-9E12F62E6F5B}" presName="spacer" presStyleCnt="0"/>
      <dgm:spPr/>
    </dgm:pt>
    <dgm:pt modelId="{1352DCCE-32F3-AC41-B774-A2E1D4FC7124}" type="pres">
      <dgm:prSet presAssocID="{515A0319-72F7-CC48-935A-37B251DF18B7}" presName="parentText" presStyleLbl="node1" presStyleIdx="2" presStyleCnt="5">
        <dgm:presLayoutVars>
          <dgm:chMax val="0"/>
          <dgm:bulletEnabled val="1"/>
        </dgm:presLayoutVars>
      </dgm:prSet>
      <dgm:spPr/>
    </dgm:pt>
    <dgm:pt modelId="{671FE049-E43A-8E41-A8E1-42F3956014FE}" type="pres">
      <dgm:prSet presAssocID="{F905E7C5-A656-8944-BD99-BDC5EE5233A5}" presName="spacer" presStyleCnt="0"/>
      <dgm:spPr/>
    </dgm:pt>
    <dgm:pt modelId="{6E3D3B91-A1B1-F64C-950C-F090060D6411}" type="pres">
      <dgm:prSet presAssocID="{FCED7CC8-A08F-E740-AC8B-398ACEF376EA}" presName="parentText" presStyleLbl="node1" presStyleIdx="3" presStyleCnt="5">
        <dgm:presLayoutVars>
          <dgm:chMax val="0"/>
          <dgm:bulletEnabled val="1"/>
        </dgm:presLayoutVars>
      </dgm:prSet>
      <dgm:spPr/>
    </dgm:pt>
    <dgm:pt modelId="{59859EF8-6EB2-B640-A826-E85EF8FC6790}" type="pres">
      <dgm:prSet presAssocID="{7580A6B4-FEE3-274B-A0F7-0E47AF64C1D7}" presName="spacer" presStyleCnt="0"/>
      <dgm:spPr/>
    </dgm:pt>
    <dgm:pt modelId="{BC5C7455-6B59-0549-86B4-240BB635D281}" type="pres">
      <dgm:prSet presAssocID="{F9D13933-07E5-F04F-BF2C-2FBC38DB7B85}" presName="parentText" presStyleLbl="node1" presStyleIdx="4" presStyleCnt="5">
        <dgm:presLayoutVars>
          <dgm:chMax val="0"/>
          <dgm:bulletEnabled val="1"/>
        </dgm:presLayoutVars>
      </dgm:prSet>
      <dgm:spPr/>
    </dgm:pt>
  </dgm:ptLst>
  <dgm:cxnLst>
    <dgm:cxn modelId="{9AE61715-4DC5-F74D-971E-384898006C98}" type="presOf" srcId="{C9716DB2-7A01-7D4E-9665-1CB3FC99FE25}" destId="{DDD6B72F-23C4-DF43-96DD-505FE608C1D3}" srcOrd="0" destOrd="0" presId="urn:microsoft.com/office/officeart/2005/8/layout/vList2"/>
    <dgm:cxn modelId="{FADF8129-615C-8E47-96A1-035141F3D7B2}" type="presOf" srcId="{F9D13933-07E5-F04F-BF2C-2FBC38DB7B85}" destId="{BC5C7455-6B59-0549-86B4-240BB635D281}" srcOrd="0" destOrd="0" presId="urn:microsoft.com/office/officeart/2005/8/layout/vList2"/>
    <dgm:cxn modelId="{2B90D139-BBF0-1441-AD5D-DA174918AE7E}" type="presOf" srcId="{0901D1B2-FE51-1942-8C07-A1D3470D7A40}" destId="{2E6B64D3-EEA7-5049-8985-12D794A1F514}" srcOrd="0" destOrd="0" presId="urn:microsoft.com/office/officeart/2005/8/layout/vList2"/>
    <dgm:cxn modelId="{ACA6BF53-B065-4240-B77C-6FCEE8D49FDF}" srcId="{0E261ABB-DEE4-5F4C-9C17-CC89F3D5844D}" destId="{FCED7CC8-A08F-E740-AC8B-398ACEF376EA}" srcOrd="3" destOrd="0" parTransId="{F2B2F797-AD24-8941-B8D0-BBDC19DDCEAC}" sibTransId="{7580A6B4-FEE3-274B-A0F7-0E47AF64C1D7}"/>
    <dgm:cxn modelId="{F2C16D54-EA4C-ED4B-BEF2-E7605F2586F2}" srcId="{0E261ABB-DEE4-5F4C-9C17-CC89F3D5844D}" destId="{515A0319-72F7-CC48-935A-37B251DF18B7}" srcOrd="2" destOrd="0" parTransId="{0572C6D7-0C7E-B341-B906-C7E0DF806516}" sibTransId="{F905E7C5-A656-8944-BD99-BDC5EE5233A5}"/>
    <dgm:cxn modelId="{8F2AA85C-D0E6-A148-A357-BFEE60F4526F}" srcId="{0E261ABB-DEE4-5F4C-9C17-CC89F3D5844D}" destId="{C9716DB2-7A01-7D4E-9665-1CB3FC99FE25}" srcOrd="1" destOrd="0" parTransId="{BE50CD77-8BA1-0F48-BE3C-5B1C498FCEA5}" sibTransId="{23AABFCF-F5DE-3147-99A4-9E12F62E6F5B}"/>
    <dgm:cxn modelId="{7E4CD277-AED4-F342-8396-AAA58E539198}" type="presOf" srcId="{0E261ABB-DEE4-5F4C-9C17-CC89F3D5844D}" destId="{A80D3DA4-F8E3-804C-B2EA-827322180C66}" srcOrd="0" destOrd="0" presId="urn:microsoft.com/office/officeart/2005/8/layout/vList2"/>
    <dgm:cxn modelId="{78DE6D89-C262-2942-A2BC-10EF02913836}" srcId="{0E261ABB-DEE4-5F4C-9C17-CC89F3D5844D}" destId="{F9D13933-07E5-F04F-BF2C-2FBC38DB7B85}" srcOrd="4" destOrd="0" parTransId="{B9E17905-4F58-9B4C-B7FC-8E57AE3635FD}" sibTransId="{F5709BD1-D732-DB42-ADA8-E6743E378995}"/>
    <dgm:cxn modelId="{3381EFC7-18CF-B249-8CAC-3012BF7F646C}" srcId="{0E261ABB-DEE4-5F4C-9C17-CC89F3D5844D}" destId="{0901D1B2-FE51-1942-8C07-A1D3470D7A40}" srcOrd="0" destOrd="0" parTransId="{040D4E2A-CEE4-1648-9225-504D5995A497}" sibTransId="{8DFB9CC0-ACEB-4545-B4EA-5B69D761BE45}"/>
    <dgm:cxn modelId="{49139CD2-3505-FE41-976F-36E60A822C6B}" type="presOf" srcId="{515A0319-72F7-CC48-935A-37B251DF18B7}" destId="{1352DCCE-32F3-AC41-B774-A2E1D4FC7124}" srcOrd="0" destOrd="0" presId="urn:microsoft.com/office/officeart/2005/8/layout/vList2"/>
    <dgm:cxn modelId="{673124EC-6BF7-3744-A2F4-36EF9BA90A77}" type="presOf" srcId="{FCED7CC8-A08F-E740-AC8B-398ACEF376EA}" destId="{6E3D3B91-A1B1-F64C-950C-F090060D6411}" srcOrd="0" destOrd="0" presId="urn:microsoft.com/office/officeart/2005/8/layout/vList2"/>
    <dgm:cxn modelId="{35D82E37-7E86-ED4F-A698-00DCA0538F00}" type="presParOf" srcId="{A80D3DA4-F8E3-804C-B2EA-827322180C66}" destId="{2E6B64D3-EEA7-5049-8985-12D794A1F514}" srcOrd="0" destOrd="0" presId="urn:microsoft.com/office/officeart/2005/8/layout/vList2"/>
    <dgm:cxn modelId="{7460F213-D13F-654F-BD0B-218EE7DE6F36}" type="presParOf" srcId="{A80D3DA4-F8E3-804C-B2EA-827322180C66}" destId="{DB59A08F-4410-A542-BA97-D30D1266E4AA}" srcOrd="1" destOrd="0" presId="urn:microsoft.com/office/officeart/2005/8/layout/vList2"/>
    <dgm:cxn modelId="{A9DA515C-34E1-6045-BC13-E4A7B6ADE9D3}" type="presParOf" srcId="{A80D3DA4-F8E3-804C-B2EA-827322180C66}" destId="{DDD6B72F-23C4-DF43-96DD-505FE608C1D3}" srcOrd="2" destOrd="0" presId="urn:microsoft.com/office/officeart/2005/8/layout/vList2"/>
    <dgm:cxn modelId="{2E33713F-B65C-C64F-9E3D-89D36F519C45}" type="presParOf" srcId="{A80D3DA4-F8E3-804C-B2EA-827322180C66}" destId="{39EBDC1C-E924-364B-A3D0-A5392CC2576A}" srcOrd="3" destOrd="0" presId="urn:microsoft.com/office/officeart/2005/8/layout/vList2"/>
    <dgm:cxn modelId="{EE8E7F74-EF43-844B-A94B-188D3E4B0CEE}" type="presParOf" srcId="{A80D3DA4-F8E3-804C-B2EA-827322180C66}" destId="{1352DCCE-32F3-AC41-B774-A2E1D4FC7124}" srcOrd="4" destOrd="0" presId="urn:microsoft.com/office/officeart/2005/8/layout/vList2"/>
    <dgm:cxn modelId="{38BC55ED-7695-3746-B9AB-FF26BA2910FB}" type="presParOf" srcId="{A80D3DA4-F8E3-804C-B2EA-827322180C66}" destId="{671FE049-E43A-8E41-A8E1-42F3956014FE}" srcOrd="5" destOrd="0" presId="urn:microsoft.com/office/officeart/2005/8/layout/vList2"/>
    <dgm:cxn modelId="{30A7F5B3-0F3C-2740-AB93-5BEA6E39FB60}" type="presParOf" srcId="{A80D3DA4-F8E3-804C-B2EA-827322180C66}" destId="{6E3D3B91-A1B1-F64C-950C-F090060D6411}" srcOrd="6" destOrd="0" presId="urn:microsoft.com/office/officeart/2005/8/layout/vList2"/>
    <dgm:cxn modelId="{B6F463C0-1BAB-3746-81CE-B23A80CBCCA2}" type="presParOf" srcId="{A80D3DA4-F8E3-804C-B2EA-827322180C66}" destId="{59859EF8-6EB2-B640-A826-E85EF8FC6790}" srcOrd="7" destOrd="0" presId="urn:microsoft.com/office/officeart/2005/8/layout/vList2"/>
    <dgm:cxn modelId="{04F1AC4F-F83A-854B-BDC7-09BEE01BD335}" type="presParOf" srcId="{A80D3DA4-F8E3-804C-B2EA-827322180C66}" destId="{BC5C7455-6B59-0549-86B4-240BB635D28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261ABB-DEE4-5F4C-9C17-CC89F3D584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901D1B2-FE51-1942-8C07-A1D3470D7A40}">
      <dgm:prSet/>
      <dgm:spPr>
        <a:solidFill>
          <a:srgbClr val="0C3959"/>
        </a:solidFill>
      </dgm:spPr>
      <dgm:t>
        <a:bodyPr/>
        <a:lstStyle/>
        <a:p>
          <a:r>
            <a:rPr lang="en-US" b="1" i="0" u="none" dirty="0" err="1"/>
            <a:t>Centralised</a:t>
          </a:r>
          <a:r>
            <a:rPr lang="en-US" b="1" i="0" u="none" dirty="0"/>
            <a:t> Policy Information Point</a:t>
          </a:r>
          <a:endParaRPr lang="en-US" b="1" dirty="0"/>
        </a:p>
      </dgm:t>
    </dgm:pt>
    <dgm:pt modelId="{040D4E2A-CEE4-1648-9225-504D5995A497}" type="parTrans" cxnId="{3381EFC7-18CF-B249-8CAC-3012BF7F646C}">
      <dgm:prSet/>
      <dgm:spPr/>
      <dgm:t>
        <a:bodyPr/>
        <a:lstStyle/>
        <a:p>
          <a:endParaRPr lang="en-US"/>
        </a:p>
      </dgm:t>
    </dgm:pt>
    <dgm:pt modelId="{8DFB9CC0-ACEB-4545-B4EA-5B69D761BE45}" type="sibTrans" cxnId="{3381EFC7-18CF-B249-8CAC-3012BF7F646C}">
      <dgm:prSet/>
      <dgm:spPr/>
      <dgm:t>
        <a:bodyPr/>
        <a:lstStyle/>
        <a:p>
          <a:endParaRPr lang="en-US"/>
        </a:p>
      </dgm:t>
    </dgm:pt>
    <dgm:pt modelId="{515A0319-72F7-CC48-935A-37B251DF18B7}">
      <dgm:prSet/>
      <dgm:spPr>
        <a:solidFill>
          <a:srgbClr val="0C3959"/>
        </a:solidFill>
      </dgm:spPr>
      <dgm:t>
        <a:bodyPr/>
        <a:lstStyle/>
        <a:p>
          <a:r>
            <a:rPr lang="en-US" b="1" i="0" u="none" dirty="0" err="1"/>
            <a:t>Centralised</a:t>
          </a:r>
          <a:r>
            <a:rPr lang="en-US" b="1" i="0" u="none" dirty="0"/>
            <a:t> Policy Management and Decision Making and Enforcement</a:t>
          </a:r>
          <a:endParaRPr lang="en-US" b="1" dirty="0"/>
        </a:p>
      </dgm:t>
    </dgm:pt>
    <dgm:pt modelId="{0572C6D7-0C7E-B341-B906-C7E0DF806516}" type="parTrans" cxnId="{F2C16D54-EA4C-ED4B-BEF2-E7605F2586F2}">
      <dgm:prSet/>
      <dgm:spPr/>
      <dgm:t>
        <a:bodyPr/>
        <a:lstStyle/>
        <a:p>
          <a:endParaRPr lang="en-US"/>
        </a:p>
      </dgm:t>
    </dgm:pt>
    <dgm:pt modelId="{F905E7C5-A656-8944-BD99-BDC5EE5233A5}" type="sibTrans" cxnId="{F2C16D54-EA4C-ED4B-BEF2-E7605F2586F2}">
      <dgm:prSet/>
      <dgm:spPr/>
      <dgm:t>
        <a:bodyPr/>
        <a:lstStyle/>
        <a:p>
          <a:endParaRPr lang="en-US"/>
        </a:p>
      </dgm:t>
    </dgm:pt>
    <dgm:pt modelId="{C9716DB2-7A01-7D4E-9665-1CB3FC99FE25}">
      <dgm:prSet/>
      <dgm:spPr>
        <a:solidFill>
          <a:srgbClr val="0C3959"/>
        </a:solidFill>
      </dgm:spPr>
      <dgm:t>
        <a:bodyPr/>
        <a:lstStyle/>
        <a:p>
          <a:r>
            <a:rPr lang="en-US" b="1" dirty="0" err="1"/>
            <a:t>Centralised</a:t>
          </a:r>
          <a:r>
            <a:rPr lang="en-US" b="1" dirty="0"/>
            <a:t> Policy Management and Decision Making</a:t>
          </a:r>
        </a:p>
      </dgm:t>
    </dgm:pt>
    <dgm:pt modelId="{BE50CD77-8BA1-0F48-BE3C-5B1C498FCEA5}" type="parTrans" cxnId="{8F2AA85C-D0E6-A148-A357-BFEE60F4526F}">
      <dgm:prSet/>
      <dgm:spPr/>
      <dgm:t>
        <a:bodyPr/>
        <a:lstStyle/>
        <a:p>
          <a:endParaRPr lang="en-US"/>
        </a:p>
      </dgm:t>
    </dgm:pt>
    <dgm:pt modelId="{23AABFCF-F5DE-3147-99A4-9E12F62E6F5B}" type="sibTrans" cxnId="{8F2AA85C-D0E6-A148-A357-BFEE60F4526F}">
      <dgm:prSet/>
      <dgm:spPr/>
      <dgm:t>
        <a:bodyPr/>
        <a:lstStyle/>
        <a:p>
          <a:endParaRPr lang="en-US"/>
        </a:p>
      </dgm:t>
    </dgm:pt>
    <dgm:pt modelId="{A80D3DA4-F8E3-804C-B2EA-827322180C66}" type="pres">
      <dgm:prSet presAssocID="{0E261ABB-DEE4-5F4C-9C17-CC89F3D5844D}" presName="linear" presStyleCnt="0">
        <dgm:presLayoutVars>
          <dgm:animLvl val="lvl"/>
          <dgm:resizeHandles val="exact"/>
        </dgm:presLayoutVars>
      </dgm:prSet>
      <dgm:spPr/>
    </dgm:pt>
    <dgm:pt modelId="{2E6B64D3-EEA7-5049-8985-12D794A1F514}" type="pres">
      <dgm:prSet presAssocID="{0901D1B2-FE51-1942-8C07-A1D3470D7A40}" presName="parentText" presStyleLbl="node1" presStyleIdx="0" presStyleCnt="3" custLinFactY="-10294" custLinFactNeighborX="8337" custLinFactNeighborY="-100000">
        <dgm:presLayoutVars>
          <dgm:chMax val="0"/>
          <dgm:bulletEnabled val="1"/>
        </dgm:presLayoutVars>
      </dgm:prSet>
      <dgm:spPr/>
    </dgm:pt>
    <dgm:pt modelId="{DB59A08F-4410-A542-BA97-D30D1266E4AA}" type="pres">
      <dgm:prSet presAssocID="{8DFB9CC0-ACEB-4545-B4EA-5B69D761BE45}" presName="spacer" presStyleCnt="0"/>
      <dgm:spPr/>
    </dgm:pt>
    <dgm:pt modelId="{DDD6B72F-23C4-DF43-96DD-505FE608C1D3}" type="pres">
      <dgm:prSet presAssocID="{C9716DB2-7A01-7D4E-9665-1CB3FC99FE25}" presName="parentText" presStyleLbl="node1" presStyleIdx="1" presStyleCnt="3">
        <dgm:presLayoutVars>
          <dgm:chMax val="0"/>
          <dgm:bulletEnabled val="1"/>
        </dgm:presLayoutVars>
      </dgm:prSet>
      <dgm:spPr/>
    </dgm:pt>
    <dgm:pt modelId="{39EBDC1C-E924-364B-A3D0-A5392CC2576A}" type="pres">
      <dgm:prSet presAssocID="{23AABFCF-F5DE-3147-99A4-9E12F62E6F5B}" presName="spacer" presStyleCnt="0"/>
      <dgm:spPr/>
    </dgm:pt>
    <dgm:pt modelId="{1352DCCE-32F3-AC41-B774-A2E1D4FC7124}" type="pres">
      <dgm:prSet presAssocID="{515A0319-72F7-CC48-935A-37B251DF18B7}" presName="parentText" presStyleLbl="node1" presStyleIdx="2" presStyleCnt="3">
        <dgm:presLayoutVars>
          <dgm:chMax val="0"/>
          <dgm:bulletEnabled val="1"/>
        </dgm:presLayoutVars>
      </dgm:prSet>
      <dgm:spPr/>
    </dgm:pt>
  </dgm:ptLst>
  <dgm:cxnLst>
    <dgm:cxn modelId="{9AE61715-4DC5-F74D-971E-384898006C98}" type="presOf" srcId="{C9716DB2-7A01-7D4E-9665-1CB3FC99FE25}" destId="{DDD6B72F-23C4-DF43-96DD-505FE608C1D3}" srcOrd="0" destOrd="0" presId="urn:microsoft.com/office/officeart/2005/8/layout/vList2"/>
    <dgm:cxn modelId="{2B90D139-BBF0-1441-AD5D-DA174918AE7E}" type="presOf" srcId="{0901D1B2-FE51-1942-8C07-A1D3470D7A40}" destId="{2E6B64D3-EEA7-5049-8985-12D794A1F514}" srcOrd="0" destOrd="0" presId="urn:microsoft.com/office/officeart/2005/8/layout/vList2"/>
    <dgm:cxn modelId="{F2C16D54-EA4C-ED4B-BEF2-E7605F2586F2}" srcId="{0E261ABB-DEE4-5F4C-9C17-CC89F3D5844D}" destId="{515A0319-72F7-CC48-935A-37B251DF18B7}" srcOrd="2" destOrd="0" parTransId="{0572C6D7-0C7E-B341-B906-C7E0DF806516}" sibTransId="{F905E7C5-A656-8944-BD99-BDC5EE5233A5}"/>
    <dgm:cxn modelId="{8F2AA85C-D0E6-A148-A357-BFEE60F4526F}" srcId="{0E261ABB-DEE4-5F4C-9C17-CC89F3D5844D}" destId="{C9716DB2-7A01-7D4E-9665-1CB3FC99FE25}" srcOrd="1" destOrd="0" parTransId="{BE50CD77-8BA1-0F48-BE3C-5B1C498FCEA5}" sibTransId="{23AABFCF-F5DE-3147-99A4-9E12F62E6F5B}"/>
    <dgm:cxn modelId="{7E4CD277-AED4-F342-8396-AAA58E539198}" type="presOf" srcId="{0E261ABB-DEE4-5F4C-9C17-CC89F3D5844D}" destId="{A80D3DA4-F8E3-804C-B2EA-827322180C66}" srcOrd="0" destOrd="0" presId="urn:microsoft.com/office/officeart/2005/8/layout/vList2"/>
    <dgm:cxn modelId="{3381EFC7-18CF-B249-8CAC-3012BF7F646C}" srcId="{0E261ABB-DEE4-5F4C-9C17-CC89F3D5844D}" destId="{0901D1B2-FE51-1942-8C07-A1D3470D7A40}" srcOrd="0" destOrd="0" parTransId="{040D4E2A-CEE4-1648-9225-504D5995A497}" sibTransId="{8DFB9CC0-ACEB-4545-B4EA-5B69D761BE45}"/>
    <dgm:cxn modelId="{49139CD2-3505-FE41-976F-36E60A822C6B}" type="presOf" srcId="{515A0319-72F7-CC48-935A-37B251DF18B7}" destId="{1352DCCE-32F3-AC41-B774-A2E1D4FC7124}" srcOrd="0" destOrd="0" presId="urn:microsoft.com/office/officeart/2005/8/layout/vList2"/>
    <dgm:cxn modelId="{35D82E37-7E86-ED4F-A698-00DCA0538F00}" type="presParOf" srcId="{A80D3DA4-F8E3-804C-B2EA-827322180C66}" destId="{2E6B64D3-EEA7-5049-8985-12D794A1F514}" srcOrd="0" destOrd="0" presId="urn:microsoft.com/office/officeart/2005/8/layout/vList2"/>
    <dgm:cxn modelId="{7460F213-D13F-654F-BD0B-218EE7DE6F36}" type="presParOf" srcId="{A80D3DA4-F8E3-804C-B2EA-827322180C66}" destId="{DB59A08F-4410-A542-BA97-D30D1266E4AA}" srcOrd="1" destOrd="0" presId="urn:microsoft.com/office/officeart/2005/8/layout/vList2"/>
    <dgm:cxn modelId="{A9DA515C-34E1-6045-BC13-E4A7B6ADE9D3}" type="presParOf" srcId="{A80D3DA4-F8E3-804C-B2EA-827322180C66}" destId="{DDD6B72F-23C4-DF43-96DD-505FE608C1D3}" srcOrd="2" destOrd="0" presId="urn:microsoft.com/office/officeart/2005/8/layout/vList2"/>
    <dgm:cxn modelId="{2E33713F-B65C-C64F-9E3D-89D36F519C45}" type="presParOf" srcId="{A80D3DA4-F8E3-804C-B2EA-827322180C66}" destId="{39EBDC1C-E924-364B-A3D0-A5392CC2576A}" srcOrd="3" destOrd="0" presId="urn:microsoft.com/office/officeart/2005/8/layout/vList2"/>
    <dgm:cxn modelId="{EE8E7F74-EF43-844B-A94B-188D3E4B0CEE}" type="presParOf" srcId="{A80D3DA4-F8E3-804C-B2EA-827322180C66}" destId="{1352DCCE-32F3-AC41-B774-A2E1D4FC712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31DD06-1684-2E41-ADED-AAA61CBAD34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10FFB1C-9D3C-1546-B81E-5172EB5B2E35}">
      <dgm:prSet/>
      <dgm:spPr>
        <a:solidFill>
          <a:srgbClr val="0C3959"/>
        </a:solidFill>
      </dgm:spPr>
      <dgm:t>
        <a:bodyPr/>
        <a:lstStyle/>
        <a:p>
          <a:r>
            <a:rPr lang="en-US" dirty="0"/>
            <a:t>Identifier uniqueness</a:t>
          </a:r>
        </a:p>
      </dgm:t>
    </dgm:pt>
    <dgm:pt modelId="{740191F9-BAD2-E145-9516-1E4F42FD0DEB}" type="parTrans" cxnId="{E0EA038E-034B-5147-B2C7-9C5C9630544A}">
      <dgm:prSet/>
      <dgm:spPr/>
      <dgm:t>
        <a:bodyPr/>
        <a:lstStyle/>
        <a:p>
          <a:endParaRPr lang="en-US"/>
        </a:p>
      </dgm:t>
    </dgm:pt>
    <dgm:pt modelId="{B3C747F8-B14C-EA4D-B3E2-0BC00BCD1698}" type="sibTrans" cxnId="{E0EA038E-034B-5147-B2C7-9C5C9630544A}">
      <dgm:prSet/>
      <dgm:spPr/>
      <dgm:t>
        <a:bodyPr/>
        <a:lstStyle/>
        <a:p>
          <a:endParaRPr lang="en-US"/>
        </a:p>
      </dgm:t>
    </dgm:pt>
    <dgm:pt modelId="{D1522EA2-5BAE-A345-ACA1-A943C85F4EFD}">
      <dgm:prSet/>
      <dgm:spPr>
        <a:solidFill>
          <a:srgbClr val="0C3959"/>
        </a:solidFill>
      </dgm:spPr>
      <dgm:t>
        <a:bodyPr/>
        <a:lstStyle/>
        <a:p>
          <a:r>
            <a:rPr lang="en-US" dirty="0"/>
            <a:t>Identity proofing and credential issuance, renewal and replacement (IAP)</a:t>
          </a:r>
        </a:p>
      </dgm:t>
    </dgm:pt>
    <dgm:pt modelId="{4AC1C653-B28B-2947-B977-92AD6C5E6EDF}" type="parTrans" cxnId="{DFCE1C79-89A1-6347-9521-ACD03043538D}">
      <dgm:prSet/>
      <dgm:spPr/>
      <dgm:t>
        <a:bodyPr/>
        <a:lstStyle/>
        <a:p>
          <a:endParaRPr lang="en-US"/>
        </a:p>
      </dgm:t>
    </dgm:pt>
    <dgm:pt modelId="{E27519F5-E259-2243-B34C-A95D5EC28B3E}" type="sibTrans" cxnId="{DFCE1C79-89A1-6347-9521-ACD03043538D}">
      <dgm:prSet/>
      <dgm:spPr/>
      <dgm:t>
        <a:bodyPr/>
        <a:lstStyle/>
        <a:p>
          <a:endParaRPr lang="en-US"/>
        </a:p>
      </dgm:t>
    </dgm:pt>
    <dgm:pt modelId="{C1079734-EE05-F045-9948-8C5E36074088}">
      <dgm:prSet/>
      <dgm:spPr>
        <a:solidFill>
          <a:srgbClr val="0C3959"/>
        </a:solidFill>
      </dgm:spPr>
      <dgm:t>
        <a:bodyPr/>
        <a:lstStyle/>
        <a:p>
          <a:r>
            <a:rPr lang="en-US" dirty="0"/>
            <a:t>Attribute quality and freshness (ATP)</a:t>
          </a:r>
        </a:p>
      </dgm:t>
    </dgm:pt>
    <dgm:pt modelId="{438B87E8-DADA-F449-A66C-CEA9EEC5E55E}" type="parTrans" cxnId="{7DF67C91-213E-BE48-A04F-49F32A2CA286}">
      <dgm:prSet/>
      <dgm:spPr/>
      <dgm:t>
        <a:bodyPr/>
        <a:lstStyle/>
        <a:p>
          <a:endParaRPr lang="en-US"/>
        </a:p>
      </dgm:t>
    </dgm:pt>
    <dgm:pt modelId="{E0324E82-26AA-B34E-AA9C-303DC4F130C4}" type="sibTrans" cxnId="{7DF67C91-213E-BE48-A04F-49F32A2CA286}">
      <dgm:prSet/>
      <dgm:spPr/>
      <dgm:t>
        <a:bodyPr/>
        <a:lstStyle/>
        <a:p>
          <a:endParaRPr lang="en-US"/>
        </a:p>
      </dgm:t>
    </dgm:pt>
    <dgm:pt modelId="{E1005B2C-9C32-4243-A511-2635275029EC}" type="pres">
      <dgm:prSet presAssocID="{E031DD06-1684-2E41-ADED-AAA61CBAD34B}" presName="Name0" presStyleCnt="0">
        <dgm:presLayoutVars>
          <dgm:chMax val="7"/>
          <dgm:chPref val="7"/>
          <dgm:dir/>
        </dgm:presLayoutVars>
      </dgm:prSet>
      <dgm:spPr/>
    </dgm:pt>
    <dgm:pt modelId="{9CFACA21-D5B5-6B4C-85B3-C295A0C77A68}" type="pres">
      <dgm:prSet presAssocID="{E031DD06-1684-2E41-ADED-AAA61CBAD34B}" presName="Name1" presStyleCnt="0"/>
      <dgm:spPr/>
    </dgm:pt>
    <dgm:pt modelId="{CEFD1C4F-84B0-9748-B5D0-2D6671A68AEC}" type="pres">
      <dgm:prSet presAssocID="{E031DD06-1684-2E41-ADED-AAA61CBAD34B}" presName="cycle" presStyleCnt="0"/>
      <dgm:spPr/>
    </dgm:pt>
    <dgm:pt modelId="{DC7A3590-BBDE-EB4D-8AFD-F09EA5C16549}" type="pres">
      <dgm:prSet presAssocID="{E031DD06-1684-2E41-ADED-AAA61CBAD34B}" presName="srcNode" presStyleLbl="node1" presStyleIdx="0" presStyleCnt="3"/>
      <dgm:spPr/>
    </dgm:pt>
    <dgm:pt modelId="{A03A60A7-0897-AE45-BEF1-42155C006537}" type="pres">
      <dgm:prSet presAssocID="{E031DD06-1684-2E41-ADED-AAA61CBAD34B}" presName="conn" presStyleLbl="parChTrans1D2" presStyleIdx="0" presStyleCnt="1"/>
      <dgm:spPr/>
    </dgm:pt>
    <dgm:pt modelId="{128FA80D-9237-D244-9B29-AD8FD39D8098}" type="pres">
      <dgm:prSet presAssocID="{E031DD06-1684-2E41-ADED-AAA61CBAD34B}" presName="extraNode" presStyleLbl="node1" presStyleIdx="0" presStyleCnt="3"/>
      <dgm:spPr/>
    </dgm:pt>
    <dgm:pt modelId="{6346B062-C3C3-A945-B1C1-934C9C337FB2}" type="pres">
      <dgm:prSet presAssocID="{E031DD06-1684-2E41-ADED-AAA61CBAD34B}" presName="dstNode" presStyleLbl="node1" presStyleIdx="0" presStyleCnt="3"/>
      <dgm:spPr/>
    </dgm:pt>
    <dgm:pt modelId="{688348EC-4294-3844-8FD0-CD8D3F13D6C9}" type="pres">
      <dgm:prSet presAssocID="{710FFB1C-9D3C-1546-B81E-5172EB5B2E35}" presName="text_1" presStyleLbl="node1" presStyleIdx="0" presStyleCnt="3">
        <dgm:presLayoutVars>
          <dgm:bulletEnabled val="1"/>
        </dgm:presLayoutVars>
      </dgm:prSet>
      <dgm:spPr/>
    </dgm:pt>
    <dgm:pt modelId="{06BE12A5-D279-D042-9214-97B930ED50E1}" type="pres">
      <dgm:prSet presAssocID="{710FFB1C-9D3C-1546-B81E-5172EB5B2E35}" presName="accent_1" presStyleCnt="0"/>
      <dgm:spPr/>
    </dgm:pt>
    <dgm:pt modelId="{38CC241A-5BF8-084D-9E96-2137C7C50F1E}" type="pres">
      <dgm:prSet presAssocID="{710FFB1C-9D3C-1546-B81E-5172EB5B2E35}" presName="accentRepeatNode" presStyleLbl="solidFgAcc1" presStyleIdx="0" presStyleCnt="3"/>
      <dgm:spPr>
        <a:ln>
          <a:solidFill>
            <a:srgbClr val="F57A1E"/>
          </a:solidFill>
        </a:ln>
      </dgm:spPr>
    </dgm:pt>
    <dgm:pt modelId="{1578E265-0ACF-5142-A012-F48B1E1F305D}" type="pres">
      <dgm:prSet presAssocID="{D1522EA2-5BAE-A345-ACA1-A943C85F4EFD}" presName="text_2" presStyleLbl="node1" presStyleIdx="1" presStyleCnt="3">
        <dgm:presLayoutVars>
          <dgm:bulletEnabled val="1"/>
        </dgm:presLayoutVars>
      </dgm:prSet>
      <dgm:spPr/>
    </dgm:pt>
    <dgm:pt modelId="{ABC8BB91-E8BD-A243-975F-7DD93939ADD3}" type="pres">
      <dgm:prSet presAssocID="{D1522EA2-5BAE-A345-ACA1-A943C85F4EFD}" presName="accent_2" presStyleCnt="0"/>
      <dgm:spPr/>
    </dgm:pt>
    <dgm:pt modelId="{4802D039-2088-A743-8FC0-F37A9A89C966}" type="pres">
      <dgm:prSet presAssocID="{D1522EA2-5BAE-A345-ACA1-A943C85F4EFD}" presName="accentRepeatNode" presStyleLbl="solidFgAcc1" presStyleIdx="1" presStyleCnt="3"/>
      <dgm:spPr>
        <a:ln>
          <a:solidFill>
            <a:srgbClr val="F57A1E"/>
          </a:solidFill>
        </a:ln>
      </dgm:spPr>
    </dgm:pt>
    <dgm:pt modelId="{855DD51E-9BF1-0A4E-8C60-816FB64B7CE8}" type="pres">
      <dgm:prSet presAssocID="{C1079734-EE05-F045-9948-8C5E36074088}" presName="text_3" presStyleLbl="node1" presStyleIdx="2" presStyleCnt="3">
        <dgm:presLayoutVars>
          <dgm:bulletEnabled val="1"/>
        </dgm:presLayoutVars>
      </dgm:prSet>
      <dgm:spPr/>
    </dgm:pt>
    <dgm:pt modelId="{B0E5F113-AEB5-BF42-85D5-6743F51B3371}" type="pres">
      <dgm:prSet presAssocID="{C1079734-EE05-F045-9948-8C5E36074088}" presName="accent_3" presStyleCnt="0"/>
      <dgm:spPr/>
    </dgm:pt>
    <dgm:pt modelId="{223BA9C3-2D21-4345-8828-D1EBF4F0064A}" type="pres">
      <dgm:prSet presAssocID="{C1079734-EE05-F045-9948-8C5E36074088}" presName="accentRepeatNode" presStyleLbl="solidFgAcc1" presStyleIdx="2" presStyleCnt="3"/>
      <dgm:spPr>
        <a:ln>
          <a:solidFill>
            <a:srgbClr val="F57A1E"/>
          </a:solidFill>
        </a:ln>
      </dgm:spPr>
    </dgm:pt>
  </dgm:ptLst>
  <dgm:cxnLst>
    <dgm:cxn modelId="{6DBC200C-D899-D84B-8BA4-AF8989BE0194}" type="presOf" srcId="{D1522EA2-5BAE-A345-ACA1-A943C85F4EFD}" destId="{1578E265-0ACF-5142-A012-F48B1E1F305D}" srcOrd="0" destOrd="0" presId="urn:microsoft.com/office/officeart/2008/layout/VerticalCurvedList"/>
    <dgm:cxn modelId="{316A8C2B-21D8-E74B-BA2B-692FF45F1B71}" type="presOf" srcId="{710FFB1C-9D3C-1546-B81E-5172EB5B2E35}" destId="{688348EC-4294-3844-8FD0-CD8D3F13D6C9}" srcOrd="0" destOrd="0" presId="urn:microsoft.com/office/officeart/2008/layout/VerticalCurvedList"/>
    <dgm:cxn modelId="{9C0E5B38-CE5A-F24A-AC97-4D5BAFF42052}" type="presOf" srcId="{B3C747F8-B14C-EA4D-B3E2-0BC00BCD1698}" destId="{A03A60A7-0897-AE45-BEF1-42155C006537}" srcOrd="0" destOrd="0" presId="urn:microsoft.com/office/officeart/2008/layout/VerticalCurvedList"/>
    <dgm:cxn modelId="{DFCE1C79-89A1-6347-9521-ACD03043538D}" srcId="{E031DD06-1684-2E41-ADED-AAA61CBAD34B}" destId="{D1522EA2-5BAE-A345-ACA1-A943C85F4EFD}" srcOrd="1" destOrd="0" parTransId="{4AC1C653-B28B-2947-B977-92AD6C5E6EDF}" sibTransId="{E27519F5-E259-2243-B34C-A95D5EC28B3E}"/>
    <dgm:cxn modelId="{E0EA038E-034B-5147-B2C7-9C5C9630544A}" srcId="{E031DD06-1684-2E41-ADED-AAA61CBAD34B}" destId="{710FFB1C-9D3C-1546-B81E-5172EB5B2E35}" srcOrd="0" destOrd="0" parTransId="{740191F9-BAD2-E145-9516-1E4F42FD0DEB}" sibTransId="{B3C747F8-B14C-EA4D-B3E2-0BC00BCD1698}"/>
    <dgm:cxn modelId="{7DF67C91-213E-BE48-A04F-49F32A2CA286}" srcId="{E031DD06-1684-2E41-ADED-AAA61CBAD34B}" destId="{C1079734-EE05-F045-9948-8C5E36074088}" srcOrd="2" destOrd="0" parTransId="{438B87E8-DADA-F449-A66C-CEA9EEC5E55E}" sibTransId="{E0324E82-26AA-B34E-AA9C-303DC4F130C4}"/>
    <dgm:cxn modelId="{0F8FDCAE-13FF-4C48-A26C-61F3403EC594}" type="presOf" srcId="{E031DD06-1684-2E41-ADED-AAA61CBAD34B}" destId="{E1005B2C-9C32-4243-A511-2635275029EC}" srcOrd="0" destOrd="0" presId="urn:microsoft.com/office/officeart/2008/layout/VerticalCurvedList"/>
    <dgm:cxn modelId="{9AA138F8-D46B-984D-B20C-3888A93362E2}" type="presOf" srcId="{C1079734-EE05-F045-9948-8C5E36074088}" destId="{855DD51E-9BF1-0A4E-8C60-816FB64B7CE8}" srcOrd="0" destOrd="0" presId="urn:microsoft.com/office/officeart/2008/layout/VerticalCurvedList"/>
    <dgm:cxn modelId="{9AB7F373-953C-954C-B2CF-4663493D0250}" type="presParOf" srcId="{E1005B2C-9C32-4243-A511-2635275029EC}" destId="{9CFACA21-D5B5-6B4C-85B3-C295A0C77A68}" srcOrd="0" destOrd="0" presId="urn:microsoft.com/office/officeart/2008/layout/VerticalCurvedList"/>
    <dgm:cxn modelId="{557EF34D-D49F-A64E-804D-DAAD8B14A616}" type="presParOf" srcId="{9CFACA21-D5B5-6B4C-85B3-C295A0C77A68}" destId="{CEFD1C4F-84B0-9748-B5D0-2D6671A68AEC}" srcOrd="0" destOrd="0" presId="urn:microsoft.com/office/officeart/2008/layout/VerticalCurvedList"/>
    <dgm:cxn modelId="{EE619018-A4BF-6A47-B0A4-F085197E38D8}" type="presParOf" srcId="{CEFD1C4F-84B0-9748-B5D0-2D6671A68AEC}" destId="{DC7A3590-BBDE-EB4D-8AFD-F09EA5C16549}" srcOrd="0" destOrd="0" presId="urn:microsoft.com/office/officeart/2008/layout/VerticalCurvedList"/>
    <dgm:cxn modelId="{2733D29B-BF58-4148-87F4-E6C372112C19}" type="presParOf" srcId="{CEFD1C4F-84B0-9748-B5D0-2D6671A68AEC}" destId="{A03A60A7-0897-AE45-BEF1-42155C006537}" srcOrd="1" destOrd="0" presId="urn:microsoft.com/office/officeart/2008/layout/VerticalCurvedList"/>
    <dgm:cxn modelId="{F492AA2D-AE7F-364F-8F16-9BDA9F504651}" type="presParOf" srcId="{CEFD1C4F-84B0-9748-B5D0-2D6671A68AEC}" destId="{128FA80D-9237-D244-9B29-AD8FD39D8098}" srcOrd="2" destOrd="0" presId="urn:microsoft.com/office/officeart/2008/layout/VerticalCurvedList"/>
    <dgm:cxn modelId="{CE24CCE8-C5DE-BC42-B6B3-E5A709FC0CA6}" type="presParOf" srcId="{CEFD1C4F-84B0-9748-B5D0-2D6671A68AEC}" destId="{6346B062-C3C3-A945-B1C1-934C9C337FB2}" srcOrd="3" destOrd="0" presId="urn:microsoft.com/office/officeart/2008/layout/VerticalCurvedList"/>
    <dgm:cxn modelId="{E60911EF-4D56-5449-8885-C7AFDFA0BB64}" type="presParOf" srcId="{9CFACA21-D5B5-6B4C-85B3-C295A0C77A68}" destId="{688348EC-4294-3844-8FD0-CD8D3F13D6C9}" srcOrd="1" destOrd="0" presId="urn:microsoft.com/office/officeart/2008/layout/VerticalCurvedList"/>
    <dgm:cxn modelId="{7F7CA2CC-2BBF-254B-B2E8-34B72AF03C82}" type="presParOf" srcId="{9CFACA21-D5B5-6B4C-85B3-C295A0C77A68}" destId="{06BE12A5-D279-D042-9214-97B930ED50E1}" srcOrd="2" destOrd="0" presId="urn:microsoft.com/office/officeart/2008/layout/VerticalCurvedList"/>
    <dgm:cxn modelId="{6DEFFA4C-2741-E144-81B7-AA007F6EB9A2}" type="presParOf" srcId="{06BE12A5-D279-D042-9214-97B930ED50E1}" destId="{38CC241A-5BF8-084D-9E96-2137C7C50F1E}" srcOrd="0" destOrd="0" presId="urn:microsoft.com/office/officeart/2008/layout/VerticalCurvedList"/>
    <dgm:cxn modelId="{076FE0E7-C01B-7645-B148-74937D8C5118}" type="presParOf" srcId="{9CFACA21-D5B5-6B4C-85B3-C295A0C77A68}" destId="{1578E265-0ACF-5142-A012-F48B1E1F305D}" srcOrd="3" destOrd="0" presId="urn:microsoft.com/office/officeart/2008/layout/VerticalCurvedList"/>
    <dgm:cxn modelId="{5B7CC825-C4E4-0246-A73E-0B7F9DA7732C}" type="presParOf" srcId="{9CFACA21-D5B5-6B4C-85B3-C295A0C77A68}" destId="{ABC8BB91-E8BD-A243-975F-7DD93939ADD3}" srcOrd="4" destOrd="0" presId="urn:microsoft.com/office/officeart/2008/layout/VerticalCurvedList"/>
    <dgm:cxn modelId="{311B8E02-C552-9845-A6CE-9F316E2811B5}" type="presParOf" srcId="{ABC8BB91-E8BD-A243-975F-7DD93939ADD3}" destId="{4802D039-2088-A743-8FC0-F37A9A89C966}" srcOrd="0" destOrd="0" presId="urn:microsoft.com/office/officeart/2008/layout/VerticalCurvedList"/>
    <dgm:cxn modelId="{6E4AE7B8-CB40-4840-B192-39AB35ACF8F8}" type="presParOf" srcId="{9CFACA21-D5B5-6B4C-85B3-C295A0C77A68}" destId="{855DD51E-9BF1-0A4E-8C60-816FB64B7CE8}" srcOrd="5" destOrd="0" presId="urn:microsoft.com/office/officeart/2008/layout/VerticalCurvedList"/>
    <dgm:cxn modelId="{598D52F6-6907-8E4B-A35E-F9E1FDDF8667}" type="presParOf" srcId="{9CFACA21-D5B5-6B4C-85B3-C295A0C77A68}" destId="{B0E5F113-AEB5-BF42-85D5-6743F51B3371}" srcOrd="6" destOrd="0" presId="urn:microsoft.com/office/officeart/2008/layout/VerticalCurvedList"/>
    <dgm:cxn modelId="{FC00C89D-BB93-4946-8A58-5BED55A4D6E0}" type="presParOf" srcId="{B0E5F113-AEB5-BF42-85D5-6743F51B3371}" destId="{223BA9C3-2D21-4345-8828-D1EBF4F0064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83527E-C504-4D49-B7A9-474DBFCE449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5ADA96F-87BE-CD46-8FD6-D46B42CABA98}">
      <dgm:prSet custT="1"/>
      <dgm:spPr>
        <a:solidFill>
          <a:srgbClr val="0C3959"/>
        </a:solidFill>
      </dgm:spPr>
      <dgm:t>
        <a:bodyPr/>
        <a:lstStyle/>
        <a:p>
          <a:r>
            <a:rPr lang="en-US" sz="2000" dirty="0"/>
            <a:t>User account belongs to single natural person</a:t>
          </a:r>
        </a:p>
      </dgm:t>
    </dgm:pt>
    <dgm:pt modelId="{2FC4393F-9222-0840-927C-D67266E43BD5}" type="parTrans" cxnId="{1E50B002-F674-8A44-A4B8-C36F74A4C2DC}">
      <dgm:prSet/>
      <dgm:spPr/>
      <dgm:t>
        <a:bodyPr/>
        <a:lstStyle/>
        <a:p>
          <a:endParaRPr lang="en-US"/>
        </a:p>
      </dgm:t>
    </dgm:pt>
    <dgm:pt modelId="{44802C0F-83CE-3944-9B3A-6A6453975A04}" type="sibTrans" cxnId="{1E50B002-F674-8A44-A4B8-C36F74A4C2DC}">
      <dgm:prSet/>
      <dgm:spPr/>
      <dgm:t>
        <a:bodyPr/>
        <a:lstStyle/>
        <a:p>
          <a:endParaRPr lang="en-US"/>
        </a:p>
      </dgm:t>
    </dgm:pt>
    <dgm:pt modelId="{A9926C01-7DD1-7E47-A209-4F653A145BC5}">
      <dgm:prSet custT="1"/>
      <dgm:spPr>
        <a:solidFill>
          <a:srgbClr val="0C3959"/>
        </a:solidFill>
      </dgm:spPr>
      <dgm:t>
        <a:bodyPr/>
        <a:lstStyle/>
        <a:p>
          <a:r>
            <a:rPr lang="en-US" sz="2000" dirty="0"/>
            <a:t>Person to whom the account is issued can be contacted</a:t>
          </a:r>
        </a:p>
      </dgm:t>
    </dgm:pt>
    <dgm:pt modelId="{5B6A018D-B79C-1244-884B-28ADE19FD19C}" type="parTrans" cxnId="{E3F08FD2-60EC-4642-8921-06D55F3E2D28}">
      <dgm:prSet/>
      <dgm:spPr/>
      <dgm:t>
        <a:bodyPr/>
        <a:lstStyle/>
        <a:p>
          <a:endParaRPr lang="en-US"/>
        </a:p>
      </dgm:t>
    </dgm:pt>
    <dgm:pt modelId="{7E77292E-193C-2D47-8040-CFB3D5C8B721}" type="sibTrans" cxnId="{E3F08FD2-60EC-4642-8921-06D55F3E2D28}">
      <dgm:prSet/>
      <dgm:spPr/>
      <dgm:t>
        <a:bodyPr/>
        <a:lstStyle/>
        <a:p>
          <a:endParaRPr lang="en-US"/>
        </a:p>
      </dgm:t>
    </dgm:pt>
    <dgm:pt modelId="{A8147DBF-121B-AE4C-8CE6-519EE2B604B0}" type="pres">
      <dgm:prSet presAssocID="{5783527E-C504-4D49-B7A9-474DBFCE4493}" presName="linear" presStyleCnt="0">
        <dgm:presLayoutVars>
          <dgm:animLvl val="lvl"/>
          <dgm:resizeHandles val="exact"/>
        </dgm:presLayoutVars>
      </dgm:prSet>
      <dgm:spPr/>
    </dgm:pt>
    <dgm:pt modelId="{CACAD352-1831-6E41-ADF2-802BE7C69563}" type="pres">
      <dgm:prSet presAssocID="{75ADA96F-87BE-CD46-8FD6-D46B42CABA98}" presName="parentText" presStyleLbl="node1" presStyleIdx="0" presStyleCnt="2">
        <dgm:presLayoutVars>
          <dgm:chMax val="0"/>
          <dgm:bulletEnabled val="1"/>
        </dgm:presLayoutVars>
      </dgm:prSet>
      <dgm:spPr/>
    </dgm:pt>
    <dgm:pt modelId="{A9D2BBA5-4475-204B-AD7A-7D83F0D905DE}" type="pres">
      <dgm:prSet presAssocID="{44802C0F-83CE-3944-9B3A-6A6453975A04}" presName="spacer" presStyleCnt="0"/>
      <dgm:spPr/>
    </dgm:pt>
    <dgm:pt modelId="{044AA7C6-01EF-144E-899C-356C4EDB04A8}" type="pres">
      <dgm:prSet presAssocID="{A9926C01-7DD1-7E47-A209-4F653A145BC5}" presName="parentText" presStyleLbl="node1" presStyleIdx="1" presStyleCnt="2">
        <dgm:presLayoutVars>
          <dgm:chMax val="0"/>
          <dgm:bulletEnabled val="1"/>
        </dgm:presLayoutVars>
      </dgm:prSet>
      <dgm:spPr/>
    </dgm:pt>
  </dgm:ptLst>
  <dgm:cxnLst>
    <dgm:cxn modelId="{1E50B002-F674-8A44-A4B8-C36F74A4C2DC}" srcId="{5783527E-C504-4D49-B7A9-474DBFCE4493}" destId="{75ADA96F-87BE-CD46-8FD6-D46B42CABA98}" srcOrd="0" destOrd="0" parTransId="{2FC4393F-9222-0840-927C-D67266E43BD5}" sibTransId="{44802C0F-83CE-3944-9B3A-6A6453975A04}"/>
    <dgm:cxn modelId="{8FF7223D-1E97-EC47-B443-924CB2771B81}" type="presOf" srcId="{A9926C01-7DD1-7E47-A209-4F653A145BC5}" destId="{044AA7C6-01EF-144E-899C-356C4EDB04A8}" srcOrd="0" destOrd="0" presId="urn:microsoft.com/office/officeart/2005/8/layout/vList2"/>
    <dgm:cxn modelId="{A76B9A49-33FC-1149-AF19-B7A22F39D8DF}" type="presOf" srcId="{5783527E-C504-4D49-B7A9-474DBFCE4493}" destId="{A8147DBF-121B-AE4C-8CE6-519EE2B604B0}" srcOrd="0" destOrd="0" presId="urn:microsoft.com/office/officeart/2005/8/layout/vList2"/>
    <dgm:cxn modelId="{E3F08FD2-60EC-4642-8921-06D55F3E2D28}" srcId="{5783527E-C504-4D49-B7A9-474DBFCE4493}" destId="{A9926C01-7DD1-7E47-A209-4F653A145BC5}" srcOrd="1" destOrd="0" parTransId="{5B6A018D-B79C-1244-884B-28ADE19FD19C}" sibTransId="{7E77292E-193C-2D47-8040-CFB3D5C8B721}"/>
    <dgm:cxn modelId="{9E0435E3-FB79-FE44-BC7A-D03C23ACA33A}" type="presOf" srcId="{75ADA96F-87BE-CD46-8FD6-D46B42CABA98}" destId="{CACAD352-1831-6E41-ADF2-802BE7C69563}" srcOrd="0" destOrd="0" presId="urn:microsoft.com/office/officeart/2005/8/layout/vList2"/>
    <dgm:cxn modelId="{76FA7E74-E8C6-4F45-9647-B9C68493AEF0}" type="presParOf" srcId="{A8147DBF-121B-AE4C-8CE6-519EE2B604B0}" destId="{CACAD352-1831-6E41-ADF2-802BE7C69563}" srcOrd="0" destOrd="0" presId="urn:microsoft.com/office/officeart/2005/8/layout/vList2"/>
    <dgm:cxn modelId="{B0AC1C3F-75F7-0541-8EEE-3AED8EF7C3FA}" type="presParOf" srcId="{A8147DBF-121B-AE4C-8CE6-519EE2B604B0}" destId="{A9D2BBA5-4475-204B-AD7A-7D83F0D905DE}" srcOrd="1" destOrd="0" presId="urn:microsoft.com/office/officeart/2005/8/layout/vList2"/>
    <dgm:cxn modelId="{3D27B371-B062-2749-914C-36EDB4E1073E}" type="presParOf" srcId="{A8147DBF-121B-AE4C-8CE6-519EE2B604B0}" destId="{044AA7C6-01EF-144E-899C-356C4EDB04A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83527E-C504-4D49-B7A9-474DBFCE449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5ADA96F-87BE-CD46-8FD6-D46B42CABA98}">
      <dgm:prSet custT="1"/>
      <dgm:spPr>
        <a:solidFill>
          <a:srgbClr val="0C3959"/>
        </a:solidFill>
      </dgm:spPr>
      <dgm:t>
        <a:bodyPr/>
        <a:lstStyle/>
        <a:p>
          <a:r>
            <a:rPr lang="en-US" sz="2800" dirty="0" err="1"/>
            <a:t>Kantara</a:t>
          </a:r>
          <a:r>
            <a:rPr lang="en-US" sz="2800" dirty="0"/>
            <a:t> level 1</a:t>
          </a:r>
        </a:p>
      </dgm:t>
    </dgm:pt>
    <dgm:pt modelId="{2FC4393F-9222-0840-927C-D67266E43BD5}" type="parTrans" cxnId="{1E50B002-F674-8A44-A4B8-C36F74A4C2DC}">
      <dgm:prSet/>
      <dgm:spPr/>
      <dgm:t>
        <a:bodyPr/>
        <a:lstStyle/>
        <a:p>
          <a:endParaRPr lang="en-US"/>
        </a:p>
      </dgm:t>
    </dgm:pt>
    <dgm:pt modelId="{44802C0F-83CE-3944-9B3A-6A6453975A04}" type="sibTrans" cxnId="{1E50B002-F674-8A44-A4B8-C36F74A4C2DC}">
      <dgm:prSet/>
      <dgm:spPr/>
      <dgm:t>
        <a:bodyPr/>
        <a:lstStyle/>
        <a:p>
          <a:endParaRPr lang="en-US"/>
        </a:p>
      </dgm:t>
    </dgm:pt>
    <dgm:pt modelId="{A9926C01-7DD1-7E47-A209-4F653A145BC5}">
      <dgm:prSet custT="1"/>
      <dgm:spPr>
        <a:solidFill>
          <a:srgbClr val="0C3959"/>
        </a:solidFill>
      </dgm:spPr>
      <dgm:t>
        <a:bodyPr/>
        <a:lstStyle/>
        <a:p>
          <a:r>
            <a:rPr lang="en-US" sz="2800" dirty="0"/>
            <a:t>IGTF level DOGWOOD</a:t>
          </a:r>
        </a:p>
      </dgm:t>
    </dgm:pt>
    <dgm:pt modelId="{5B6A018D-B79C-1244-884B-28ADE19FD19C}" type="parTrans" cxnId="{E3F08FD2-60EC-4642-8921-06D55F3E2D28}">
      <dgm:prSet/>
      <dgm:spPr/>
      <dgm:t>
        <a:bodyPr/>
        <a:lstStyle/>
        <a:p>
          <a:endParaRPr lang="en-US"/>
        </a:p>
      </dgm:t>
    </dgm:pt>
    <dgm:pt modelId="{7E77292E-193C-2D47-8040-CFB3D5C8B721}" type="sibTrans" cxnId="{E3F08FD2-60EC-4642-8921-06D55F3E2D28}">
      <dgm:prSet/>
      <dgm:spPr/>
      <dgm:t>
        <a:bodyPr/>
        <a:lstStyle/>
        <a:p>
          <a:endParaRPr lang="en-US"/>
        </a:p>
      </dgm:t>
    </dgm:pt>
    <dgm:pt modelId="{E19F0DEE-BF55-5743-BCD3-ED223E972B6B}">
      <dgm:prSet custT="1"/>
      <dgm:spPr>
        <a:solidFill>
          <a:srgbClr val="0C3959"/>
        </a:solidFill>
      </dgm:spPr>
      <dgm:t>
        <a:bodyPr/>
        <a:lstStyle/>
        <a:p>
          <a:r>
            <a:rPr lang="en-US" sz="2800" dirty="0"/>
            <a:t>IGTF level ASPEN</a:t>
          </a:r>
        </a:p>
      </dgm:t>
    </dgm:pt>
    <dgm:pt modelId="{B03DCEDF-1CF5-4243-978E-F3BF8E371247}" type="parTrans" cxnId="{24285F91-F90C-6A45-91DF-5E10CF587267}">
      <dgm:prSet/>
      <dgm:spPr/>
      <dgm:t>
        <a:bodyPr/>
        <a:lstStyle/>
        <a:p>
          <a:endParaRPr lang="en-US"/>
        </a:p>
      </dgm:t>
    </dgm:pt>
    <dgm:pt modelId="{62443BE0-DF81-D649-BF4E-09438EEB9901}" type="sibTrans" cxnId="{24285F91-F90C-6A45-91DF-5E10CF587267}">
      <dgm:prSet/>
      <dgm:spPr/>
      <dgm:t>
        <a:bodyPr/>
        <a:lstStyle/>
        <a:p>
          <a:endParaRPr lang="en-US"/>
        </a:p>
      </dgm:t>
    </dgm:pt>
    <dgm:pt modelId="{A8147DBF-121B-AE4C-8CE6-519EE2B604B0}" type="pres">
      <dgm:prSet presAssocID="{5783527E-C504-4D49-B7A9-474DBFCE4493}" presName="linear" presStyleCnt="0">
        <dgm:presLayoutVars>
          <dgm:animLvl val="lvl"/>
          <dgm:resizeHandles val="exact"/>
        </dgm:presLayoutVars>
      </dgm:prSet>
      <dgm:spPr/>
    </dgm:pt>
    <dgm:pt modelId="{CACAD352-1831-6E41-ADF2-802BE7C69563}" type="pres">
      <dgm:prSet presAssocID="{75ADA96F-87BE-CD46-8FD6-D46B42CABA98}" presName="parentText" presStyleLbl="node1" presStyleIdx="0" presStyleCnt="3">
        <dgm:presLayoutVars>
          <dgm:chMax val="0"/>
          <dgm:bulletEnabled val="1"/>
        </dgm:presLayoutVars>
      </dgm:prSet>
      <dgm:spPr/>
    </dgm:pt>
    <dgm:pt modelId="{A9D2BBA5-4475-204B-AD7A-7D83F0D905DE}" type="pres">
      <dgm:prSet presAssocID="{44802C0F-83CE-3944-9B3A-6A6453975A04}" presName="spacer" presStyleCnt="0"/>
      <dgm:spPr/>
    </dgm:pt>
    <dgm:pt modelId="{044AA7C6-01EF-144E-899C-356C4EDB04A8}" type="pres">
      <dgm:prSet presAssocID="{A9926C01-7DD1-7E47-A209-4F653A145BC5}" presName="parentText" presStyleLbl="node1" presStyleIdx="1" presStyleCnt="3">
        <dgm:presLayoutVars>
          <dgm:chMax val="0"/>
          <dgm:bulletEnabled val="1"/>
        </dgm:presLayoutVars>
      </dgm:prSet>
      <dgm:spPr/>
    </dgm:pt>
    <dgm:pt modelId="{3F066019-F335-EA4A-B93C-0168C2560AFB}" type="pres">
      <dgm:prSet presAssocID="{7E77292E-193C-2D47-8040-CFB3D5C8B721}" presName="spacer" presStyleCnt="0"/>
      <dgm:spPr/>
    </dgm:pt>
    <dgm:pt modelId="{120755B2-A328-864D-B912-2D971248CC02}" type="pres">
      <dgm:prSet presAssocID="{E19F0DEE-BF55-5743-BCD3-ED223E972B6B}" presName="parentText" presStyleLbl="node1" presStyleIdx="2" presStyleCnt="3">
        <dgm:presLayoutVars>
          <dgm:chMax val="0"/>
          <dgm:bulletEnabled val="1"/>
        </dgm:presLayoutVars>
      </dgm:prSet>
      <dgm:spPr/>
    </dgm:pt>
  </dgm:ptLst>
  <dgm:cxnLst>
    <dgm:cxn modelId="{1E50B002-F674-8A44-A4B8-C36F74A4C2DC}" srcId="{5783527E-C504-4D49-B7A9-474DBFCE4493}" destId="{75ADA96F-87BE-CD46-8FD6-D46B42CABA98}" srcOrd="0" destOrd="0" parTransId="{2FC4393F-9222-0840-927C-D67266E43BD5}" sibTransId="{44802C0F-83CE-3944-9B3A-6A6453975A04}"/>
    <dgm:cxn modelId="{8FF7223D-1E97-EC47-B443-924CB2771B81}" type="presOf" srcId="{A9926C01-7DD1-7E47-A209-4F653A145BC5}" destId="{044AA7C6-01EF-144E-899C-356C4EDB04A8}" srcOrd="0" destOrd="0" presId="urn:microsoft.com/office/officeart/2005/8/layout/vList2"/>
    <dgm:cxn modelId="{A76B9A49-33FC-1149-AF19-B7A22F39D8DF}" type="presOf" srcId="{5783527E-C504-4D49-B7A9-474DBFCE4493}" destId="{A8147DBF-121B-AE4C-8CE6-519EE2B604B0}" srcOrd="0" destOrd="0" presId="urn:microsoft.com/office/officeart/2005/8/layout/vList2"/>
    <dgm:cxn modelId="{24285F91-F90C-6A45-91DF-5E10CF587267}" srcId="{5783527E-C504-4D49-B7A9-474DBFCE4493}" destId="{E19F0DEE-BF55-5743-BCD3-ED223E972B6B}" srcOrd="2" destOrd="0" parTransId="{B03DCEDF-1CF5-4243-978E-F3BF8E371247}" sibTransId="{62443BE0-DF81-D649-BF4E-09438EEB9901}"/>
    <dgm:cxn modelId="{3398A3CD-DC94-A544-B0A1-9B14D799B1A0}" type="presOf" srcId="{E19F0DEE-BF55-5743-BCD3-ED223E972B6B}" destId="{120755B2-A328-864D-B912-2D971248CC02}" srcOrd="0" destOrd="0" presId="urn:microsoft.com/office/officeart/2005/8/layout/vList2"/>
    <dgm:cxn modelId="{E3F08FD2-60EC-4642-8921-06D55F3E2D28}" srcId="{5783527E-C504-4D49-B7A9-474DBFCE4493}" destId="{A9926C01-7DD1-7E47-A209-4F653A145BC5}" srcOrd="1" destOrd="0" parTransId="{5B6A018D-B79C-1244-884B-28ADE19FD19C}" sibTransId="{7E77292E-193C-2D47-8040-CFB3D5C8B721}"/>
    <dgm:cxn modelId="{9E0435E3-FB79-FE44-BC7A-D03C23ACA33A}" type="presOf" srcId="{75ADA96F-87BE-CD46-8FD6-D46B42CABA98}" destId="{CACAD352-1831-6E41-ADF2-802BE7C69563}" srcOrd="0" destOrd="0" presId="urn:microsoft.com/office/officeart/2005/8/layout/vList2"/>
    <dgm:cxn modelId="{76FA7E74-E8C6-4F45-9647-B9C68493AEF0}" type="presParOf" srcId="{A8147DBF-121B-AE4C-8CE6-519EE2B604B0}" destId="{CACAD352-1831-6E41-ADF2-802BE7C69563}" srcOrd="0" destOrd="0" presId="urn:microsoft.com/office/officeart/2005/8/layout/vList2"/>
    <dgm:cxn modelId="{B0AC1C3F-75F7-0541-8EEE-3AED8EF7C3FA}" type="presParOf" srcId="{A8147DBF-121B-AE4C-8CE6-519EE2B604B0}" destId="{A9D2BBA5-4475-204B-AD7A-7D83F0D905DE}" srcOrd="1" destOrd="0" presId="urn:microsoft.com/office/officeart/2005/8/layout/vList2"/>
    <dgm:cxn modelId="{3D27B371-B062-2749-914C-36EDB4E1073E}" type="presParOf" srcId="{A8147DBF-121B-AE4C-8CE6-519EE2B604B0}" destId="{044AA7C6-01EF-144E-899C-356C4EDB04A8}" srcOrd="2" destOrd="0" presId="urn:microsoft.com/office/officeart/2005/8/layout/vList2"/>
    <dgm:cxn modelId="{917DCD84-0BAC-F049-9D3E-91008A897881}" type="presParOf" srcId="{A8147DBF-121B-AE4C-8CE6-519EE2B604B0}" destId="{3F066019-F335-EA4A-B93C-0168C2560AFB}" srcOrd="3" destOrd="0" presId="urn:microsoft.com/office/officeart/2005/8/layout/vList2"/>
    <dgm:cxn modelId="{5D491371-96F1-BD44-B81D-C7B437D81F94}" type="presParOf" srcId="{A8147DBF-121B-AE4C-8CE6-519EE2B604B0}" destId="{120755B2-A328-864D-B912-2D971248CC0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261ABB-DEE4-5F4C-9C17-CC89F3D584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15A0319-72F7-CC48-935A-37B251DF18B7}">
      <dgm:prSet/>
      <dgm:spPr>
        <a:solidFill>
          <a:srgbClr val="0C3959"/>
        </a:solidFill>
      </dgm:spPr>
      <dgm:t>
        <a:bodyPr/>
        <a:lstStyle/>
        <a:p>
          <a:r>
            <a:rPr lang="en-US" dirty="0"/>
            <a:t>Support lightweight collaborations</a:t>
          </a:r>
        </a:p>
      </dgm:t>
    </dgm:pt>
    <dgm:pt modelId="{0572C6D7-0C7E-B341-B906-C7E0DF806516}" type="parTrans" cxnId="{F2C16D54-EA4C-ED4B-BEF2-E7605F2586F2}">
      <dgm:prSet/>
      <dgm:spPr/>
      <dgm:t>
        <a:bodyPr/>
        <a:lstStyle/>
        <a:p>
          <a:endParaRPr lang="en-US"/>
        </a:p>
      </dgm:t>
    </dgm:pt>
    <dgm:pt modelId="{F905E7C5-A656-8944-BD99-BDC5EE5233A5}" type="sibTrans" cxnId="{F2C16D54-EA4C-ED4B-BEF2-E7605F2586F2}">
      <dgm:prSet/>
      <dgm:spPr/>
      <dgm:t>
        <a:bodyPr/>
        <a:lstStyle/>
        <a:p>
          <a:endParaRPr lang="en-US"/>
        </a:p>
      </dgm:t>
    </dgm:pt>
    <dgm:pt modelId="{FCED7CC8-A08F-E740-AC8B-398ACEF376EA}">
      <dgm:prSet/>
      <dgm:spPr>
        <a:solidFill>
          <a:srgbClr val="0C3959"/>
        </a:solidFill>
      </dgm:spPr>
      <dgm:t>
        <a:bodyPr/>
        <a:lstStyle/>
        <a:p>
          <a:r>
            <a:rPr lang="en-US" dirty="0"/>
            <a:t>Support RBAC/ABAC, and provide features to implement scalable RBAC/ABAC, e.g. by scoping roles (if necessary) separately</a:t>
          </a:r>
        </a:p>
      </dgm:t>
    </dgm:pt>
    <dgm:pt modelId="{F2B2F797-AD24-8941-B8D0-BBDC19DDCEAC}" type="parTrans" cxnId="{ACA6BF53-B065-4240-B77C-6FCEE8D49FDF}">
      <dgm:prSet/>
      <dgm:spPr/>
      <dgm:t>
        <a:bodyPr/>
        <a:lstStyle/>
        <a:p>
          <a:endParaRPr lang="en-US"/>
        </a:p>
      </dgm:t>
    </dgm:pt>
    <dgm:pt modelId="{7580A6B4-FEE3-274B-A0F7-0E47AF64C1D7}" type="sibTrans" cxnId="{ACA6BF53-B065-4240-B77C-6FCEE8D49FDF}">
      <dgm:prSet/>
      <dgm:spPr/>
      <dgm:t>
        <a:bodyPr/>
        <a:lstStyle/>
        <a:p>
          <a:endParaRPr lang="en-US"/>
        </a:p>
      </dgm:t>
    </dgm:pt>
    <dgm:pt modelId="{F9D13933-07E5-F04F-BF2C-2FBC38DB7B85}">
      <dgm:prSet/>
      <dgm:spPr>
        <a:solidFill>
          <a:srgbClr val="0C3959"/>
        </a:solidFill>
      </dgm:spPr>
      <dgm:t>
        <a:bodyPr/>
        <a:lstStyle/>
        <a:p>
          <a:r>
            <a:rPr lang="en-US" dirty="0"/>
            <a:t>Provide user-friendly role management (discovery, application, notification, etc.), both for the applicant and the people who approve/deny the request </a:t>
          </a:r>
        </a:p>
      </dgm:t>
    </dgm:pt>
    <dgm:pt modelId="{B9E17905-4F58-9B4C-B7FC-8E57AE3635FD}" type="parTrans" cxnId="{78DE6D89-C262-2942-A2BC-10EF02913836}">
      <dgm:prSet/>
      <dgm:spPr/>
      <dgm:t>
        <a:bodyPr/>
        <a:lstStyle/>
        <a:p>
          <a:endParaRPr lang="en-US"/>
        </a:p>
      </dgm:t>
    </dgm:pt>
    <dgm:pt modelId="{F5709BD1-D732-DB42-ADA8-E6743E378995}" type="sibTrans" cxnId="{78DE6D89-C262-2942-A2BC-10EF02913836}">
      <dgm:prSet/>
      <dgm:spPr/>
      <dgm:t>
        <a:bodyPr/>
        <a:lstStyle/>
        <a:p>
          <a:endParaRPr lang="en-US"/>
        </a:p>
      </dgm:t>
    </dgm:pt>
    <dgm:pt modelId="{D07600C9-6104-2B46-A7A9-2A0619F5FD8A}">
      <dgm:prSet/>
      <dgm:spPr>
        <a:solidFill>
          <a:srgbClr val="0C3959"/>
        </a:solidFill>
      </dgm:spPr>
      <dgm:t>
        <a:bodyPr/>
        <a:lstStyle/>
        <a:p>
          <a:r>
            <a:rPr lang="en-GB" dirty="0"/>
            <a:t>Make it easy for users to discover existing VOs and their purpose</a:t>
          </a:r>
          <a:endParaRPr lang="en-US" dirty="0"/>
        </a:p>
      </dgm:t>
    </dgm:pt>
    <dgm:pt modelId="{DB07D7C9-DE27-064D-8138-0E04B5C3642F}" type="parTrans" cxnId="{BBF03DCD-558D-F846-A2A9-22177DA88A48}">
      <dgm:prSet/>
      <dgm:spPr/>
      <dgm:t>
        <a:bodyPr/>
        <a:lstStyle/>
        <a:p>
          <a:endParaRPr lang="en-US"/>
        </a:p>
      </dgm:t>
    </dgm:pt>
    <dgm:pt modelId="{79160605-EDE3-4747-94DD-7DFC408ECC52}" type="sibTrans" cxnId="{BBF03DCD-558D-F846-A2A9-22177DA88A48}">
      <dgm:prSet/>
      <dgm:spPr/>
      <dgm:t>
        <a:bodyPr/>
        <a:lstStyle/>
        <a:p>
          <a:endParaRPr lang="en-US"/>
        </a:p>
      </dgm:t>
    </dgm:pt>
    <dgm:pt modelId="{A8E2C114-FAF9-3C47-82CB-357A6949BCF8}">
      <dgm:prSet/>
      <dgm:spPr>
        <a:solidFill>
          <a:srgbClr val="0C3959"/>
        </a:solidFill>
      </dgm:spPr>
      <dgm:t>
        <a:bodyPr/>
        <a:lstStyle/>
        <a:p>
          <a:r>
            <a:rPr lang="en-US" dirty="0"/>
            <a:t>Use standard schemata (</a:t>
          </a:r>
          <a:r>
            <a:rPr lang="en-US" dirty="0" err="1"/>
            <a:t>inetOrgPerson</a:t>
          </a:r>
          <a:r>
            <a:rPr lang="en-US" dirty="0"/>
            <a:t>, </a:t>
          </a:r>
          <a:r>
            <a:rPr lang="en-US" dirty="0" err="1"/>
            <a:t>eduPerson</a:t>
          </a:r>
          <a:r>
            <a:rPr lang="en-US" dirty="0"/>
            <a:t>, </a:t>
          </a:r>
          <a:r>
            <a:rPr lang="en-US" dirty="0" err="1"/>
            <a:t>voPerson</a:t>
          </a:r>
          <a:r>
            <a:rPr lang="en-US" dirty="0"/>
            <a:t>) and their semantics, and standard protocols, or at least documented interfaces</a:t>
          </a:r>
        </a:p>
      </dgm:t>
    </dgm:pt>
    <dgm:pt modelId="{D05B99B9-647A-6848-8FE0-32973AD3A3A4}" type="parTrans" cxnId="{C2FA9CAE-B19B-A246-9B87-E303617E49C3}">
      <dgm:prSet/>
      <dgm:spPr/>
      <dgm:t>
        <a:bodyPr/>
        <a:lstStyle/>
        <a:p>
          <a:endParaRPr lang="en-US"/>
        </a:p>
      </dgm:t>
    </dgm:pt>
    <dgm:pt modelId="{FD2D6FD5-EBC3-E043-BBD4-D517F54005C6}" type="sibTrans" cxnId="{C2FA9CAE-B19B-A246-9B87-E303617E49C3}">
      <dgm:prSet/>
      <dgm:spPr/>
      <dgm:t>
        <a:bodyPr/>
        <a:lstStyle/>
        <a:p>
          <a:endParaRPr lang="en-US"/>
        </a:p>
      </dgm:t>
    </dgm:pt>
    <dgm:pt modelId="{A80D3DA4-F8E3-804C-B2EA-827322180C66}" type="pres">
      <dgm:prSet presAssocID="{0E261ABB-DEE4-5F4C-9C17-CC89F3D5844D}" presName="linear" presStyleCnt="0">
        <dgm:presLayoutVars>
          <dgm:animLvl val="lvl"/>
          <dgm:resizeHandles val="exact"/>
        </dgm:presLayoutVars>
      </dgm:prSet>
      <dgm:spPr/>
    </dgm:pt>
    <dgm:pt modelId="{DB855506-6FE4-1446-A032-6DA92E902E94}" type="pres">
      <dgm:prSet presAssocID="{D07600C9-6104-2B46-A7A9-2A0619F5FD8A}" presName="parentText" presStyleLbl="node1" presStyleIdx="0" presStyleCnt="5">
        <dgm:presLayoutVars>
          <dgm:chMax val="0"/>
          <dgm:bulletEnabled val="1"/>
        </dgm:presLayoutVars>
      </dgm:prSet>
      <dgm:spPr/>
    </dgm:pt>
    <dgm:pt modelId="{849974E0-7D00-0044-9661-F1C10DDE1562}" type="pres">
      <dgm:prSet presAssocID="{79160605-EDE3-4747-94DD-7DFC408ECC52}" presName="spacer" presStyleCnt="0"/>
      <dgm:spPr/>
    </dgm:pt>
    <dgm:pt modelId="{D3CE9B7D-428F-4A42-8D77-FC228CA3BB19}" type="pres">
      <dgm:prSet presAssocID="{A8E2C114-FAF9-3C47-82CB-357A6949BCF8}" presName="parentText" presStyleLbl="node1" presStyleIdx="1" presStyleCnt="5">
        <dgm:presLayoutVars>
          <dgm:chMax val="0"/>
          <dgm:bulletEnabled val="1"/>
        </dgm:presLayoutVars>
      </dgm:prSet>
      <dgm:spPr/>
    </dgm:pt>
    <dgm:pt modelId="{09C6F59B-7EF5-5F4C-9412-F558A2B803C3}" type="pres">
      <dgm:prSet presAssocID="{FD2D6FD5-EBC3-E043-BBD4-D517F54005C6}" presName="spacer" presStyleCnt="0"/>
      <dgm:spPr/>
    </dgm:pt>
    <dgm:pt modelId="{1352DCCE-32F3-AC41-B774-A2E1D4FC7124}" type="pres">
      <dgm:prSet presAssocID="{515A0319-72F7-CC48-935A-37B251DF18B7}" presName="parentText" presStyleLbl="node1" presStyleIdx="2" presStyleCnt="5" custLinFactNeighborY="35437">
        <dgm:presLayoutVars>
          <dgm:chMax val="0"/>
          <dgm:bulletEnabled val="1"/>
        </dgm:presLayoutVars>
      </dgm:prSet>
      <dgm:spPr/>
    </dgm:pt>
    <dgm:pt modelId="{671FE049-E43A-8E41-A8E1-42F3956014FE}" type="pres">
      <dgm:prSet presAssocID="{F905E7C5-A656-8944-BD99-BDC5EE5233A5}" presName="spacer" presStyleCnt="0"/>
      <dgm:spPr/>
    </dgm:pt>
    <dgm:pt modelId="{6E3D3B91-A1B1-F64C-950C-F090060D6411}" type="pres">
      <dgm:prSet presAssocID="{FCED7CC8-A08F-E740-AC8B-398ACEF376EA}" presName="parentText" presStyleLbl="node1" presStyleIdx="3" presStyleCnt="5">
        <dgm:presLayoutVars>
          <dgm:chMax val="0"/>
          <dgm:bulletEnabled val="1"/>
        </dgm:presLayoutVars>
      </dgm:prSet>
      <dgm:spPr/>
    </dgm:pt>
    <dgm:pt modelId="{59859EF8-6EB2-B640-A826-E85EF8FC6790}" type="pres">
      <dgm:prSet presAssocID="{7580A6B4-FEE3-274B-A0F7-0E47AF64C1D7}" presName="spacer" presStyleCnt="0"/>
      <dgm:spPr/>
    </dgm:pt>
    <dgm:pt modelId="{BC5C7455-6B59-0549-86B4-240BB635D281}" type="pres">
      <dgm:prSet presAssocID="{F9D13933-07E5-F04F-BF2C-2FBC38DB7B85}" presName="parentText" presStyleLbl="node1" presStyleIdx="4" presStyleCnt="5">
        <dgm:presLayoutVars>
          <dgm:chMax val="0"/>
          <dgm:bulletEnabled val="1"/>
        </dgm:presLayoutVars>
      </dgm:prSet>
      <dgm:spPr/>
    </dgm:pt>
  </dgm:ptLst>
  <dgm:cxnLst>
    <dgm:cxn modelId="{FADF8129-615C-8E47-96A1-035141F3D7B2}" type="presOf" srcId="{F9D13933-07E5-F04F-BF2C-2FBC38DB7B85}" destId="{BC5C7455-6B59-0549-86B4-240BB635D281}" srcOrd="0" destOrd="0" presId="urn:microsoft.com/office/officeart/2005/8/layout/vList2"/>
    <dgm:cxn modelId="{ACA6BF53-B065-4240-B77C-6FCEE8D49FDF}" srcId="{0E261ABB-DEE4-5F4C-9C17-CC89F3D5844D}" destId="{FCED7CC8-A08F-E740-AC8B-398ACEF376EA}" srcOrd="3" destOrd="0" parTransId="{F2B2F797-AD24-8941-B8D0-BBDC19DDCEAC}" sibTransId="{7580A6B4-FEE3-274B-A0F7-0E47AF64C1D7}"/>
    <dgm:cxn modelId="{F2C16D54-EA4C-ED4B-BEF2-E7605F2586F2}" srcId="{0E261ABB-DEE4-5F4C-9C17-CC89F3D5844D}" destId="{515A0319-72F7-CC48-935A-37B251DF18B7}" srcOrd="2" destOrd="0" parTransId="{0572C6D7-0C7E-B341-B906-C7E0DF806516}" sibTransId="{F905E7C5-A656-8944-BD99-BDC5EE5233A5}"/>
    <dgm:cxn modelId="{9A189C5A-C10D-CD49-B932-2228DC07D8CC}" type="presOf" srcId="{A8E2C114-FAF9-3C47-82CB-357A6949BCF8}" destId="{D3CE9B7D-428F-4A42-8D77-FC228CA3BB19}" srcOrd="0" destOrd="0" presId="urn:microsoft.com/office/officeart/2005/8/layout/vList2"/>
    <dgm:cxn modelId="{7E4CD277-AED4-F342-8396-AAA58E539198}" type="presOf" srcId="{0E261ABB-DEE4-5F4C-9C17-CC89F3D5844D}" destId="{A80D3DA4-F8E3-804C-B2EA-827322180C66}" srcOrd="0" destOrd="0" presId="urn:microsoft.com/office/officeart/2005/8/layout/vList2"/>
    <dgm:cxn modelId="{78DE6D89-C262-2942-A2BC-10EF02913836}" srcId="{0E261ABB-DEE4-5F4C-9C17-CC89F3D5844D}" destId="{F9D13933-07E5-F04F-BF2C-2FBC38DB7B85}" srcOrd="4" destOrd="0" parTransId="{B9E17905-4F58-9B4C-B7FC-8E57AE3635FD}" sibTransId="{F5709BD1-D732-DB42-ADA8-E6743E378995}"/>
    <dgm:cxn modelId="{C2FA9CAE-B19B-A246-9B87-E303617E49C3}" srcId="{0E261ABB-DEE4-5F4C-9C17-CC89F3D5844D}" destId="{A8E2C114-FAF9-3C47-82CB-357A6949BCF8}" srcOrd="1" destOrd="0" parTransId="{D05B99B9-647A-6848-8FE0-32973AD3A3A4}" sibTransId="{FD2D6FD5-EBC3-E043-BBD4-D517F54005C6}"/>
    <dgm:cxn modelId="{BBF03DCD-558D-F846-A2A9-22177DA88A48}" srcId="{0E261ABB-DEE4-5F4C-9C17-CC89F3D5844D}" destId="{D07600C9-6104-2B46-A7A9-2A0619F5FD8A}" srcOrd="0" destOrd="0" parTransId="{DB07D7C9-DE27-064D-8138-0E04B5C3642F}" sibTransId="{79160605-EDE3-4747-94DD-7DFC408ECC52}"/>
    <dgm:cxn modelId="{49139CD2-3505-FE41-976F-36E60A822C6B}" type="presOf" srcId="{515A0319-72F7-CC48-935A-37B251DF18B7}" destId="{1352DCCE-32F3-AC41-B774-A2E1D4FC7124}" srcOrd="0" destOrd="0" presId="urn:microsoft.com/office/officeart/2005/8/layout/vList2"/>
    <dgm:cxn modelId="{673124EC-6BF7-3744-A2F4-36EF9BA90A77}" type="presOf" srcId="{FCED7CC8-A08F-E740-AC8B-398ACEF376EA}" destId="{6E3D3B91-A1B1-F64C-950C-F090060D6411}" srcOrd="0" destOrd="0" presId="urn:microsoft.com/office/officeart/2005/8/layout/vList2"/>
    <dgm:cxn modelId="{2FB4F1F8-B902-3546-BFC5-93964CBACBFE}" type="presOf" srcId="{D07600C9-6104-2B46-A7A9-2A0619F5FD8A}" destId="{DB855506-6FE4-1446-A032-6DA92E902E94}" srcOrd="0" destOrd="0" presId="urn:microsoft.com/office/officeart/2005/8/layout/vList2"/>
    <dgm:cxn modelId="{7510F24A-4BEA-F84D-85D4-8F7AEF820C56}" type="presParOf" srcId="{A80D3DA4-F8E3-804C-B2EA-827322180C66}" destId="{DB855506-6FE4-1446-A032-6DA92E902E94}" srcOrd="0" destOrd="0" presId="urn:microsoft.com/office/officeart/2005/8/layout/vList2"/>
    <dgm:cxn modelId="{1B88CCF2-EED2-4346-9F52-2540303A0D4F}" type="presParOf" srcId="{A80D3DA4-F8E3-804C-B2EA-827322180C66}" destId="{849974E0-7D00-0044-9661-F1C10DDE1562}" srcOrd="1" destOrd="0" presId="urn:microsoft.com/office/officeart/2005/8/layout/vList2"/>
    <dgm:cxn modelId="{4132E0AE-367E-314E-A910-C50EF59331CA}" type="presParOf" srcId="{A80D3DA4-F8E3-804C-B2EA-827322180C66}" destId="{D3CE9B7D-428F-4A42-8D77-FC228CA3BB19}" srcOrd="2" destOrd="0" presId="urn:microsoft.com/office/officeart/2005/8/layout/vList2"/>
    <dgm:cxn modelId="{1E842777-96C2-4A4B-8EC5-3185F4C6E495}" type="presParOf" srcId="{A80D3DA4-F8E3-804C-B2EA-827322180C66}" destId="{09C6F59B-7EF5-5F4C-9412-F558A2B803C3}" srcOrd="3" destOrd="0" presId="urn:microsoft.com/office/officeart/2005/8/layout/vList2"/>
    <dgm:cxn modelId="{EE8E7F74-EF43-844B-A94B-188D3E4B0CEE}" type="presParOf" srcId="{A80D3DA4-F8E3-804C-B2EA-827322180C66}" destId="{1352DCCE-32F3-AC41-B774-A2E1D4FC7124}" srcOrd="4" destOrd="0" presId="urn:microsoft.com/office/officeart/2005/8/layout/vList2"/>
    <dgm:cxn modelId="{38BC55ED-7695-3746-B9AB-FF26BA2910FB}" type="presParOf" srcId="{A80D3DA4-F8E3-804C-B2EA-827322180C66}" destId="{671FE049-E43A-8E41-A8E1-42F3956014FE}" srcOrd="5" destOrd="0" presId="urn:microsoft.com/office/officeart/2005/8/layout/vList2"/>
    <dgm:cxn modelId="{30A7F5B3-0F3C-2740-AB93-5BEA6E39FB60}" type="presParOf" srcId="{A80D3DA4-F8E3-804C-B2EA-827322180C66}" destId="{6E3D3B91-A1B1-F64C-950C-F090060D6411}" srcOrd="6" destOrd="0" presId="urn:microsoft.com/office/officeart/2005/8/layout/vList2"/>
    <dgm:cxn modelId="{B6F463C0-1BAB-3746-81CE-B23A80CBCCA2}" type="presParOf" srcId="{A80D3DA4-F8E3-804C-B2EA-827322180C66}" destId="{59859EF8-6EB2-B640-A826-E85EF8FC6790}" srcOrd="7" destOrd="0" presId="urn:microsoft.com/office/officeart/2005/8/layout/vList2"/>
    <dgm:cxn modelId="{04F1AC4F-F83A-854B-BDC7-09BEE01BD335}" type="presParOf" srcId="{A80D3DA4-F8E3-804C-B2EA-827322180C66}" destId="{BC5C7455-6B59-0549-86B4-240BB635D28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261ABB-DEE4-5F4C-9C17-CC89F3D584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15A0319-72F7-CC48-935A-37B251DF18B7}">
      <dgm:prSet/>
      <dgm:spPr>
        <a:solidFill>
          <a:srgbClr val="0C3959"/>
        </a:solidFill>
      </dgm:spPr>
      <dgm:t>
        <a:bodyPr/>
        <a:lstStyle/>
        <a:p>
          <a:r>
            <a:rPr lang="en-US" dirty="0"/>
            <a:t>Support the AUP process – tracking users signing and re-confirming all relevant AUPs</a:t>
          </a:r>
        </a:p>
      </dgm:t>
    </dgm:pt>
    <dgm:pt modelId="{0572C6D7-0C7E-B341-B906-C7E0DF806516}" type="parTrans" cxnId="{F2C16D54-EA4C-ED4B-BEF2-E7605F2586F2}">
      <dgm:prSet/>
      <dgm:spPr/>
      <dgm:t>
        <a:bodyPr/>
        <a:lstStyle/>
        <a:p>
          <a:endParaRPr lang="en-US"/>
        </a:p>
      </dgm:t>
    </dgm:pt>
    <dgm:pt modelId="{F905E7C5-A656-8944-BD99-BDC5EE5233A5}" type="sibTrans" cxnId="{F2C16D54-EA4C-ED4B-BEF2-E7605F2586F2}">
      <dgm:prSet/>
      <dgm:spPr/>
      <dgm:t>
        <a:bodyPr/>
        <a:lstStyle/>
        <a:p>
          <a:endParaRPr lang="en-US"/>
        </a:p>
      </dgm:t>
    </dgm:pt>
    <dgm:pt modelId="{FCED7CC8-A08F-E740-AC8B-398ACEF376EA}">
      <dgm:prSet/>
      <dgm:spPr>
        <a:solidFill>
          <a:srgbClr val="0C3959"/>
        </a:solidFill>
      </dgm:spPr>
      <dgm:t>
        <a:bodyPr/>
        <a:lstStyle/>
        <a:p>
          <a:r>
            <a:rPr lang="en-US" dirty="0"/>
            <a:t>Make the workflow needed to join a VO as clear as possible</a:t>
          </a:r>
        </a:p>
      </dgm:t>
    </dgm:pt>
    <dgm:pt modelId="{F2B2F797-AD24-8941-B8D0-BBDC19DDCEAC}" type="parTrans" cxnId="{ACA6BF53-B065-4240-B77C-6FCEE8D49FDF}">
      <dgm:prSet/>
      <dgm:spPr/>
      <dgm:t>
        <a:bodyPr/>
        <a:lstStyle/>
        <a:p>
          <a:endParaRPr lang="en-US"/>
        </a:p>
      </dgm:t>
    </dgm:pt>
    <dgm:pt modelId="{7580A6B4-FEE3-274B-A0F7-0E47AF64C1D7}" type="sibTrans" cxnId="{ACA6BF53-B065-4240-B77C-6FCEE8D49FDF}">
      <dgm:prSet/>
      <dgm:spPr/>
      <dgm:t>
        <a:bodyPr/>
        <a:lstStyle/>
        <a:p>
          <a:endParaRPr lang="en-US"/>
        </a:p>
      </dgm:t>
    </dgm:pt>
    <dgm:pt modelId="{F9D13933-07E5-F04F-BF2C-2FBC38DB7B85}">
      <dgm:prSet/>
      <dgm:spPr>
        <a:solidFill>
          <a:srgbClr val="0C3959"/>
        </a:solidFill>
      </dgm:spPr>
      <dgm:t>
        <a:bodyPr/>
        <a:lstStyle/>
        <a:p>
          <a:r>
            <a:rPr lang="en-US" dirty="0"/>
            <a:t>Support user traceability, particularly if the user’s identity is hidden from the infrastructure</a:t>
          </a:r>
        </a:p>
      </dgm:t>
    </dgm:pt>
    <dgm:pt modelId="{B9E17905-4F58-9B4C-B7FC-8E57AE3635FD}" type="parTrans" cxnId="{78DE6D89-C262-2942-A2BC-10EF02913836}">
      <dgm:prSet/>
      <dgm:spPr/>
      <dgm:t>
        <a:bodyPr/>
        <a:lstStyle/>
        <a:p>
          <a:endParaRPr lang="en-US"/>
        </a:p>
      </dgm:t>
    </dgm:pt>
    <dgm:pt modelId="{F5709BD1-D732-DB42-ADA8-E6743E378995}" type="sibTrans" cxnId="{78DE6D89-C262-2942-A2BC-10EF02913836}">
      <dgm:prSet/>
      <dgm:spPr/>
      <dgm:t>
        <a:bodyPr/>
        <a:lstStyle/>
        <a:p>
          <a:endParaRPr lang="en-US"/>
        </a:p>
      </dgm:t>
    </dgm:pt>
    <dgm:pt modelId="{D07600C9-6104-2B46-A7A9-2A0619F5FD8A}">
      <dgm:prSet/>
      <dgm:spPr>
        <a:solidFill>
          <a:srgbClr val="0C3959"/>
        </a:solidFill>
      </dgm:spPr>
      <dgm:t>
        <a:bodyPr/>
        <a:lstStyle/>
        <a:p>
          <a:r>
            <a:rPr lang="en-US" dirty="0"/>
            <a:t>Provide features for delegation and automation of tasks, and support role constraints (e.g. “there must be a security contact at all times”)</a:t>
          </a:r>
        </a:p>
      </dgm:t>
    </dgm:pt>
    <dgm:pt modelId="{DB07D7C9-DE27-064D-8138-0E04B5C3642F}" type="parTrans" cxnId="{BBF03DCD-558D-F846-A2A9-22177DA88A48}">
      <dgm:prSet/>
      <dgm:spPr/>
      <dgm:t>
        <a:bodyPr/>
        <a:lstStyle/>
        <a:p>
          <a:endParaRPr lang="en-US"/>
        </a:p>
      </dgm:t>
    </dgm:pt>
    <dgm:pt modelId="{79160605-EDE3-4747-94DD-7DFC408ECC52}" type="sibTrans" cxnId="{BBF03DCD-558D-F846-A2A9-22177DA88A48}">
      <dgm:prSet/>
      <dgm:spPr/>
      <dgm:t>
        <a:bodyPr/>
        <a:lstStyle/>
        <a:p>
          <a:endParaRPr lang="en-US"/>
        </a:p>
      </dgm:t>
    </dgm:pt>
    <dgm:pt modelId="{A8E2C114-FAF9-3C47-82CB-357A6949BCF8}">
      <dgm:prSet/>
      <dgm:spPr>
        <a:solidFill>
          <a:srgbClr val="0C3959"/>
        </a:solidFill>
      </dgm:spPr>
      <dgm:t>
        <a:bodyPr/>
        <a:lstStyle/>
        <a:p>
          <a:r>
            <a:rPr lang="en-US" dirty="0"/>
            <a:t>Provide APIs for services and automation</a:t>
          </a:r>
        </a:p>
      </dgm:t>
    </dgm:pt>
    <dgm:pt modelId="{D05B99B9-647A-6848-8FE0-32973AD3A3A4}" type="parTrans" cxnId="{C2FA9CAE-B19B-A246-9B87-E303617E49C3}">
      <dgm:prSet/>
      <dgm:spPr/>
      <dgm:t>
        <a:bodyPr/>
        <a:lstStyle/>
        <a:p>
          <a:endParaRPr lang="en-US"/>
        </a:p>
      </dgm:t>
    </dgm:pt>
    <dgm:pt modelId="{FD2D6FD5-EBC3-E043-BBD4-D517F54005C6}" type="sibTrans" cxnId="{C2FA9CAE-B19B-A246-9B87-E303617E49C3}">
      <dgm:prSet/>
      <dgm:spPr/>
      <dgm:t>
        <a:bodyPr/>
        <a:lstStyle/>
        <a:p>
          <a:endParaRPr lang="en-US"/>
        </a:p>
      </dgm:t>
    </dgm:pt>
    <dgm:pt modelId="{4EF22C25-9F9C-B34B-84C7-06B307F34633}">
      <dgm:prSet/>
      <dgm:spPr>
        <a:solidFill>
          <a:srgbClr val="0C3959"/>
        </a:solidFill>
      </dgm:spPr>
      <dgm:t>
        <a:bodyPr/>
        <a:lstStyle/>
        <a:p>
          <a:r>
            <a:rPr lang="en-GB" dirty="0"/>
            <a:t>Facilitate compliance with the GDPR</a:t>
          </a:r>
          <a:endParaRPr lang="en-US" dirty="0"/>
        </a:p>
      </dgm:t>
    </dgm:pt>
    <dgm:pt modelId="{80C4FD48-3152-C948-B166-A7A63277EE2E}" type="parTrans" cxnId="{78D5CC2C-4746-4447-8D39-5AEC8A1CE1F9}">
      <dgm:prSet/>
      <dgm:spPr/>
      <dgm:t>
        <a:bodyPr/>
        <a:lstStyle/>
        <a:p>
          <a:endParaRPr lang="en-US"/>
        </a:p>
      </dgm:t>
    </dgm:pt>
    <dgm:pt modelId="{BF887207-1961-7541-BA59-746C23233E6B}" type="sibTrans" cxnId="{78D5CC2C-4746-4447-8D39-5AEC8A1CE1F9}">
      <dgm:prSet/>
      <dgm:spPr/>
      <dgm:t>
        <a:bodyPr/>
        <a:lstStyle/>
        <a:p>
          <a:endParaRPr lang="en-US"/>
        </a:p>
      </dgm:t>
    </dgm:pt>
    <dgm:pt modelId="{79BF00F3-B27E-644E-9805-812807DAFC9A}">
      <dgm:prSet/>
      <dgm:spPr>
        <a:solidFill>
          <a:srgbClr val="0C3959"/>
        </a:solidFill>
      </dgm:spPr>
      <dgm:t>
        <a:bodyPr/>
        <a:lstStyle/>
        <a:p>
          <a:r>
            <a:rPr lang="en-US" dirty="0"/>
            <a:t>Ensure compliance with SNCTFI with the VO Platform as an infrastructure constituent [SNCTFI] of all infrastructures used by the members of the VO</a:t>
          </a:r>
        </a:p>
      </dgm:t>
    </dgm:pt>
    <dgm:pt modelId="{4E1D815E-89D4-824D-9110-A324FEF59A21}" type="parTrans" cxnId="{4F870B2B-19CA-1042-85DE-BDDDF7207BC6}">
      <dgm:prSet/>
      <dgm:spPr/>
      <dgm:t>
        <a:bodyPr/>
        <a:lstStyle/>
        <a:p>
          <a:endParaRPr lang="en-US"/>
        </a:p>
      </dgm:t>
    </dgm:pt>
    <dgm:pt modelId="{7A04D8F3-8DD7-624F-9674-89C36BA50508}" type="sibTrans" cxnId="{4F870B2B-19CA-1042-85DE-BDDDF7207BC6}">
      <dgm:prSet/>
      <dgm:spPr/>
      <dgm:t>
        <a:bodyPr/>
        <a:lstStyle/>
        <a:p>
          <a:endParaRPr lang="en-US"/>
        </a:p>
      </dgm:t>
    </dgm:pt>
    <dgm:pt modelId="{A80D3DA4-F8E3-804C-B2EA-827322180C66}" type="pres">
      <dgm:prSet presAssocID="{0E261ABB-DEE4-5F4C-9C17-CC89F3D5844D}" presName="linear" presStyleCnt="0">
        <dgm:presLayoutVars>
          <dgm:animLvl val="lvl"/>
          <dgm:resizeHandles val="exact"/>
        </dgm:presLayoutVars>
      </dgm:prSet>
      <dgm:spPr/>
    </dgm:pt>
    <dgm:pt modelId="{DB855506-6FE4-1446-A032-6DA92E902E94}" type="pres">
      <dgm:prSet presAssocID="{D07600C9-6104-2B46-A7A9-2A0619F5FD8A}" presName="parentText" presStyleLbl="node1" presStyleIdx="0" presStyleCnt="7">
        <dgm:presLayoutVars>
          <dgm:chMax val="0"/>
          <dgm:bulletEnabled val="1"/>
        </dgm:presLayoutVars>
      </dgm:prSet>
      <dgm:spPr/>
    </dgm:pt>
    <dgm:pt modelId="{849974E0-7D00-0044-9661-F1C10DDE1562}" type="pres">
      <dgm:prSet presAssocID="{79160605-EDE3-4747-94DD-7DFC408ECC52}" presName="spacer" presStyleCnt="0"/>
      <dgm:spPr/>
    </dgm:pt>
    <dgm:pt modelId="{D3CE9B7D-428F-4A42-8D77-FC228CA3BB19}" type="pres">
      <dgm:prSet presAssocID="{A8E2C114-FAF9-3C47-82CB-357A6949BCF8}" presName="parentText" presStyleLbl="node1" presStyleIdx="1" presStyleCnt="7">
        <dgm:presLayoutVars>
          <dgm:chMax val="0"/>
          <dgm:bulletEnabled val="1"/>
        </dgm:presLayoutVars>
      </dgm:prSet>
      <dgm:spPr/>
    </dgm:pt>
    <dgm:pt modelId="{09C6F59B-7EF5-5F4C-9412-F558A2B803C3}" type="pres">
      <dgm:prSet presAssocID="{FD2D6FD5-EBC3-E043-BBD4-D517F54005C6}" presName="spacer" presStyleCnt="0"/>
      <dgm:spPr/>
    </dgm:pt>
    <dgm:pt modelId="{1352DCCE-32F3-AC41-B774-A2E1D4FC7124}" type="pres">
      <dgm:prSet presAssocID="{515A0319-72F7-CC48-935A-37B251DF18B7}" presName="parentText" presStyleLbl="node1" presStyleIdx="2" presStyleCnt="7" custLinFactNeighborY="35437">
        <dgm:presLayoutVars>
          <dgm:chMax val="0"/>
          <dgm:bulletEnabled val="1"/>
        </dgm:presLayoutVars>
      </dgm:prSet>
      <dgm:spPr/>
    </dgm:pt>
    <dgm:pt modelId="{671FE049-E43A-8E41-A8E1-42F3956014FE}" type="pres">
      <dgm:prSet presAssocID="{F905E7C5-A656-8944-BD99-BDC5EE5233A5}" presName="spacer" presStyleCnt="0"/>
      <dgm:spPr/>
    </dgm:pt>
    <dgm:pt modelId="{6E3D3B91-A1B1-F64C-950C-F090060D6411}" type="pres">
      <dgm:prSet presAssocID="{FCED7CC8-A08F-E740-AC8B-398ACEF376EA}" presName="parentText" presStyleLbl="node1" presStyleIdx="3" presStyleCnt="7">
        <dgm:presLayoutVars>
          <dgm:chMax val="0"/>
          <dgm:bulletEnabled val="1"/>
        </dgm:presLayoutVars>
      </dgm:prSet>
      <dgm:spPr/>
    </dgm:pt>
    <dgm:pt modelId="{59859EF8-6EB2-B640-A826-E85EF8FC6790}" type="pres">
      <dgm:prSet presAssocID="{7580A6B4-FEE3-274B-A0F7-0E47AF64C1D7}" presName="spacer" presStyleCnt="0"/>
      <dgm:spPr/>
    </dgm:pt>
    <dgm:pt modelId="{BC5C7455-6B59-0549-86B4-240BB635D281}" type="pres">
      <dgm:prSet presAssocID="{F9D13933-07E5-F04F-BF2C-2FBC38DB7B85}" presName="parentText" presStyleLbl="node1" presStyleIdx="4" presStyleCnt="7">
        <dgm:presLayoutVars>
          <dgm:chMax val="0"/>
          <dgm:bulletEnabled val="1"/>
        </dgm:presLayoutVars>
      </dgm:prSet>
      <dgm:spPr/>
    </dgm:pt>
    <dgm:pt modelId="{06D9DAFF-C9E9-A145-B5A1-77DD85F755FA}" type="pres">
      <dgm:prSet presAssocID="{F5709BD1-D732-DB42-ADA8-E6743E378995}" presName="spacer" presStyleCnt="0"/>
      <dgm:spPr/>
    </dgm:pt>
    <dgm:pt modelId="{E30E2D0D-165D-834E-98C3-5FA81FDFC7B4}" type="pres">
      <dgm:prSet presAssocID="{4EF22C25-9F9C-B34B-84C7-06B307F34633}" presName="parentText" presStyleLbl="node1" presStyleIdx="5" presStyleCnt="7">
        <dgm:presLayoutVars>
          <dgm:chMax val="0"/>
          <dgm:bulletEnabled val="1"/>
        </dgm:presLayoutVars>
      </dgm:prSet>
      <dgm:spPr/>
    </dgm:pt>
    <dgm:pt modelId="{76068F8E-0449-474D-8527-D98BCCBE3575}" type="pres">
      <dgm:prSet presAssocID="{BF887207-1961-7541-BA59-746C23233E6B}" presName="spacer" presStyleCnt="0"/>
      <dgm:spPr/>
    </dgm:pt>
    <dgm:pt modelId="{E46E5D1E-8323-304C-9E68-8D23AA4B14F1}" type="pres">
      <dgm:prSet presAssocID="{79BF00F3-B27E-644E-9805-812807DAFC9A}" presName="parentText" presStyleLbl="node1" presStyleIdx="6" presStyleCnt="7">
        <dgm:presLayoutVars>
          <dgm:chMax val="0"/>
          <dgm:bulletEnabled val="1"/>
        </dgm:presLayoutVars>
      </dgm:prSet>
      <dgm:spPr/>
    </dgm:pt>
  </dgm:ptLst>
  <dgm:cxnLst>
    <dgm:cxn modelId="{FADF8129-615C-8E47-96A1-035141F3D7B2}" type="presOf" srcId="{F9D13933-07E5-F04F-BF2C-2FBC38DB7B85}" destId="{BC5C7455-6B59-0549-86B4-240BB635D281}" srcOrd="0" destOrd="0" presId="urn:microsoft.com/office/officeart/2005/8/layout/vList2"/>
    <dgm:cxn modelId="{4F870B2B-19CA-1042-85DE-BDDDF7207BC6}" srcId="{0E261ABB-DEE4-5F4C-9C17-CC89F3D5844D}" destId="{79BF00F3-B27E-644E-9805-812807DAFC9A}" srcOrd="6" destOrd="0" parTransId="{4E1D815E-89D4-824D-9110-A324FEF59A21}" sibTransId="{7A04D8F3-8DD7-624F-9674-89C36BA50508}"/>
    <dgm:cxn modelId="{16EB1B2B-C30B-9C49-97BB-35EC14B784A4}" type="presOf" srcId="{79BF00F3-B27E-644E-9805-812807DAFC9A}" destId="{E46E5D1E-8323-304C-9E68-8D23AA4B14F1}" srcOrd="0" destOrd="0" presId="urn:microsoft.com/office/officeart/2005/8/layout/vList2"/>
    <dgm:cxn modelId="{78D5CC2C-4746-4447-8D39-5AEC8A1CE1F9}" srcId="{0E261ABB-DEE4-5F4C-9C17-CC89F3D5844D}" destId="{4EF22C25-9F9C-B34B-84C7-06B307F34633}" srcOrd="5" destOrd="0" parTransId="{80C4FD48-3152-C948-B166-A7A63277EE2E}" sibTransId="{BF887207-1961-7541-BA59-746C23233E6B}"/>
    <dgm:cxn modelId="{ACA6BF53-B065-4240-B77C-6FCEE8D49FDF}" srcId="{0E261ABB-DEE4-5F4C-9C17-CC89F3D5844D}" destId="{FCED7CC8-A08F-E740-AC8B-398ACEF376EA}" srcOrd="3" destOrd="0" parTransId="{F2B2F797-AD24-8941-B8D0-BBDC19DDCEAC}" sibTransId="{7580A6B4-FEE3-274B-A0F7-0E47AF64C1D7}"/>
    <dgm:cxn modelId="{F2C16D54-EA4C-ED4B-BEF2-E7605F2586F2}" srcId="{0E261ABB-DEE4-5F4C-9C17-CC89F3D5844D}" destId="{515A0319-72F7-CC48-935A-37B251DF18B7}" srcOrd="2" destOrd="0" parTransId="{0572C6D7-0C7E-B341-B906-C7E0DF806516}" sibTransId="{F905E7C5-A656-8944-BD99-BDC5EE5233A5}"/>
    <dgm:cxn modelId="{9A189C5A-C10D-CD49-B932-2228DC07D8CC}" type="presOf" srcId="{A8E2C114-FAF9-3C47-82CB-357A6949BCF8}" destId="{D3CE9B7D-428F-4A42-8D77-FC228CA3BB19}" srcOrd="0" destOrd="0" presId="urn:microsoft.com/office/officeart/2005/8/layout/vList2"/>
    <dgm:cxn modelId="{7E4CD277-AED4-F342-8396-AAA58E539198}" type="presOf" srcId="{0E261ABB-DEE4-5F4C-9C17-CC89F3D5844D}" destId="{A80D3DA4-F8E3-804C-B2EA-827322180C66}" srcOrd="0" destOrd="0" presId="urn:microsoft.com/office/officeart/2005/8/layout/vList2"/>
    <dgm:cxn modelId="{78DE6D89-C262-2942-A2BC-10EF02913836}" srcId="{0E261ABB-DEE4-5F4C-9C17-CC89F3D5844D}" destId="{F9D13933-07E5-F04F-BF2C-2FBC38DB7B85}" srcOrd="4" destOrd="0" parTransId="{B9E17905-4F58-9B4C-B7FC-8E57AE3635FD}" sibTransId="{F5709BD1-D732-DB42-ADA8-E6743E378995}"/>
    <dgm:cxn modelId="{C2FA9CAE-B19B-A246-9B87-E303617E49C3}" srcId="{0E261ABB-DEE4-5F4C-9C17-CC89F3D5844D}" destId="{A8E2C114-FAF9-3C47-82CB-357A6949BCF8}" srcOrd="1" destOrd="0" parTransId="{D05B99B9-647A-6848-8FE0-32973AD3A3A4}" sibTransId="{FD2D6FD5-EBC3-E043-BBD4-D517F54005C6}"/>
    <dgm:cxn modelId="{BBF03DCD-558D-F846-A2A9-22177DA88A48}" srcId="{0E261ABB-DEE4-5F4C-9C17-CC89F3D5844D}" destId="{D07600C9-6104-2B46-A7A9-2A0619F5FD8A}" srcOrd="0" destOrd="0" parTransId="{DB07D7C9-DE27-064D-8138-0E04B5C3642F}" sibTransId="{79160605-EDE3-4747-94DD-7DFC408ECC52}"/>
    <dgm:cxn modelId="{49139CD2-3505-FE41-976F-36E60A822C6B}" type="presOf" srcId="{515A0319-72F7-CC48-935A-37B251DF18B7}" destId="{1352DCCE-32F3-AC41-B774-A2E1D4FC7124}" srcOrd="0" destOrd="0" presId="urn:microsoft.com/office/officeart/2005/8/layout/vList2"/>
    <dgm:cxn modelId="{C9CDCFE1-DA02-C840-B374-9BEC7496B2F1}" type="presOf" srcId="{4EF22C25-9F9C-B34B-84C7-06B307F34633}" destId="{E30E2D0D-165D-834E-98C3-5FA81FDFC7B4}" srcOrd="0" destOrd="0" presId="urn:microsoft.com/office/officeart/2005/8/layout/vList2"/>
    <dgm:cxn modelId="{673124EC-6BF7-3744-A2F4-36EF9BA90A77}" type="presOf" srcId="{FCED7CC8-A08F-E740-AC8B-398ACEF376EA}" destId="{6E3D3B91-A1B1-F64C-950C-F090060D6411}" srcOrd="0" destOrd="0" presId="urn:microsoft.com/office/officeart/2005/8/layout/vList2"/>
    <dgm:cxn modelId="{2FB4F1F8-B902-3546-BFC5-93964CBACBFE}" type="presOf" srcId="{D07600C9-6104-2B46-A7A9-2A0619F5FD8A}" destId="{DB855506-6FE4-1446-A032-6DA92E902E94}" srcOrd="0" destOrd="0" presId="urn:microsoft.com/office/officeart/2005/8/layout/vList2"/>
    <dgm:cxn modelId="{7510F24A-4BEA-F84D-85D4-8F7AEF820C56}" type="presParOf" srcId="{A80D3DA4-F8E3-804C-B2EA-827322180C66}" destId="{DB855506-6FE4-1446-A032-6DA92E902E94}" srcOrd="0" destOrd="0" presId="urn:microsoft.com/office/officeart/2005/8/layout/vList2"/>
    <dgm:cxn modelId="{1B88CCF2-EED2-4346-9F52-2540303A0D4F}" type="presParOf" srcId="{A80D3DA4-F8E3-804C-B2EA-827322180C66}" destId="{849974E0-7D00-0044-9661-F1C10DDE1562}" srcOrd="1" destOrd="0" presId="urn:microsoft.com/office/officeart/2005/8/layout/vList2"/>
    <dgm:cxn modelId="{4132E0AE-367E-314E-A910-C50EF59331CA}" type="presParOf" srcId="{A80D3DA4-F8E3-804C-B2EA-827322180C66}" destId="{D3CE9B7D-428F-4A42-8D77-FC228CA3BB19}" srcOrd="2" destOrd="0" presId="urn:microsoft.com/office/officeart/2005/8/layout/vList2"/>
    <dgm:cxn modelId="{1E842777-96C2-4A4B-8EC5-3185F4C6E495}" type="presParOf" srcId="{A80D3DA4-F8E3-804C-B2EA-827322180C66}" destId="{09C6F59B-7EF5-5F4C-9412-F558A2B803C3}" srcOrd="3" destOrd="0" presId="urn:microsoft.com/office/officeart/2005/8/layout/vList2"/>
    <dgm:cxn modelId="{EE8E7F74-EF43-844B-A94B-188D3E4B0CEE}" type="presParOf" srcId="{A80D3DA4-F8E3-804C-B2EA-827322180C66}" destId="{1352DCCE-32F3-AC41-B774-A2E1D4FC7124}" srcOrd="4" destOrd="0" presId="urn:microsoft.com/office/officeart/2005/8/layout/vList2"/>
    <dgm:cxn modelId="{38BC55ED-7695-3746-B9AB-FF26BA2910FB}" type="presParOf" srcId="{A80D3DA4-F8E3-804C-B2EA-827322180C66}" destId="{671FE049-E43A-8E41-A8E1-42F3956014FE}" srcOrd="5" destOrd="0" presId="urn:microsoft.com/office/officeart/2005/8/layout/vList2"/>
    <dgm:cxn modelId="{30A7F5B3-0F3C-2740-AB93-5BEA6E39FB60}" type="presParOf" srcId="{A80D3DA4-F8E3-804C-B2EA-827322180C66}" destId="{6E3D3B91-A1B1-F64C-950C-F090060D6411}" srcOrd="6" destOrd="0" presId="urn:microsoft.com/office/officeart/2005/8/layout/vList2"/>
    <dgm:cxn modelId="{B6F463C0-1BAB-3746-81CE-B23A80CBCCA2}" type="presParOf" srcId="{A80D3DA4-F8E3-804C-B2EA-827322180C66}" destId="{59859EF8-6EB2-B640-A826-E85EF8FC6790}" srcOrd="7" destOrd="0" presId="urn:microsoft.com/office/officeart/2005/8/layout/vList2"/>
    <dgm:cxn modelId="{04F1AC4F-F83A-854B-BDC7-09BEE01BD335}" type="presParOf" srcId="{A80D3DA4-F8E3-804C-B2EA-827322180C66}" destId="{BC5C7455-6B59-0549-86B4-240BB635D281}" srcOrd="8" destOrd="0" presId="urn:microsoft.com/office/officeart/2005/8/layout/vList2"/>
    <dgm:cxn modelId="{DC436B45-49A2-0440-BF2A-F06EF5B47C65}" type="presParOf" srcId="{A80D3DA4-F8E3-804C-B2EA-827322180C66}" destId="{06D9DAFF-C9E9-A145-B5A1-77DD85F755FA}" srcOrd="9" destOrd="0" presId="urn:microsoft.com/office/officeart/2005/8/layout/vList2"/>
    <dgm:cxn modelId="{640FBE15-76C4-F548-BC55-60C1C0D3763A}" type="presParOf" srcId="{A80D3DA4-F8E3-804C-B2EA-827322180C66}" destId="{E30E2D0D-165D-834E-98C3-5FA81FDFC7B4}" srcOrd="10" destOrd="0" presId="urn:microsoft.com/office/officeart/2005/8/layout/vList2"/>
    <dgm:cxn modelId="{4BCCCF0F-CE49-0846-B65B-75F68062A697}" type="presParOf" srcId="{A80D3DA4-F8E3-804C-B2EA-827322180C66}" destId="{76068F8E-0449-474D-8527-D98BCCBE3575}" srcOrd="11" destOrd="0" presId="urn:microsoft.com/office/officeart/2005/8/layout/vList2"/>
    <dgm:cxn modelId="{38B248BA-85E3-E246-AEB1-9AF5E036AA7F}" type="presParOf" srcId="{A80D3DA4-F8E3-804C-B2EA-827322180C66}" destId="{E46E5D1E-8323-304C-9E68-8D23AA4B14F1}"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85259-4691-9C46-8D16-F94D0423989C}">
      <dsp:nvSpPr>
        <dsp:cNvPr id="0" name=""/>
        <dsp:cNvSpPr/>
      </dsp:nvSpPr>
      <dsp:spPr>
        <a:xfrm>
          <a:off x="0" y="260926"/>
          <a:ext cx="10059955" cy="907200"/>
        </a:xfrm>
        <a:prstGeom prst="rect">
          <a:avLst/>
        </a:prstGeom>
        <a:noFill/>
        <a:ln w="12700" cap="flat" cmpd="sng" algn="ctr">
          <a:solidFill>
            <a:srgbClr val="F57A1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0764" tIns="249936" rIns="780764" bIns="85344"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a:t>Community feedback and requirements about cross-infra interoperability</a:t>
          </a:r>
        </a:p>
        <a:p>
          <a:pPr marL="114300" lvl="1" indent="-114300" algn="l" defTabSz="533400">
            <a:lnSpc>
              <a:spcPct val="90000"/>
            </a:lnSpc>
            <a:spcBef>
              <a:spcPct val="0"/>
            </a:spcBef>
            <a:spcAft>
              <a:spcPct val="15000"/>
            </a:spcAft>
            <a:buChar char="•"/>
          </a:pPr>
          <a:r>
            <a:rPr lang="en-US" sz="1200" b="0" kern="1200" dirty="0"/>
            <a:t>Mapping of user and community specific attributes among infrastructures</a:t>
          </a:r>
        </a:p>
        <a:p>
          <a:pPr marL="114300" lvl="1" indent="-114300" algn="l" defTabSz="533400">
            <a:lnSpc>
              <a:spcPct val="90000"/>
            </a:lnSpc>
            <a:spcBef>
              <a:spcPct val="0"/>
            </a:spcBef>
            <a:spcAft>
              <a:spcPct val="15000"/>
            </a:spcAft>
            <a:buChar char="•"/>
          </a:pPr>
          <a:r>
            <a:rPr lang="en-US" sz="1200" b="0" kern="1200" dirty="0"/>
            <a:t>Cross-infrastructure operations of central AAI services</a:t>
          </a:r>
        </a:p>
      </dsp:txBody>
      <dsp:txXfrm>
        <a:off x="0" y="260926"/>
        <a:ext cx="10059955" cy="907200"/>
      </dsp:txXfrm>
    </dsp:sp>
    <dsp:sp modelId="{7A528637-0B1B-A141-9383-CBD7CB357BE2}">
      <dsp:nvSpPr>
        <dsp:cNvPr id="0" name=""/>
        <dsp:cNvSpPr/>
      </dsp:nvSpPr>
      <dsp:spPr>
        <a:xfrm>
          <a:off x="502997" y="83806"/>
          <a:ext cx="7041968" cy="354240"/>
        </a:xfrm>
        <a:prstGeom prst="roundRect">
          <a:avLst/>
        </a:prstGeom>
        <a:solidFill>
          <a:srgbClr val="0C3959"/>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70" tIns="0" rIns="266170" bIns="0" numCol="1" spcCol="1270" anchor="ctr" anchorCtr="0">
          <a:noAutofit/>
        </a:bodyPr>
        <a:lstStyle/>
        <a:p>
          <a:pPr marL="0" lvl="0" indent="0" algn="l" defTabSz="533400">
            <a:lnSpc>
              <a:spcPct val="90000"/>
            </a:lnSpc>
            <a:spcBef>
              <a:spcPct val="0"/>
            </a:spcBef>
            <a:spcAft>
              <a:spcPct val="35000"/>
            </a:spcAft>
            <a:buNone/>
          </a:pPr>
          <a:r>
            <a:rPr lang="en-US" sz="1200" b="1" kern="1200" dirty="0"/>
            <a:t>T1 - Tools and Services for Interoperable Infrastructures</a:t>
          </a:r>
        </a:p>
      </dsp:txBody>
      <dsp:txXfrm>
        <a:off x="520290" y="101099"/>
        <a:ext cx="7007382" cy="319654"/>
      </dsp:txXfrm>
    </dsp:sp>
    <dsp:sp modelId="{AFE26A81-25B2-4C49-9BF1-3D658FCB2B3F}">
      <dsp:nvSpPr>
        <dsp:cNvPr id="0" name=""/>
        <dsp:cNvSpPr/>
      </dsp:nvSpPr>
      <dsp:spPr>
        <a:xfrm>
          <a:off x="0" y="1410046"/>
          <a:ext cx="10059955" cy="907200"/>
        </a:xfrm>
        <a:prstGeom prst="rect">
          <a:avLst/>
        </a:prstGeom>
        <a:noFill/>
        <a:ln w="12700" cap="flat" cmpd="sng" algn="ctr">
          <a:solidFill>
            <a:srgbClr val="F57A1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0764" tIns="249936" rIns="780764" bIns="85344"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a:t>Scalable and consistent </a:t>
          </a:r>
          <a:r>
            <a:rPr lang="en-US" sz="1200" b="0" kern="1200" dirty="0" err="1"/>
            <a:t>authZ</a:t>
          </a:r>
          <a:r>
            <a:rPr lang="en-US" sz="1200" b="0" kern="1200" dirty="0"/>
            <a:t> across multi-SP environments</a:t>
          </a:r>
        </a:p>
        <a:p>
          <a:pPr marL="114300" lvl="1" indent="-114300" algn="l" defTabSz="533400">
            <a:lnSpc>
              <a:spcPct val="90000"/>
            </a:lnSpc>
            <a:spcBef>
              <a:spcPct val="0"/>
            </a:spcBef>
            <a:spcAft>
              <a:spcPct val="15000"/>
            </a:spcAft>
            <a:buChar char="•"/>
          </a:pPr>
          <a:r>
            <a:rPr lang="en-US" sz="1200" b="0" kern="1200" dirty="0"/>
            <a:t>SPs using alternative mechanisms and protocols for federated access</a:t>
          </a:r>
        </a:p>
        <a:p>
          <a:pPr marL="114300" lvl="1" indent="-114300" algn="l" defTabSz="533400">
            <a:lnSpc>
              <a:spcPct val="90000"/>
            </a:lnSpc>
            <a:spcBef>
              <a:spcPct val="0"/>
            </a:spcBef>
            <a:spcAft>
              <a:spcPct val="15000"/>
            </a:spcAft>
            <a:buChar char="•"/>
          </a:pPr>
          <a:r>
            <a:rPr lang="en-US" sz="1200" b="0" kern="1200" dirty="0"/>
            <a:t>SPs requiring step-up </a:t>
          </a:r>
          <a:r>
            <a:rPr lang="en-US" sz="1200" b="0" kern="1200" dirty="0" err="1"/>
            <a:t>authN</a:t>
          </a:r>
          <a:r>
            <a:rPr lang="en-US" sz="1200" b="0" kern="1200" dirty="0"/>
            <a:t> / higher levels of assurance</a:t>
          </a:r>
        </a:p>
      </dsp:txBody>
      <dsp:txXfrm>
        <a:off x="0" y="1410046"/>
        <a:ext cx="10059955" cy="907200"/>
      </dsp:txXfrm>
    </dsp:sp>
    <dsp:sp modelId="{A27BA91A-BB09-F74C-8E56-EFCAD3B7A9D1}">
      <dsp:nvSpPr>
        <dsp:cNvPr id="0" name=""/>
        <dsp:cNvSpPr/>
      </dsp:nvSpPr>
      <dsp:spPr>
        <a:xfrm>
          <a:off x="502997" y="1232926"/>
          <a:ext cx="7041968" cy="354240"/>
        </a:xfrm>
        <a:prstGeom prst="roundRect">
          <a:avLst/>
        </a:prstGeom>
        <a:solidFill>
          <a:srgbClr val="0C3959"/>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70" tIns="0" rIns="266170" bIns="0" numCol="1" spcCol="1270" anchor="ctr" anchorCtr="0">
          <a:noAutofit/>
        </a:bodyPr>
        <a:lstStyle/>
        <a:p>
          <a:pPr marL="0" lvl="0" indent="0" algn="l" defTabSz="533400">
            <a:lnSpc>
              <a:spcPct val="90000"/>
            </a:lnSpc>
            <a:spcBef>
              <a:spcPct val="0"/>
            </a:spcBef>
            <a:spcAft>
              <a:spcPct val="35000"/>
            </a:spcAft>
            <a:buNone/>
          </a:pPr>
          <a:r>
            <a:rPr lang="en-US" sz="1200" b="1" kern="1200" dirty="0"/>
            <a:t>T2 - SP Architectures and </a:t>
          </a:r>
          <a:r>
            <a:rPr lang="en-US" sz="1200" b="1" kern="1200" dirty="0" err="1"/>
            <a:t>Authorisation</a:t>
          </a:r>
          <a:r>
            <a:rPr lang="en-US" sz="1200" b="1" kern="1200" dirty="0"/>
            <a:t> in Multi-SP Environments</a:t>
          </a:r>
        </a:p>
      </dsp:txBody>
      <dsp:txXfrm>
        <a:off x="520290" y="1250219"/>
        <a:ext cx="7007382" cy="319654"/>
      </dsp:txXfrm>
    </dsp:sp>
    <dsp:sp modelId="{D6437195-B310-114F-A460-C94A9C5DEEE0}">
      <dsp:nvSpPr>
        <dsp:cNvPr id="0" name=""/>
        <dsp:cNvSpPr/>
      </dsp:nvSpPr>
      <dsp:spPr>
        <a:xfrm>
          <a:off x="0" y="2559166"/>
          <a:ext cx="10059955" cy="907200"/>
        </a:xfrm>
        <a:prstGeom prst="rect">
          <a:avLst/>
        </a:prstGeom>
        <a:noFill/>
        <a:ln w="12700" cap="flat" cmpd="sng" algn="ctr">
          <a:solidFill>
            <a:srgbClr val="F57A1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0764" tIns="249936" rIns="780764" bIns="85344"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a:t>Challenges and solutions for interoperable cross sector AAI implementations</a:t>
          </a:r>
        </a:p>
        <a:p>
          <a:pPr marL="114300" lvl="1" indent="-114300" algn="l" defTabSz="533400">
            <a:lnSpc>
              <a:spcPct val="90000"/>
            </a:lnSpc>
            <a:spcBef>
              <a:spcPct val="0"/>
            </a:spcBef>
            <a:spcAft>
              <a:spcPct val="15000"/>
            </a:spcAft>
            <a:buChar char="•"/>
          </a:pPr>
          <a:r>
            <a:rPr lang="en-US" sz="1200" b="0" kern="1200" dirty="0"/>
            <a:t>Technologies and architectures for OIDC federated environments</a:t>
          </a:r>
        </a:p>
        <a:p>
          <a:pPr marL="114300" lvl="1" indent="-114300" algn="l" defTabSz="533400">
            <a:lnSpc>
              <a:spcPct val="90000"/>
            </a:lnSpc>
            <a:spcBef>
              <a:spcPct val="0"/>
            </a:spcBef>
            <a:spcAft>
              <a:spcPct val="15000"/>
            </a:spcAft>
            <a:buChar char="•"/>
          </a:pPr>
          <a:r>
            <a:rPr lang="en-US" sz="1200" b="0" kern="1200" dirty="0"/>
            <a:t>Tools and architectures for the management of multi-protocol AAIs</a:t>
          </a:r>
        </a:p>
      </dsp:txBody>
      <dsp:txXfrm>
        <a:off x="0" y="2559166"/>
        <a:ext cx="10059955" cy="907200"/>
      </dsp:txXfrm>
    </dsp:sp>
    <dsp:sp modelId="{6ACF770A-1532-4845-B582-C89CBBABC26B}">
      <dsp:nvSpPr>
        <dsp:cNvPr id="0" name=""/>
        <dsp:cNvSpPr/>
      </dsp:nvSpPr>
      <dsp:spPr>
        <a:xfrm>
          <a:off x="502997" y="2382046"/>
          <a:ext cx="7041968" cy="354240"/>
        </a:xfrm>
        <a:prstGeom prst="roundRect">
          <a:avLst/>
        </a:prstGeom>
        <a:solidFill>
          <a:srgbClr val="0C3959"/>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70" tIns="0" rIns="266170" bIns="0" numCol="1" spcCol="1270" anchor="ctr" anchorCtr="0">
          <a:noAutofit/>
        </a:bodyPr>
        <a:lstStyle/>
        <a:p>
          <a:pPr marL="0" lvl="0" indent="0" algn="l" defTabSz="533400">
            <a:lnSpc>
              <a:spcPct val="90000"/>
            </a:lnSpc>
            <a:spcBef>
              <a:spcPct val="0"/>
            </a:spcBef>
            <a:spcAft>
              <a:spcPct val="35000"/>
            </a:spcAft>
            <a:buNone/>
          </a:pPr>
          <a:r>
            <a:rPr lang="en-GB" sz="1200" b="1" kern="1200" dirty="0">
              <a:solidFill>
                <a:schemeClr val="bg1"/>
              </a:solidFill>
              <a:cs typeface="Gill Sans Light"/>
            </a:rPr>
            <a:t>T3 - Models for the Evolution of the AAIs for Research Collaborations</a:t>
          </a:r>
          <a:endParaRPr lang="en-US" sz="1200" b="1" kern="1200" dirty="0"/>
        </a:p>
      </dsp:txBody>
      <dsp:txXfrm>
        <a:off x="520290" y="2399339"/>
        <a:ext cx="7007382" cy="319654"/>
      </dsp:txXfrm>
    </dsp:sp>
    <dsp:sp modelId="{6A36821E-DB2C-8948-AA8E-7C4FC77E5301}">
      <dsp:nvSpPr>
        <dsp:cNvPr id="0" name=""/>
        <dsp:cNvSpPr/>
      </dsp:nvSpPr>
      <dsp:spPr>
        <a:xfrm>
          <a:off x="0" y="3708286"/>
          <a:ext cx="10059955" cy="1096200"/>
        </a:xfrm>
        <a:prstGeom prst="rect">
          <a:avLst/>
        </a:prstGeom>
        <a:noFill/>
        <a:ln w="12700" cap="flat" cmpd="sng" algn="ctr">
          <a:solidFill>
            <a:srgbClr val="F57A1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0764" tIns="249936" rIns="780764" bIns="85344"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a:t>Technical means to support VO policies and operations</a:t>
          </a:r>
        </a:p>
        <a:p>
          <a:pPr marL="114300" lvl="1" indent="-114300" algn="l" defTabSz="533400">
            <a:lnSpc>
              <a:spcPct val="90000"/>
            </a:lnSpc>
            <a:spcBef>
              <a:spcPct val="0"/>
            </a:spcBef>
            <a:spcAft>
              <a:spcPct val="15000"/>
            </a:spcAft>
            <a:buChar char="•"/>
          </a:pPr>
          <a:r>
            <a:rPr lang="en-US" sz="1200" b="0" kern="1200" dirty="0"/>
            <a:t>Combining group membership and role information in multi-AA environments</a:t>
          </a:r>
        </a:p>
        <a:p>
          <a:pPr marL="114300" lvl="1" indent="-114300" algn="l" defTabSz="533400">
            <a:lnSpc>
              <a:spcPct val="90000"/>
            </a:lnSpc>
            <a:spcBef>
              <a:spcPct val="0"/>
            </a:spcBef>
            <a:spcAft>
              <a:spcPct val="15000"/>
            </a:spcAft>
            <a:buChar char="•"/>
          </a:pPr>
          <a:r>
            <a:rPr lang="en-US" sz="1200" b="0" kern="1200" dirty="0"/>
            <a:t>Scalable account (de)provisioning of VO members</a:t>
          </a:r>
        </a:p>
        <a:p>
          <a:pPr marL="114300" lvl="1" indent="-114300" algn="l" defTabSz="533400">
            <a:lnSpc>
              <a:spcPct val="90000"/>
            </a:lnSpc>
            <a:spcBef>
              <a:spcPct val="0"/>
            </a:spcBef>
            <a:spcAft>
              <a:spcPct val="15000"/>
            </a:spcAft>
            <a:buChar char="•"/>
          </a:pPr>
          <a:r>
            <a:rPr lang="en-US" sz="1200" b="0" kern="1200" dirty="0"/>
            <a:t>Implementing, operating and using VO platforms</a:t>
          </a:r>
        </a:p>
      </dsp:txBody>
      <dsp:txXfrm>
        <a:off x="0" y="3708286"/>
        <a:ext cx="10059955" cy="1096200"/>
      </dsp:txXfrm>
    </dsp:sp>
    <dsp:sp modelId="{D65C6045-C935-1B43-A935-A5EEE958E153}">
      <dsp:nvSpPr>
        <dsp:cNvPr id="0" name=""/>
        <dsp:cNvSpPr/>
      </dsp:nvSpPr>
      <dsp:spPr>
        <a:xfrm>
          <a:off x="502997" y="3531166"/>
          <a:ext cx="7041968" cy="354240"/>
        </a:xfrm>
        <a:prstGeom prst="roundRect">
          <a:avLst/>
        </a:prstGeom>
        <a:solidFill>
          <a:srgbClr val="0C3959"/>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70" tIns="0" rIns="266170" bIns="0" numCol="1" spcCol="1270" anchor="ctr" anchorCtr="0">
          <a:noAutofit/>
        </a:bodyPr>
        <a:lstStyle/>
        <a:p>
          <a:pPr marL="0" lvl="0" indent="0" algn="l" defTabSz="533400">
            <a:lnSpc>
              <a:spcPct val="90000"/>
            </a:lnSpc>
            <a:spcBef>
              <a:spcPct val="0"/>
            </a:spcBef>
            <a:spcAft>
              <a:spcPct val="35000"/>
            </a:spcAft>
            <a:buNone/>
          </a:pPr>
          <a:r>
            <a:rPr lang="en-US" sz="1200" b="1" kern="1200" dirty="0"/>
            <a:t>T4 - Scalable VO platforms</a:t>
          </a:r>
        </a:p>
      </dsp:txBody>
      <dsp:txXfrm>
        <a:off x="520290" y="3548459"/>
        <a:ext cx="7007382" cy="3196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55506-6FE4-1446-A032-6DA92E902E94}">
      <dsp:nvSpPr>
        <dsp:cNvPr id="0" name=""/>
        <dsp:cNvSpPr/>
      </dsp:nvSpPr>
      <dsp:spPr>
        <a:xfrm>
          <a:off x="0" y="99007"/>
          <a:ext cx="10909300" cy="675327"/>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Prevent account reallocation</a:t>
          </a:r>
          <a:endParaRPr lang="en-US" sz="1700" kern="1200" dirty="0"/>
        </a:p>
      </dsp:txBody>
      <dsp:txXfrm>
        <a:off x="32967" y="131974"/>
        <a:ext cx="10843366" cy="609393"/>
      </dsp:txXfrm>
    </dsp:sp>
    <dsp:sp modelId="{D3CE9B7D-428F-4A42-8D77-FC228CA3BB19}">
      <dsp:nvSpPr>
        <dsp:cNvPr id="0" name=""/>
        <dsp:cNvSpPr/>
      </dsp:nvSpPr>
      <dsp:spPr>
        <a:xfrm>
          <a:off x="0" y="823295"/>
          <a:ext cx="10909300" cy="675327"/>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Provide means for relying parties to check freshness of authorisation attributes</a:t>
          </a:r>
          <a:endParaRPr lang="en-US" sz="1700" kern="1200" dirty="0"/>
        </a:p>
      </dsp:txBody>
      <dsp:txXfrm>
        <a:off x="32967" y="856262"/>
        <a:ext cx="10843366" cy="609393"/>
      </dsp:txXfrm>
    </dsp:sp>
    <dsp:sp modelId="{1352DCCE-32F3-AC41-B774-A2E1D4FC7124}">
      <dsp:nvSpPr>
        <dsp:cNvPr id="0" name=""/>
        <dsp:cNvSpPr/>
      </dsp:nvSpPr>
      <dsp:spPr>
        <a:xfrm>
          <a:off x="0" y="1564932"/>
          <a:ext cx="10909300" cy="675327"/>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Consider integration of VO platform with account/quota management</a:t>
          </a:r>
          <a:endParaRPr lang="en-US" sz="1700" kern="1200" dirty="0"/>
        </a:p>
      </dsp:txBody>
      <dsp:txXfrm>
        <a:off x="32967" y="1597899"/>
        <a:ext cx="10843366" cy="609393"/>
      </dsp:txXfrm>
    </dsp:sp>
    <dsp:sp modelId="{6E3D3B91-A1B1-F64C-950C-F090060D6411}">
      <dsp:nvSpPr>
        <dsp:cNvPr id="0" name=""/>
        <dsp:cNvSpPr/>
      </dsp:nvSpPr>
      <dsp:spPr>
        <a:xfrm>
          <a:off x="0" y="2271870"/>
          <a:ext cx="10909300" cy="675327"/>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Ensure user’s activities in the VO platform are logged, so the platform can participate, if needed, in the resolution of security incidents</a:t>
          </a:r>
          <a:endParaRPr lang="en-US" sz="1700" kern="1200" dirty="0"/>
        </a:p>
      </dsp:txBody>
      <dsp:txXfrm>
        <a:off x="32967" y="2304837"/>
        <a:ext cx="10843366" cy="609393"/>
      </dsp:txXfrm>
    </dsp:sp>
    <dsp:sp modelId="{BC5C7455-6B59-0549-86B4-240BB635D281}">
      <dsp:nvSpPr>
        <dsp:cNvPr id="0" name=""/>
        <dsp:cNvSpPr/>
      </dsp:nvSpPr>
      <dsp:spPr>
        <a:xfrm>
          <a:off x="0" y="2996158"/>
          <a:ext cx="10909300" cy="675327"/>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Make it easy for users to discover documentation and get support</a:t>
          </a:r>
          <a:endParaRPr lang="en-US" sz="1700" kern="1200" dirty="0"/>
        </a:p>
      </dsp:txBody>
      <dsp:txXfrm>
        <a:off x="32967" y="3029125"/>
        <a:ext cx="10843366" cy="609393"/>
      </dsp:txXfrm>
    </dsp:sp>
    <dsp:sp modelId="{E30E2D0D-165D-834E-98C3-5FA81FDFC7B4}">
      <dsp:nvSpPr>
        <dsp:cNvPr id="0" name=""/>
        <dsp:cNvSpPr/>
      </dsp:nvSpPr>
      <dsp:spPr>
        <a:xfrm>
          <a:off x="0" y="3720445"/>
          <a:ext cx="10909300" cy="675327"/>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Assess VO Platform for usability, both for the end users and for administrators</a:t>
          </a:r>
          <a:endParaRPr lang="en-US" sz="1700" kern="1200" dirty="0"/>
        </a:p>
      </dsp:txBody>
      <dsp:txXfrm>
        <a:off x="32967" y="3753412"/>
        <a:ext cx="10843366" cy="6093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51364-5B87-4349-B239-63ABA92F0FC7}">
      <dsp:nvSpPr>
        <dsp:cNvPr id="0" name=""/>
        <dsp:cNvSpPr/>
      </dsp:nvSpPr>
      <dsp:spPr>
        <a:xfrm>
          <a:off x="0" y="188566"/>
          <a:ext cx="9612087" cy="1234800"/>
        </a:xfrm>
        <a:prstGeom prst="rect">
          <a:avLst/>
        </a:prstGeom>
        <a:no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005" tIns="166624" rIns="746005" bIns="106680" numCol="1" spcCol="1270" anchor="t" anchorCtr="0">
          <a:noAutofit/>
        </a:bodyPr>
        <a:lstStyle/>
        <a:p>
          <a:pPr marL="114300" lvl="1" indent="-114300" algn="l" defTabSz="666750">
            <a:lnSpc>
              <a:spcPct val="90000"/>
            </a:lnSpc>
            <a:spcBef>
              <a:spcPct val="0"/>
            </a:spcBef>
            <a:spcAft>
              <a:spcPct val="15000"/>
            </a:spcAft>
            <a:buClr>
              <a:schemeClr val="accent6"/>
            </a:buClr>
            <a:buFont typeface="Wingdings" pitchFamily="2" charset="2"/>
            <a:buChar char="ü"/>
          </a:pPr>
          <a:r>
            <a:rPr lang="en-US" sz="1500" kern="1200" dirty="0">
              <a:solidFill>
                <a:srgbClr val="0C3959"/>
              </a:solidFill>
              <a:latin typeface="Calibri"/>
              <a:ea typeface="+mn-ea"/>
              <a:cs typeface="+mn-cs"/>
            </a:rPr>
            <a:t>DJRA1.1 Analyses of Use-Cases for Interoperable Cross-Infrastructure AAI</a:t>
          </a:r>
        </a:p>
        <a:p>
          <a:pPr marL="114300" lvl="1" indent="-114300" algn="l" defTabSz="666750">
            <a:lnSpc>
              <a:spcPct val="90000"/>
            </a:lnSpc>
            <a:spcBef>
              <a:spcPct val="0"/>
            </a:spcBef>
            <a:spcAft>
              <a:spcPct val="15000"/>
            </a:spcAft>
            <a:buClr>
              <a:schemeClr val="accent6"/>
            </a:buClr>
            <a:buFont typeface="Wingdings" pitchFamily="2" charset="2"/>
            <a:buChar char="ü"/>
          </a:pPr>
          <a:r>
            <a:rPr lang="en-GB" sz="1500" kern="1200" noProof="0" dirty="0">
              <a:solidFill>
                <a:srgbClr val="0C3959"/>
              </a:solidFill>
              <a:latin typeface="+mn-lt"/>
            </a:rPr>
            <a:t>Guidelines for expressing group membership and role information</a:t>
          </a:r>
          <a:endParaRPr lang="en-US" sz="1500" kern="1200" dirty="0">
            <a:latin typeface="+mn-lt"/>
          </a:endParaRPr>
        </a:p>
        <a:p>
          <a:pPr marL="114300" lvl="1" indent="-114300" algn="l" defTabSz="666750">
            <a:lnSpc>
              <a:spcPct val="90000"/>
            </a:lnSpc>
            <a:spcBef>
              <a:spcPct val="0"/>
            </a:spcBef>
            <a:spcAft>
              <a:spcPct val="15000"/>
            </a:spcAft>
            <a:buClr>
              <a:schemeClr val="accent6"/>
            </a:buClr>
            <a:buFont typeface="Wingdings" pitchFamily="2" charset="2"/>
            <a:buChar char="ü"/>
          </a:pPr>
          <a:r>
            <a:rPr lang="en-US" sz="1500" kern="1200" dirty="0">
              <a:solidFill>
                <a:srgbClr val="0C3959"/>
              </a:solidFill>
              <a:latin typeface="Calibri"/>
              <a:ea typeface="+mn-ea"/>
              <a:cs typeface="+mn-cs"/>
            </a:rPr>
            <a:t>Guidelines for expressing affiliation information</a:t>
          </a:r>
        </a:p>
        <a:p>
          <a:pPr marL="114300" lvl="1" indent="-114300" algn="l" defTabSz="666750">
            <a:lnSpc>
              <a:spcPct val="90000"/>
            </a:lnSpc>
            <a:spcBef>
              <a:spcPct val="0"/>
            </a:spcBef>
            <a:spcAft>
              <a:spcPct val="15000"/>
            </a:spcAft>
            <a:buClr>
              <a:schemeClr val="accent2"/>
            </a:buClr>
            <a:buFont typeface="Wingdings" pitchFamily="2" charset="2"/>
            <a:buChar char="ü"/>
          </a:pPr>
          <a:r>
            <a:rPr lang="en-GB" sz="1500" i="0" kern="1200" noProof="0" dirty="0">
              <a:solidFill>
                <a:srgbClr val="0C3959"/>
              </a:solidFill>
              <a:latin typeface="Calibri"/>
              <a:ea typeface="+mn-ea"/>
              <a:cs typeface="+mn-cs"/>
            </a:rPr>
            <a:t>Guidelines for expressing unique user identifiers</a:t>
          </a:r>
          <a:endParaRPr lang="en-US" sz="1500" i="0" kern="1200" dirty="0">
            <a:solidFill>
              <a:srgbClr val="0C3959"/>
            </a:solidFill>
            <a:latin typeface="Calibri"/>
            <a:ea typeface="+mn-ea"/>
            <a:cs typeface="+mn-cs"/>
          </a:endParaRPr>
        </a:p>
      </dsp:txBody>
      <dsp:txXfrm>
        <a:off x="0" y="188566"/>
        <a:ext cx="9612087" cy="1234800"/>
      </dsp:txXfrm>
    </dsp:sp>
    <dsp:sp modelId="{B2358BC7-B55B-4E45-9897-231908BF975B}">
      <dsp:nvSpPr>
        <dsp:cNvPr id="0" name=""/>
        <dsp:cNvSpPr/>
      </dsp:nvSpPr>
      <dsp:spPr>
        <a:xfrm>
          <a:off x="480604" y="70486"/>
          <a:ext cx="6728460" cy="236160"/>
        </a:xfrm>
        <a:prstGeom prst="roundRect">
          <a:avLst/>
        </a:prstGeom>
        <a:solidFill>
          <a:srgbClr val="0C3959"/>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320" tIns="0" rIns="254320" bIns="0" numCol="1" spcCol="1270" anchor="ctr" anchorCtr="0">
          <a:noAutofit/>
        </a:bodyPr>
        <a:lstStyle/>
        <a:p>
          <a:pPr marL="0" lvl="0" indent="0" algn="l" defTabSz="711200">
            <a:lnSpc>
              <a:spcPct val="90000"/>
            </a:lnSpc>
            <a:spcBef>
              <a:spcPct val="0"/>
            </a:spcBef>
            <a:spcAft>
              <a:spcPct val="35000"/>
            </a:spcAft>
            <a:buNone/>
          </a:pPr>
          <a:r>
            <a:rPr lang="en-US" sz="1600" b="1" kern="1200" dirty="0"/>
            <a:t>Tools and Services for Interoperable Infrastructures</a:t>
          </a:r>
        </a:p>
      </dsp:txBody>
      <dsp:txXfrm>
        <a:off x="492132" y="82014"/>
        <a:ext cx="6705404" cy="213104"/>
      </dsp:txXfrm>
    </dsp:sp>
    <dsp:sp modelId="{13C9A086-21A0-5E40-B676-6E7997131E28}">
      <dsp:nvSpPr>
        <dsp:cNvPr id="0" name=""/>
        <dsp:cNvSpPr/>
      </dsp:nvSpPr>
      <dsp:spPr>
        <a:xfrm>
          <a:off x="0" y="1584646"/>
          <a:ext cx="9612087" cy="1461600"/>
        </a:xfrm>
        <a:prstGeom prst="rect">
          <a:avLst/>
        </a:prstGeom>
        <a:noFill/>
        <a:ln w="12700" cap="flat" cmpd="sng" algn="ctr">
          <a:solidFill>
            <a:srgbClr val="F57A1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005" tIns="166624" rIns="746005" bIns="106680" numCol="1" spcCol="1270" anchor="t" anchorCtr="0">
          <a:noAutofit/>
        </a:bodyPr>
        <a:lstStyle/>
        <a:p>
          <a:pPr marL="114300" lvl="1" indent="-114300" algn="l" defTabSz="666750">
            <a:lnSpc>
              <a:spcPct val="90000"/>
            </a:lnSpc>
            <a:spcBef>
              <a:spcPct val="0"/>
            </a:spcBef>
            <a:spcAft>
              <a:spcPct val="15000"/>
            </a:spcAft>
            <a:buClr>
              <a:schemeClr val="accent6"/>
            </a:buClr>
            <a:buFont typeface="Wingdings" pitchFamily="2" charset="2"/>
            <a:buChar char="ü"/>
          </a:pPr>
          <a:r>
            <a:rPr lang="en-GB" sz="1500" kern="1200" noProof="0" dirty="0">
              <a:solidFill>
                <a:srgbClr val="0C3959"/>
              </a:solidFill>
            </a:rPr>
            <a:t>DJRA1.2 Authorisation models for SPs</a:t>
          </a:r>
          <a:endParaRPr lang="en-US" sz="1500" kern="1200" dirty="0"/>
        </a:p>
        <a:p>
          <a:pPr marL="114300" lvl="1" indent="-114300" algn="l" defTabSz="666750">
            <a:lnSpc>
              <a:spcPct val="90000"/>
            </a:lnSpc>
            <a:spcBef>
              <a:spcPct val="0"/>
            </a:spcBef>
            <a:spcAft>
              <a:spcPct val="15000"/>
            </a:spcAft>
            <a:buClr>
              <a:schemeClr val="accent6"/>
            </a:buClr>
            <a:buFont typeface="Wingdings" pitchFamily="2" charset="2"/>
            <a:buChar char="ü"/>
          </a:pPr>
          <a:r>
            <a:rPr lang="en-GB" sz="1500" kern="1200" noProof="0" dirty="0">
              <a:solidFill>
                <a:srgbClr val="0C3959"/>
              </a:solidFill>
            </a:rPr>
            <a:t>Guidelines on stepping up the authentication component in AAIs implementing the AARC BPA</a:t>
          </a:r>
          <a:endParaRPr lang="en-US" sz="1500" kern="1200" dirty="0"/>
        </a:p>
        <a:p>
          <a:pPr marL="114300" lvl="1" indent="-114300" algn="l" defTabSz="666750">
            <a:lnSpc>
              <a:spcPct val="90000"/>
            </a:lnSpc>
            <a:spcBef>
              <a:spcPct val="0"/>
            </a:spcBef>
            <a:spcAft>
              <a:spcPct val="15000"/>
            </a:spcAft>
            <a:buClr>
              <a:schemeClr val="accent6"/>
            </a:buClr>
            <a:buFont typeface="Wingdings" pitchFamily="2" charset="2"/>
            <a:buChar char="ü"/>
          </a:pPr>
          <a:r>
            <a:rPr lang="en-US" sz="1500" kern="1200" dirty="0">
              <a:solidFill>
                <a:srgbClr val="0C3959"/>
              </a:solidFill>
              <a:latin typeface="Calibri"/>
              <a:ea typeface="+mn-ea"/>
              <a:cs typeface="+mn-cs"/>
            </a:rPr>
            <a:t>Specification for resource capabilities</a:t>
          </a:r>
        </a:p>
        <a:p>
          <a:pPr marL="114300" lvl="1" indent="-114300" algn="l" defTabSz="666750">
            <a:lnSpc>
              <a:spcPct val="90000"/>
            </a:lnSpc>
            <a:spcBef>
              <a:spcPct val="0"/>
            </a:spcBef>
            <a:spcAft>
              <a:spcPct val="15000"/>
            </a:spcAft>
            <a:buClr>
              <a:schemeClr val="accent6"/>
            </a:buClr>
            <a:buFont typeface="Wingdings" pitchFamily="2" charset="2"/>
            <a:buChar char="ü"/>
          </a:pPr>
          <a:r>
            <a:rPr lang="en-US" sz="1500" kern="1200" dirty="0">
              <a:solidFill>
                <a:srgbClr val="0C3959"/>
              </a:solidFill>
              <a:latin typeface="Calibri"/>
              <a:ea typeface="+mn-ea"/>
              <a:cs typeface="+mn-cs"/>
            </a:rPr>
            <a:t>Implementing scalable and consistent </a:t>
          </a:r>
          <a:r>
            <a:rPr lang="en-US" sz="1500" kern="1200" dirty="0" err="1">
              <a:solidFill>
                <a:srgbClr val="0C3959"/>
              </a:solidFill>
              <a:latin typeface="Calibri"/>
              <a:ea typeface="+mn-ea"/>
              <a:cs typeface="+mn-cs"/>
            </a:rPr>
            <a:t>authorisation</a:t>
          </a:r>
          <a:r>
            <a:rPr lang="en-US" sz="1500" kern="1200" dirty="0">
              <a:solidFill>
                <a:srgbClr val="0C3959"/>
              </a:solidFill>
              <a:latin typeface="Calibri"/>
              <a:ea typeface="+mn-ea"/>
              <a:cs typeface="+mn-cs"/>
            </a:rPr>
            <a:t> across multi-SP environments</a:t>
          </a:r>
        </a:p>
        <a:p>
          <a:pPr marL="114300" lvl="1" indent="-114300" algn="l" defTabSz="666750">
            <a:lnSpc>
              <a:spcPct val="90000"/>
            </a:lnSpc>
            <a:spcBef>
              <a:spcPct val="0"/>
            </a:spcBef>
            <a:spcAft>
              <a:spcPct val="15000"/>
            </a:spcAft>
            <a:buClr>
              <a:schemeClr val="accent6"/>
            </a:buClr>
            <a:buFont typeface="Wingdings" pitchFamily="2" charset="2"/>
            <a:buChar char="ü"/>
          </a:pPr>
          <a:r>
            <a:rPr lang="en-US" sz="1500" kern="1200" dirty="0">
              <a:solidFill>
                <a:srgbClr val="0C3959"/>
              </a:solidFill>
              <a:latin typeface="Calibri"/>
              <a:ea typeface="+mn-ea"/>
              <a:cs typeface="+mn-cs"/>
            </a:rPr>
            <a:t>Specification for IdP hinting</a:t>
          </a:r>
        </a:p>
      </dsp:txBody>
      <dsp:txXfrm>
        <a:off x="0" y="1584646"/>
        <a:ext cx="9612087" cy="1461600"/>
      </dsp:txXfrm>
    </dsp:sp>
    <dsp:sp modelId="{9D0E0618-9F88-4B46-9C8C-7B9E4B116FF3}">
      <dsp:nvSpPr>
        <dsp:cNvPr id="0" name=""/>
        <dsp:cNvSpPr/>
      </dsp:nvSpPr>
      <dsp:spPr>
        <a:xfrm>
          <a:off x="480604" y="1466566"/>
          <a:ext cx="6728460" cy="236160"/>
        </a:xfrm>
        <a:prstGeom prst="roundRect">
          <a:avLst/>
        </a:prstGeom>
        <a:solidFill>
          <a:srgbClr val="0C3959"/>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320" tIns="0" rIns="254320" bIns="0" numCol="1" spcCol="1270" anchor="ctr" anchorCtr="0">
          <a:noAutofit/>
        </a:bodyPr>
        <a:lstStyle/>
        <a:p>
          <a:pPr marL="0" lvl="0" indent="0" algn="l" defTabSz="711200">
            <a:lnSpc>
              <a:spcPct val="90000"/>
            </a:lnSpc>
            <a:spcBef>
              <a:spcPct val="0"/>
            </a:spcBef>
            <a:spcAft>
              <a:spcPct val="35000"/>
            </a:spcAft>
            <a:buNone/>
          </a:pPr>
          <a:r>
            <a:rPr lang="en-US" sz="1600" b="1" kern="1200" dirty="0"/>
            <a:t>SP Architectures and </a:t>
          </a:r>
          <a:r>
            <a:rPr lang="en-US" sz="1600" b="1" kern="1200" dirty="0" err="1"/>
            <a:t>Authorisation</a:t>
          </a:r>
          <a:r>
            <a:rPr lang="en-US" sz="1600" b="1" kern="1200" dirty="0"/>
            <a:t> in Multi-SP Environments</a:t>
          </a:r>
        </a:p>
      </dsp:txBody>
      <dsp:txXfrm>
        <a:off x="492132" y="1478094"/>
        <a:ext cx="6705404" cy="213104"/>
      </dsp:txXfrm>
    </dsp:sp>
    <dsp:sp modelId="{EEF03C2D-2504-BE4C-BD58-75CC180F8915}">
      <dsp:nvSpPr>
        <dsp:cNvPr id="0" name=""/>
        <dsp:cNvSpPr/>
      </dsp:nvSpPr>
      <dsp:spPr>
        <a:xfrm>
          <a:off x="0" y="3207526"/>
          <a:ext cx="9612087" cy="957600"/>
        </a:xfrm>
        <a:prstGeom prst="rect">
          <a:avLst/>
        </a:prstGeom>
        <a:noFill/>
        <a:ln w="12700" cap="flat" cmpd="sng" algn="ctr">
          <a:solidFill>
            <a:srgbClr val="F57A1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005" tIns="166624" rIns="746005" bIns="106680" numCol="1" spcCol="1270" anchor="t" anchorCtr="0">
          <a:noAutofit/>
        </a:bodyPr>
        <a:lstStyle/>
        <a:p>
          <a:pPr marL="114300" lvl="1" indent="-114300" algn="l" defTabSz="666750">
            <a:lnSpc>
              <a:spcPct val="90000"/>
            </a:lnSpc>
            <a:spcBef>
              <a:spcPct val="0"/>
            </a:spcBef>
            <a:spcAft>
              <a:spcPct val="15000"/>
            </a:spcAft>
            <a:buClr>
              <a:schemeClr val="accent6"/>
            </a:buClr>
            <a:buFont typeface="Wingdings" pitchFamily="2" charset="2"/>
            <a:buChar char="ü"/>
          </a:pPr>
          <a:r>
            <a:rPr lang="en-US" sz="1500" kern="1200" dirty="0">
              <a:solidFill>
                <a:srgbClr val="0C3959"/>
              </a:solidFill>
              <a:latin typeface="Calibri"/>
              <a:ea typeface="+mn-ea"/>
              <a:cs typeface="+mn-cs"/>
            </a:rPr>
            <a:t>Guidelines for the evaluation and combination of the assurance of external identities</a:t>
          </a:r>
        </a:p>
        <a:p>
          <a:pPr marL="114300" lvl="1" indent="-114300" algn="l" defTabSz="666750">
            <a:lnSpc>
              <a:spcPct val="90000"/>
            </a:lnSpc>
            <a:spcBef>
              <a:spcPct val="0"/>
            </a:spcBef>
            <a:spcAft>
              <a:spcPct val="15000"/>
            </a:spcAft>
            <a:buClr>
              <a:schemeClr val="accent6"/>
            </a:buClr>
            <a:buFont typeface="Wingdings" pitchFamily="2" charset="2"/>
            <a:buChar char="ü"/>
          </a:pPr>
          <a:r>
            <a:rPr lang="en-US" sz="1500" kern="1200" dirty="0">
              <a:solidFill>
                <a:srgbClr val="0C3959"/>
              </a:solidFill>
              <a:latin typeface="Calibri"/>
              <a:ea typeface="+mn-ea"/>
              <a:cs typeface="+mn-cs"/>
            </a:rPr>
            <a:t>Analyses of registration mechanisms for OpenID Connect Relying Parties in AAIs for international research collaboration</a:t>
          </a:r>
        </a:p>
      </dsp:txBody>
      <dsp:txXfrm>
        <a:off x="0" y="3207526"/>
        <a:ext cx="9612087" cy="957600"/>
      </dsp:txXfrm>
    </dsp:sp>
    <dsp:sp modelId="{98D921D8-30C2-4A40-9DB4-ED575DB71739}">
      <dsp:nvSpPr>
        <dsp:cNvPr id="0" name=""/>
        <dsp:cNvSpPr/>
      </dsp:nvSpPr>
      <dsp:spPr>
        <a:xfrm>
          <a:off x="480604" y="3089446"/>
          <a:ext cx="6728460" cy="236160"/>
        </a:xfrm>
        <a:prstGeom prst="roundRect">
          <a:avLst/>
        </a:prstGeom>
        <a:solidFill>
          <a:srgbClr val="0C3959"/>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320" tIns="0" rIns="254320" bIns="0" numCol="1" spcCol="1270" anchor="ctr" anchorCtr="0">
          <a:noAutofit/>
        </a:bodyPr>
        <a:lstStyle/>
        <a:p>
          <a:pPr marL="0" lvl="0" indent="0" algn="l" defTabSz="711200">
            <a:lnSpc>
              <a:spcPct val="90000"/>
            </a:lnSpc>
            <a:spcBef>
              <a:spcPct val="0"/>
            </a:spcBef>
            <a:spcAft>
              <a:spcPct val="35000"/>
            </a:spcAft>
            <a:buNone/>
          </a:pPr>
          <a:r>
            <a:rPr lang="en-GB" sz="1600" b="1" kern="1200" dirty="0">
              <a:solidFill>
                <a:schemeClr val="bg1"/>
              </a:solidFill>
              <a:cs typeface="Gill Sans Light"/>
            </a:rPr>
            <a:t>Models for the Evolution of the AAIs for Research Collaborations</a:t>
          </a:r>
          <a:endParaRPr lang="en-US" sz="1600" b="1" kern="1200" dirty="0"/>
        </a:p>
      </dsp:txBody>
      <dsp:txXfrm>
        <a:off x="492132" y="3100974"/>
        <a:ext cx="6705404" cy="213104"/>
      </dsp:txXfrm>
    </dsp:sp>
    <dsp:sp modelId="{37204B22-C355-9748-9ED4-7FF8AC6619ED}">
      <dsp:nvSpPr>
        <dsp:cNvPr id="0" name=""/>
        <dsp:cNvSpPr/>
      </dsp:nvSpPr>
      <dsp:spPr>
        <a:xfrm>
          <a:off x="0" y="4326406"/>
          <a:ext cx="9612087" cy="491399"/>
        </a:xfrm>
        <a:prstGeom prst="rect">
          <a:avLst/>
        </a:prstGeom>
        <a:noFill/>
        <a:ln w="12700" cap="flat" cmpd="sng" algn="ctr">
          <a:solidFill>
            <a:srgbClr val="F57A1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005" tIns="166624" rIns="746005" bIns="106680" numCol="1" spcCol="1270" anchor="t" anchorCtr="0">
          <a:noAutofit/>
        </a:bodyPr>
        <a:lstStyle/>
        <a:p>
          <a:pPr marL="114300" lvl="1" indent="-114300" algn="l" defTabSz="666750">
            <a:lnSpc>
              <a:spcPct val="90000"/>
            </a:lnSpc>
            <a:spcBef>
              <a:spcPct val="0"/>
            </a:spcBef>
            <a:spcAft>
              <a:spcPct val="15000"/>
            </a:spcAft>
            <a:buClr>
              <a:schemeClr val="accent6"/>
            </a:buClr>
            <a:buFont typeface="Wingdings" pitchFamily="2" charset="2"/>
            <a:buChar char="ü"/>
          </a:pPr>
          <a:r>
            <a:rPr lang="en-US" sz="1500" kern="1200" dirty="0">
              <a:solidFill>
                <a:srgbClr val="0C3959"/>
              </a:solidFill>
              <a:latin typeface="Calibri"/>
              <a:ea typeface="+mn-ea"/>
              <a:cs typeface="+mn-cs"/>
            </a:rPr>
            <a:t>DJRA1.3 Scalable VO Platforms</a:t>
          </a:r>
        </a:p>
      </dsp:txBody>
      <dsp:txXfrm>
        <a:off x="0" y="4326406"/>
        <a:ext cx="9612087" cy="491399"/>
      </dsp:txXfrm>
    </dsp:sp>
    <dsp:sp modelId="{34C936B8-D5C4-A040-9446-235C5257000F}">
      <dsp:nvSpPr>
        <dsp:cNvPr id="0" name=""/>
        <dsp:cNvSpPr/>
      </dsp:nvSpPr>
      <dsp:spPr>
        <a:xfrm>
          <a:off x="480604" y="4208326"/>
          <a:ext cx="6728460" cy="236160"/>
        </a:xfrm>
        <a:prstGeom prst="roundRect">
          <a:avLst/>
        </a:prstGeom>
        <a:solidFill>
          <a:srgbClr val="0C3959"/>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320" tIns="0" rIns="254320" bIns="0" numCol="1" spcCol="1270" anchor="ctr" anchorCtr="0">
          <a:noAutofit/>
        </a:bodyPr>
        <a:lstStyle/>
        <a:p>
          <a:pPr marL="0" lvl="0" indent="0" algn="l" defTabSz="711200">
            <a:lnSpc>
              <a:spcPct val="90000"/>
            </a:lnSpc>
            <a:spcBef>
              <a:spcPct val="0"/>
            </a:spcBef>
            <a:spcAft>
              <a:spcPct val="35000"/>
            </a:spcAft>
            <a:buNone/>
          </a:pPr>
          <a:r>
            <a:rPr lang="en-US" sz="1600" b="1" kern="1200" dirty="0"/>
            <a:t>Scalable VO platforms</a:t>
          </a:r>
        </a:p>
      </dsp:txBody>
      <dsp:txXfrm>
        <a:off x="492132" y="4219854"/>
        <a:ext cx="6705404" cy="2131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51364-5B87-4349-B239-63ABA92F0FC7}">
      <dsp:nvSpPr>
        <dsp:cNvPr id="0" name=""/>
        <dsp:cNvSpPr/>
      </dsp:nvSpPr>
      <dsp:spPr>
        <a:xfrm>
          <a:off x="0" y="352186"/>
          <a:ext cx="9612087" cy="932400"/>
        </a:xfrm>
        <a:prstGeom prst="rect">
          <a:avLst/>
        </a:prstGeom>
        <a:no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005" tIns="333248" rIns="74600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Guidelines for expressing community user identifiers</a:t>
          </a:r>
        </a:p>
        <a:p>
          <a:pPr marL="171450" lvl="1" indent="-171450" algn="l" defTabSz="711200">
            <a:lnSpc>
              <a:spcPct val="90000"/>
            </a:lnSpc>
            <a:spcBef>
              <a:spcPct val="0"/>
            </a:spcBef>
            <a:spcAft>
              <a:spcPct val="15000"/>
            </a:spcAft>
            <a:buChar char="•"/>
          </a:pPr>
          <a:r>
            <a:rPr lang="en-US" sz="1600" kern="1200" dirty="0"/>
            <a:t>Guidelines for federated access to non-web services across different operational domains</a:t>
          </a:r>
        </a:p>
      </dsp:txBody>
      <dsp:txXfrm>
        <a:off x="0" y="352186"/>
        <a:ext cx="9612087" cy="932400"/>
      </dsp:txXfrm>
    </dsp:sp>
    <dsp:sp modelId="{B2358BC7-B55B-4E45-9897-231908BF975B}">
      <dsp:nvSpPr>
        <dsp:cNvPr id="0" name=""/>
        <dsp:cNvSpPr/>
      </dsp:nvSpPr>
      <dsp:spPr>
        <a:xfrm>
          <a:off x="480604" y="116026"/>
          <a:ext cx="6728460" cy="472320"/>
        </a:xfrm>
        <a:prstGeom prst="roundRect">
          <a:avLst/>
        </a:prstGeom>
        <a:solidFill>
          <a:srgbClr val="0C3959"/>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320" tIns="0" rIns="254320" bIns="0" numCol="1" spcCol="1270" anchor="ctr" anchorCtr="0">
          <a:noAutofit/>
        </a:bodyPr>
        <a:lstStyle/>
        <a:p>
          <a:pPr marL="0" lvl="0" indent="0" algn="l" defTabSz="711200">
            <a:lnSpc>
              <a:spcPct val="90000"/>
            </a:lnSpc>
            <a:spcBef>
              <a:spcPct val="0"/>
            </a:spcBef>
            <a:spcAft>
              <a:spcPct val="35000"/>
            </a:spcAft>
            <a:buNone/>
          </a:pPr>
          <a:r>
            <a:rPr lang="en-US" sz="1600" b="1" kern="1200" dirty="0"/>
            <a:t>Tools and Services for Interoperable Infrastructures</a:t>
          </a:r>
        </a:p>
      </dsp:txBody>
      <dsp:txXfrm>
        <a:off x="503661" y="139083"/>
        <a:ext cx="6682346" cy="426206"/>
      </dsp:txXfrm>
    </dsp:sp>
    <dsp:sp modelId="{13C9A086-21A0-5E40-B676-6E7997131E28}">
      <dsp:nvSpPr>
        <dsp:cNvPr id="0" name=""/>
        <dsp:cNvSpPr/>
      </dsp:nvSpPr>
      <dsp:spPr>
        <a:xfrm>
          <a:off x="0" y="1607146"/>
          <a:ext cx="9612087" cy="680400"/>
        </a:xfrm>
        <a:prstGeom prst="rect">
          <a:avLst/>
        </a:prstGeom>
        <a:noFill/>
        <a:ln w="12700" cap="flat" cmpd="sng" algn="ctr">
          <a:solidFill>
            <a:srgbClr val="F57A1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005" tIns="333248" rIns="74600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Best practices for integrating OpenID Connect / OAuth2 based end services</a:t>
          </a:r>
        </a:p>
      </dsp:txBody>
      <dsp:txXfrm>
        <a:off x="0" y="1607146"/>
        <a:ext cx="9612087" cy="680400"/>
      </dsp:txXfrm>
    </dsp:sp>
    <dsp:sp modelId="{9D0E0618-9F88-4B46-9C8C-7B9E4B116FF3}">
      <dsp:nvSpPr>
        <dsp:cNvPr id="0" name=""/>
        <dsp:cNvSpPr/>
      </dsp:nvSpPr>
      <dsp:spPr>
        <a:xfrm>
          <a:off x="480604" y="1370986"/>
          <a:ext cx="6728460" cy="472320"/>
        </a:xfrm>
        <a:prstGeom prst="roundRect">
          <a:avLst/>
        </a:prstGeom>
        <a:solidFill>
          <a:srgbClr val="0C3959"/>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320" tIns="0" rIns="254320" bIns="0" numCol="1" spcCol="1270" anchor="ctr" anchorCtr="0">
          <a:noAutofit/>
        </a:bodyPr>
        <a:lstStyle/>
        <a:p>
          <a:pPr marL="0" lvl="0" indent="0" algn="l" defTabSz="711200">
            <a:lnSpc>
              <a:spcPct val="90000"/>
            </a:lnSpc>
            <a:spcBef>
              <a:spcPct val="0"/>
            </a:spcBef>
            <a:spcAft>
              <a:spcPct val="35000"/>
            </a:spcAft>
            <a:buNone/>
          </a:pPr>
          <a:r>
            <a:rPr lang="en-US" sz="1600" b="1" kern="1200" dirty="0"/>
            <a:t>SP Architectures and </a:t>
          </a:r>
          <a:r>
            <a:rPr lang="en-US" sz="1600" b="1" kern="1200" dirty="0" err="1"/>
            <a:t>Authorisation</a:t>
          </a:r>
          <a:r>
            <a:rPr lang="en-US" sz="1600" b="1" kern="1200" dirty="0"/>
            <a:t> in Multi-SP Environments</a:t>
          </a:r>
        </a:p>
      </dsp:txBody>
      <dsp:txXfrm>
        <a:off x="503661" y="1394043"/>
        <a:ext cx="6682346" cy="426206"/>
      </dsp:txXfrm>
    </dsp:sp>
    <dsp:sp modelId="{EEF03C2D-2504-BE4C-BD58-75CC180F8915}">
      <dsp:nvSpPr>
        <dsp:cNvPr id="0" name=""/>
        <dsp:cNvSpPr/>
      </dsp:nvSpPr>
      <dsp:spPr>
        <a:xfrm>
          <a:off x="0" y="2610106"/>
          <a:ext cx="9612087" cy="1159200"/>
        </a:xfrm>
        <a:prstGeom prst="rect">
          <a:avLst/>
        </a:prstGeom>
        <a:noFill/>
        <a:ln w="12700" cap="flat" cmpd="sng" algn="ctr">
          <a:solidFill>
            <a:srgbClr val="F57A1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005" tIns="333248" rIns="74600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Guidelines for registering OpenID Connect Relying Parties in AAIs for international research collaboration?</a:t>
          </a:r>
        </a:p>
        <a:p>
          <a:pPr marL="171450" lvl="1" indent="-171450" algn="l" defTabSz="711200">
            <a:lnSpc>
              <a:spcPct val="90000"/>
            </a:lnSpc>
            <a:spcBef>
              <a:spcPct val="0"/>
            </a:spcBef>
            <a:spcAft>
              <a:spcPct val="15000"/>
            </a:spcAft>
            <a:buChar char="•"/>
          </a:pPr>
          <a:r>
            <a:rPr lang="en-US" sz="1600" kern="1200" dirty="0"/>
            <a:t>Proof of concept implementation of assurance evaluation and combination model?</a:t>
          </a:r>
        </a:p>
      </dsp:txBody>
      <dsp:txXfrm>
        <a:off x="0" y="2610106"/>
        <a:ext cx="9612087" cy="1159200"/>
      </dsp:txXfrm>
    </dsp:sp>
    <dsp:sp modelId="{98D921D8-30C2-4A40-9DB4-ED575DB71739}">
      <dsp:nvSpPr>
        <dsp:cNvPr id="0" name=""/>
        <dsp:cNvSpPr/>
      </dsp:nvSpPr>
      <dsp:spPr>
        <a:xfrm>
          <a:off x="480604" y="2373946"/>
          <a:ext cx="6728460" cy="472320"/>
        </a:xfrm>
        <a:prstGeom prst="roundRect">
          <a:avLst/>
        </a:prstGeom>
        <a:solidFill>
          <a:srgbClr val="0C3959"/>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320" tIns="0" rIns="254320" bIns="0" numCol="1" spcCol="1270" anchor="ctr" anchorCtr="0">
          <a:noAutofit/>
        </a:bodyPr>
        <a:lstStyle/>
        <a:p>
          <a:pPr marL="0" lvl="0" indent="0" algn="l" defTabSz="711200">
            <a:lnSpc>
              <a:spcPct val="90000"/>
            </a:lnSpc>
            <a:spcBef>
              <a:spcPct val="0"/>
            </a:spcBef>
            <a:spcAft>
              <a:spcPct val="35000"/>
            </a:spcAft>
            <a:buNone/>
          </a:pPr>
          <a:r>
            <a:rPr lang="en-GB" sz="1600" b="1" kern="1200" dirty="0">
              <a:solidFill>
                <a:schemeClr val="bg1"/>
              </a:solidFill>
              <a:cs typeface="Gill Sans Light"/>
            </a:rPr>
            <a:t>Models for the Evolution of the AAIs for Research Collaborations</a:t>
          </a:r>
          <a:endParaRPr lang="en-US" sz="1600" b="1" kern="1200" dirty="0"/>
        </a:p>
      </dsp:txBody>
      <dsp:txXfrm>
        <a:off x="503661" y="2397003"/>
        <a:ext cx="6682346" cy="426206"/>
      </dsp:txXfrm>
    </dsp:sp>
    <dsp:sp modelId="{37204B22-C355-9748-9ED4-7FF8AC6619ED}">
      <dsp:nvSpPr>
        <dsp:cNvPr id="0" name=""/>
        <dsp:cNvSpPr/>
      </dsp:nvSpPr>
      <dsp:spPr>
        <a:xfrm>
          <a:off x="0" y="4091866"/>
          <a:ext cx="9612087" cy="680400"/>
        </a:xfrm>
        <a:prstGeom prst="rect">
          <a:avLst/>
        </a:prstGeom>
        <a:noFill/>
        <a:ln w="12700" cap="flat" cmpd="sng" algn="ctr">
          <a:solidFill>
            <a:srgbClr val="F57A1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005" tIns="333248" rIns="74600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Guidelines for scalable account (de)provisioning of VO members</a:t>
          </a:r>
        </a:p>
      </dsp:txBody>
      <dsp:txXfrm>
        <a:off x="0" y="4091866"/>
        <a:ext cx="9612087" cy="680400"/>
      </dsp:txXfrm>
    </dsp:sp>
    <dsp:sp modelId="{34C936B8-D5C4-A040-9446-235C5257000F}">
      <dsp:nvSpPr>
        <dsp:cNvPr id="0" name=""/>
        <dsp:cNvSpPr/>
      </dsp:nvSpPr>
      <dsp:spPr>
        <a:xfrm>
          <a:off x="480604" y="3855706"/>
          <a:ext cx="6728460" cy="472320"/>
        </a:xfrm>
        <a:prstGeom prst="roundRect">
          <a:avLst/>
        </a:prstGeom>
        <a:solidFill>
          <a:srgbClr val="0C3959"/>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320" tIns="0" rIns="254320" bIns="0" numCol="1" spcCol="1270" anchor="ctr" anchorCtr="0">
          <a:noAutofit/>
        </a:bodyPr>
        <a:lstStyle/>
        <a:p>
          <a:pPr marL="0" lvl="0" indent="0" algn="l" defTabSz="711200">
            <a:lnSpc>
              <a:spcPct val="90000"/>
            </a:lnSpc>
            <a:spcBef>
              <a:spcPct val="0"/>
            </a:spcBef>
            <a:spcAft>
              <a:spcPct val="35000"/>
            </a:spcAft>
            <a:buNone/>
          </a:pPr>
          <a:r>
            <a:rPr lang="en-US" sz="1600" b="1" kern="1200" dirty="0"/>
            <a:t>Scalable VO platforms</a:t>
          </a:r>
        </a:p>
      </dsp:txBody>
      <dsp:txXfrm>
        <a:off x="503661" y="3878763"/>
        <a:ext cx="6682346" cy="4262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8C3CA-ABFF-9243-BC99-81604C531AF9}">
      <dsp:nvSpPr>
        <dsp:cNvPr id="0" name=""/>
        <dsp:cNvSpPr/>
      </dsp:nvSpPr>
      <dsp:spPr>
        <a:xfrm rot="16200000">
          <a:off x="-1872961" y="112"/>
          <a:ext cx="5056529" cy="559611"/>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dirty="0"/>
            <a:t>DJRA1.4 </a:t>
          </a:r>
          <a:r>
            <a:rPr lang="en-US" sz="1900" b="1" kern="1200" dirty="0"/>
            <a:t>Evolution of the Blueprint Architecture</a:t>
          </a:r>
        </a:p>
      </dsp:txBody>
      <dsp:txXfrm>
        <a:off x="-1845643" y="27430"/>
        <a:ext cx="5001893" cy="504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146FB-3335-E74B-A139-4DD9E507DD45}">
      <dsp:nvSpPr>
        <dsp:cNvPr id="0" name=""/>
        <dsp:cNvSpPr/>
      </dsp:nvSpPr>
      <dsp:spPr>
        <a:xfrm>
          <a:off x="2514717" y="1038"/>
          <a:ext cx="3772076" cy="82409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98D3D-F406-2347-9F87-106BF92B927A}">
      <dsp:nvSpPr>
        <dsp:cNvPr id="0" name=""/>
        <dsp:cNvSpPr/>
      </dsp:nvSpPr>
      <dsp:spPr>
        <a:xfrm>
          <a:off x="0" y="1038"/>
          <a:ext cx="2514717" cy="824094"/>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a:t>DARIAH</a:t>
          </a:r>
          <a:endParaRPr lang="en-US" sz="3600" kern="1200"/>
        </a:p>
      </dsp:txBody>
      <dsp:txXfrm>
        <a:off x="40229" y="41267"/>
        <a:ext cx="2434259" cy="743636"/>
      </dsp:txXfrm>
    </dsp:sp>
    <dsp:sp modelId="{44A8CA07-5417-2C45-AEAA-15C7CCFBDA62}">
      <dsp:nvSpPr>
        <dsp:cNvPr id="0" name=""/>
        <dsp:cNvSpPr/>
      </dsp:nvSpPr>
      <dsp:spPr>
        <a:xfrm>
          <a:off x="2514717" y="907542"/>
          <a:ext cx="3772076" cy="82409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13F8F6-D883-6443-946B-6B465449676F}">
      <dsp:nvSpPr>
        <dsp:cNvPr id="0" name=""/>
        <dsp:cNvSpPr/>
      </dsp:nvSpPr>
      <dsp:spPr>
        <a:xfrm>
          <a:off x="0" y="907542"/>
          <a:ext cx="2514717" cy="824094"/>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t>Life Science</a:t>
          </a:r>
          <a:endParaRPr lang="en-US" sz="3600" kern="1200" dirty="0"/>
        </a:p>
      </dsp:txBody>
      <dsp:txXfrm>
        <a:off x="40229" y="947771"/>
        <a:ext cx="2434259" cy="743636"/>
      </dsp:txXfrm>
    </dsp:sp>
    <dsp:sp modelId="{14153948-3EB2-E442-81D3-401310AB2FC8}">
      <dsp:nvSpPr>
        <dsp:cNvPr id="0" name=""/>
        <dsp:cNvSpPr/>
      </dsp:nvSpPr>
      <dsp:spPr>
        <a:xfrm>
          <a:off x="2514717" y="1814046"/>
          <a:ext cx="3772076" cy="82409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B6AF30-83AE-AC4A-BB56-8FC2949A8A7D}">
      <dsp:nvSpPr>
        <dsp:cNvPr id="0" name=""/>
        <dsp:cNvSpPr/>
      </dsp:nvSpPr>
      <dsp:spPr>
        <a:xfrm>
          <a:off x="0" y="1814046"/>
          <a:ext cx="2514717" cy="824094"/>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t>EPOS</a:t>
          </a:r>
          <a:endParaRPr lang="en-US" sz="3600" kern="1200" dirty="0"/>
        </a:p>
      </dsp:txBody>
      <dsp:txXfrm>
        <a:off x="40229" y="1854275"/>
        <a:ext cx="2434259" cy="743636"/>
      </dsp:txXfrm>
    </dsp:sp>
    <dsp:sp modelId="{BE4933E4-228E-574E-A048-1422665828BB}">
      <dsp:nvSpPr>
        <dsp:cNvPr id="0" name=""/>
        <dsp:cNvSpPr/>
      </dsp:nvSpPr>
      <dsp:spPr>
        <a:xfrm>
          <a:off x="2514717" y="2720550"/>
          <a:ext cx="3772076" cy="82409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067EEB-435B-0B42-BF85-2C7E3F9AC1D9}">
      <dsp:nvSpPr>
        <dsp:cNvPr id="0" name=""/>
        <dsp:cNvSpPr/>
      </dsp:nvSpPr>
      <dsp:spPr>
        <a:xfrm>
          <a:off x="0" y="2720550"/>
          <a:ext cx="2514717" cy="824094"/>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a:t>
          </a:r>
        </a:p>
      </dsp:txBody>
      <dsp:txXfrm>
        <a:off x="40229" y="2760779"/>
        <a:ext cx="2434259" cy="7436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B64D3-EEA7-5049-8985-12D794A1F514}">
      <dsp:nvSpPr>
        <dsp:cNvPr id="0" name=""/>
        <dsp:cNvSpPr/>
      </dsp:nvSpPr>
      <dsp:spPr>
        <a:xfrm>
          <a:off x="0" y="0"/>
          <a:ext cx="10909300" cy="719549"/>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Resource-local policy management and decision making</a:t>
          </a:r>
          <a:endParaRPr lang="en-US" sz="3000" kern="1200" dirty="0"/>
        </a:p>
      </dsp:txBody>
      <dsp:txXfrm>
        <a:off x="35125" y="35125"/>
        <a:ext cx="10839050" cy="649299"/>
      </dsp:txXfrm>
    </dsp:sp>
    <dsp:sp modelId="{DDD6B72F-23C4-DF43-96DD-505FE608C1D3}">
      <dsp:nvSpPr>
        <dsp:cNvPr id="0" name=""/>
        <dsp:cNvSpPr/>
      </dsp:nvSpPr>
      <dsp:spPr>
        <a:xfrm>
          <a:off x="0" y="831076"/>
          <a:ext cx="10909300" cy="719549"/>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err="1"/>
            <a:t>Centralised</a:t>
          </a:r>
          <a:r>
            <a:rPr lang="en-US" sz="3000" b="1" kern="1200" dirty="0"/>
            <a:t> policy information point</a:t>
          </a:r>
          <a:endParaRPr lang="en-US" sz="3000" kern="1200" dirty="0"/>
        </a:p>
      </dsp:txBody>
      <dsp:txXfrm>
        <a:off x="35125" y="866201"/>
        <a:ext cx="10839050" cy="649299"/>
      </dsp:txXfrm>
    </dsp:sp>
    <dsp:sp modelId="{1352DCCE-32F3-AC41-B774-A2E1D4FC7124}">
      <dsp:nvSpPr>
        <dsp:cNvPr id="0" name=""/>
        <dsp:cNvSpPr/>
      </dsp:nvSpPr>
      <dsp:spPr>
        <a:xfrm>
          <a:off x="0" y="1637026"/>
          <a:ext cx="10909300" cy="719549"/>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Centralised policy management and decision making</a:t>
          </a:r>
          <a:endParaRPr lang="en-US" sz="3000" kern="1200"/>
        </a:p>
      </dsp:txBody>
      <dsp:txXfrm>
        <a:off x="35125" y="1672151"/>
        <a:ext cx="10839050" cy="649299"/>
      </dsp:txXfrm>
    </dsp:sp>
    <dsp:sp modelId="{6E3D3B91-A1B1-F64C-950C-F090060D6411}">
      <dsp:nvSpPr>
        <dsp:cNvPr id="0" name=""/>
        <dsp:cNvSpPr/>
      </dsp:nvSpPr>
      <dsp:spPr>
        <a:xfrm>
          <a:off x="0" y="2442976"/>
          <a:ext cx="10909300" cy="719549"/>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Hierarchical policy management and decision making</a:t>
          </a:r>
          <a:endParaRPr lang="en-US" sz="3000" kern="1200"/>
        </a:p>
      </dsp:txBody>
      <dsp:txXfrm>
        <a:off x="35125" y="2478101"/>
        <a:ext cx="10839050" cy="649299"/>
      </dsp:txXfrm>
    </dsp:sp>
    <dsp:sp modelId="{BC5C7455-6B59-0549-86B4-240BB635D281}">
      <dsp:nvSpPr>
        <dsp:cNvPr id="0" name=""/>
        <dsp:cNvSpPr/>
      </dsp:nvSpPr>
      <dsp:spPr>
        <a:xfrm>
          <a:off x="0" y="3248926"/>
          <a:ext cx="10909300" cy="719549"/>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Distributed policy enforcement</a:t>
          </a:r>
          <a:endParaRPr lang="en-US" sz="3000" kern="1200"/>
        </a:p>
      </dsp:txBody>
      <dsp:txXfrm>
        <a:off x="35125" y="3284051"/>
        <a:ext cx="10839050" cy="6492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B64D3-EEA7-5049-8985-12D794A1F514}">
      <dsp:nvSpPr>
        <dsp:cNvPr id="0" name=""/>
        <dsp:cNvSpPr/>
      </dsp:nvSpPr>
      <dsp:spPr>
        <a:xfrm>
          <a:off x="0" y="0"/>
          <a:ext cx="5141910" cy="993128"/>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i="0" u="none" kern="1200" dirty="0" err="1"/>
            <a:t>Centralised</a:t>
          </a:r>
          <a:r>
            <a:rPr lang="en-US" sz="2500" b="1" i="0" u="none" kern="1200" dirty="0"/>
            <a:t> Policy Information Point</a:t>
          </a:r>
          <a:endParaRPr lang="en-US" sz="2500" b="1" kern="1200" dirty="0"/>
        </a:p>
      </dsp:txBody>
      <dsp:txXfrm>
        <a:off x="48481" y="48481"/>
        <a:ext cx="5044948" cy="896166"/>
      </dsp:txXfrm>
    </dsp:sp>
    <dsp:sp modelId="{DDD6B72F-23C4-DF43-96DD-505FE608C1D3}">
      <dsp:nvSpPr>
        <dsp:cNvPr id="0" name=""/>
        <dsp:cNvSpPr/>
      </dsp:nvSpPr>
      <dsp:spPr>
        <a:xfrm>
          <a:off x="0" y="1153641"/>
          <a:ext cx="5141910" cy="993128"/>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err="1"/>
            <a:t>Centralised</a:t>
          </a:r>
          <a:r>
            <a:rPr lang="en-US" sz="2500" b="1" kern="1200" dirty="0"/>
            <a:t> Policy Management and Decision Making</a:t>
          </a:r>
        </a:p>
      </dsp:txBody>
      <dsp:txXfrm>
        <a:off x="48481" y="1202122"/>
        <a:ext cx="5044948" cy="896166"/>
      </dsp:txXfrm>
    </dsp:sp>
    <dsp:sp modelId="{1352DCCE-32F3-AC41-B774-A2E1D4FC7124}">
      <dsp:nvSpPr>
        <dsp:cNvPr id="0" name=""/>
        <dsp:cNvSpPr/>
      </dsp:nvSpPr>
      <dsp:spPr>
        <a:xfrm>
          <a:off x="0" y="2218770"/>
          <a:ext cx="5141910" cy="993128"/>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i="0" u="none" kern="1200" dirty="0" err="1"/>
            <a:t>Centralised</a:t>
          </a:r>
          <a:r>
            <a:rPr lang="en-US" sz="2500" b="1" i="0" u="none" kern="1200" dirty="0"/>
            <a:t> Policy Management and Decision Making and Enforcement</a:t>
          </a:r>
          <a:endParaRPr lang="en-US" sz="2500" b="1" kern="1200" dirty="0"/>
        </a:p>
      </dsp:txBody>
      <dsp:txXfrm>
        <a:off x="48481" y="2267251"/>
        <a:ext cx="5044948" cy="8961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A60A7-0897-AE45-BEF1-42155C006537}">
      <dsp:nvSpPr>
        <dsp:cNvPr id="0" name=""/>
        <dsp:cNvSpPr/>
      </dsp:nvSpPr>
      <dsp:spPr>
        <a:xfrm>
          <a:off x="-5658897" y="-866398"/>
          <a:ext cx="6738604" cy="6738604"/>
        </a:xfrm>
        <a:prstGeom prst="blockArc">
          <a:avLst>
            <a:gd name="adj1" fmla="val 18900000"/>
            <a:gd name="adj2" fmla="val 2700000"/>
            <a:gd name="adj3" fmla="val 32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8348EC-4294-3844-8FD0-CD8D3F13D6C9}">
      <dsp:nvSpPr>
        <dsp:cNvPr id="0" name=""/>
        <dsp:cNvSpPr/>
      </dsp:nvSpPr>
      <dsp:spPr>
        <a:xfrm>
          <a:off x="694806" y="500580"/>
          <a:ext cx="5580801" cy="1001161"/>
        </a:xfrm>
        <a:prstGeom prst="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4672"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Identifier uniqueness</a:t>
          </a:r>
        </a:p>
      </dsp:txBody>
      <dsp:txXfrm>
        <a:off x="694806" y="500580"/>
        <a:ext cx="5580801" cy="1001161"/>
      </dsp:txXfrm>
    </dsp:sp>
    <dsp:sp modelId="{38CC241A-5BF8-084D-9E96-2137C7C50F1E}">
      <dsp:nvSpPr>
        <dsp:cNvPr id="0" name=""/>
        <dsp:cNvSpPr/>
      </dsp:nvSpPr>
      <dsp:spPr>
        <a:xfrm>
          <a:off x="69080" y="375435"/>
          <a:ext cx="1251451" cy="1251451"/>
        </a:xfrm>
        <a:prstGeom prst="ellipse">
          <a:avLst/>
        </a:prstGeom>
        <a:solidFill>
          <a:schemeClr val="lt1">
            <a:hueOff val="0"/>
            <a:satOff val="0"/>
            <a:lumOff val="0"/>
            <a:alphaOff val="0"/>
          </a:schemeClr>
        </a:solidFill>
        <a:ln w="12700" cap="flat" cmpd="sng" algn="ctr">
          <a:solidFill>
            <a:srgbClr val="F57A1E"/>
          </a:solidFill>
          <a:prstDash val="solid"/>
          <a:miter lim="800000"/>
        </a:ln>
        <a:effectLst/>
      </dsp:spPr>
      <dsp:style>
        <a:lnRef idx="2">
          <a:scrgbClr r="0" g="0" b="0"/>
        </a:lnRef>
        <a:fillRef idx="1">
          <a:scrgbClr r="0" g="0" b="0"/>
        </a:fillRef>
        <a:effectRef idx="0">
          <a:scrgbClr r="0" g="0" b="0"/>
        </a:effectRef>
        <a:fontRef idx="minor"/>
      </dsp:style>
    </dsp:sp>
    <dsp:sp modelId="{1578E265-0ACF-5142-A012-F48B1E1F305D}">
      <dsp:nvSpPr>
        <dsp:cNvPr id="0" name=""/>
        <dsp:cNvSpPr/>
      </dsp:nvSpPr>
      <dsp:spPr>
        <a:xfrm>
          <a:off x="1058728" y="2002322"/>
          <a:ext cx="5216879" cy="1001161"/>
        </a:xfrm>
        <a:prstGeom prst="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4672"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Identity proofing and credential issuance, renewal and replacement (IAP)</a:t>
          </a:r>
        </a:p>
      </dsp:txBody>
      <dsp:txXfrm>
        <a:off x="1058728" y="2002322"/>
        <a:ext cx="5216879" cy="1001161"/>
      </dsp:txXfrm>
    </dsp:sp>
    <dsp:sp modelId="{4802D039-2088-A743-8FC0-F37A9A89C966}">
      <dsp:nvSpPr>
        <dsp:cNvPr id="0" name=""/>
        <dsp:cNvSpPr/>
      </dsp:nvSpPr>
      <dsp:spPr>
        <a:xfrm>
          <a:off x="433002" y="1877177"/>
          <a:ext cx="1251451" cy="1251451"/>
        </a:xfrm>
        <a:prstGeom prst="ellipse">
          <a:avLst/>
        </a:prstGeom>
        <a:solidFill>
          <a:schemeClr val="lt1">
            <a:hueOff val="0"/>
            <a:satOff val="0"/>
            <a:lumOff val="0"/>
            <a:alphaOff val="0"/>
          </a:schemeClr>
        </a:solidFill>
        <a:ln w="12700" cap="flat" cmpd="sng" algn="ctr">
          <a:solidFill>
            <a:srgbClr val="F57A1E"/>
          </a:solidFill>
          <a:prstDash val="solid"/>
          <a:miter lim="800000"/>
        </a:ln>
        <a:effectLst/>
      </dsp:spPr>
      <dsp:style>
        <a:lnRef idx="2">
          <a:scrgbClr r="0" g="0" b="0"/>
        </a:lnRef>
        <a:fillRef idx="1">
          <a:scrgbClr r="0" g="0" b="0"/>
        </a:fillRef>
        <a:effectRef idx="0">
          <a:scrgbClr r="0" g="0" b="0"/>
        </a:effectRef>
        <a:fontRef idx="minor"/>
      </dsp:style>
    </dsp:sp>
    <dsp:sp modelId="{855DD51E-9BF1-0A4E-8C60-816FB64B7CE8}">
      <dsp:nvSpPr>
        <dsp:cNvPr id="0" name=""/>
        <dsp:cNvSpPr/>
      </dsp:nvSpPr>
      <dsp:spPr>
        <a:xfrm>
          <a:off x="694806" y="3504064"/>
          <a:ext cx="5580801" cy="1001161"/>
        </a:xfrm>
        <a:prstGeom prst="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4672"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Attribute quality and freshness (ATP)</a:t>
          </a:r>
        </a:p>
      </dsp:txBody>
      <dsp:txXfrm>
        <a:off x="694806" y="3504064"/>
        <a:ext cx="5580801" cy="1001161"/>
      </dsp:txXfrm>
    </dsp:sp>
    <dsp:sp modelId="{223BA9C3-2D21-4345-8828-D1EBF4F0064A}">
      <dsp:nvSpPr>
        <dsp:cNvPr id="0" name=""/>
        <dsp:cNvSpPr/>
      </dsp:nvSpPr>
      <dsp:spPr>
        <a:xfrm>
          <a:off x="69080" y="3378919"/>
          <a:ext cx="1251451" cy="1251451"/>
        </a:xfrm>
        <a:prstGeom prst="ellipse">
          <a:avLst/>
        </a:prstGeom>
        <a:solidFill>
          <a:schemeClr val="lt1">
            <a:hueOff val="0"/>
            <a:satOff val="0"/>
            <a:lumOff val="0"/>
            <a:alphaOff val="0"/>
          </a:schemeClr>
        </a:solidFill>
        <a:ln w="12700" cap="flat" cmpd="sng" algn="ctr">
          <a:solidFill>
            <a:srgbClr val="F57A1E"/>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AD352-1831-6E41-ADF2-802BE7C69563}">
      <dsp:nvSpPr>
        <dsp:cNvPr id="0" name=""/>
        <dsp:cNvSpPr/>
      </dsp:nvSpPr>
      <dsp:spPr>
        <a:xfrm>
          <a:off x="0" y="6704"/>
          <a:ext cx="5718868" cy="791504"/>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User account belongs to single natural person</a:t>
          </a:r>
        </a:p>
      </dsp:txBody>
      <dsp:txXfrm>
        <a:off x="38638" y="45342"/>
        <a:ext cx="5641592" cy="714228"/>
      </dsp:txXfrm>
    </dsp:sp>
    <dsp:sp modelId="{044AA7C6-01EF-144E-899C-356C4EDB04A8}">
      <dsp:nvSpPr>
        <dsp:cNvPr id="0" name=""/>
        <dsp:cNvSpPr/>
      </dsp:nvSpPr>
      <dsp:spPr>
        <a:xfrm>
          <a:off x="0" y="916289"/>
          <a:ext cx="5718868" cy="791504"/>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Person to whom the account is issued can be contacted</a:t>
          </a:r>
        </a:p>
      </dsp:txBody>
      <dsp:txXfrm>
        <a:off x="38638" y="954927"/>
        <a:ext cx="5641592" cy="7142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AD352-1831-6E41-ADF2-802BE7C69563}">
      <dsp:nvSpPr>
        <dsp:cNvPr id="0" name=""/>
        <dsp:cNvSpPr/>
      </dsp:nvSpPr>
      <dsp:spPr>
        <a:xfrm>
          <a:off x="0" y="917"/>
          <a:ext cx="5718868" cy="647453"/>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t>Kantara</a:t>
          </a:r>
          <a:r>
            <a:rPr lang="en-US" sz="2800" kern="1200" dirty="0"/>
            <a:t> level 1</a:t>
          </a:r>
        </a:p>
      </dsp:txBody>
      <dsp:txXfrm>
        <a:off x="31606" y="32523"/>
        <a:ext cx="5655656" cy="584241"/>
      </dsp:txXfrm>
    </dsp:sp>
    <dsp:sp modelId="{044AA7C6-01EF-144E-899C-356C4EDB04A8}">
      <dsp:nvSpPr>
        <dsp:cNvPr id="0" name=""/>
        <dsp:cNvSpPr/>
      </dsp:nvSpPr>
      <dsp:spPr>
        <a:xfrm>
          <a:off x="0" y="662109"/>
          <a:ext cx="5718868" cy="647453"/>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IGTF level DOGWOOD</a:t>
          </a:r>
        </a:p>
      </dsp:txBody>
      <dsp:txXfrm>
        <a:off x="31606" y="693715"/>
        <a:ext cx="5655656" cy="584241"/>
      </dsp:txXfrm>
    </dsp:sp>
    <dsp:sp modelId="{120755B2-A328-864D-B912-2D971248CC02}">
      <dsp:nvSpPr>
        <dsp:cNvPr id="0" name=""/>
        <dsp:cNvSpPr/>
      </dsp:nvSpPr>
      <dsp:spPr>
        <a:xfrm>
          <a:off x="0" y="1323302"/>
          <a:ext cx="5718868" cy="647453"/>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IGTF level ASPEN</a:t>
          </a:r>
        </a:p>
      </dsp:txBody>
      <dsp:txXfrm>
        <a:off x="31606" y="1354908"/>
        <a:ext cx="5655656" cy="5842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55506-6FE4-1446-A032-6DA92E902E94}">
      <dsp:nvSpPr>
        <dsp:cNvPr id="0" name=""/>
        <dsp:cNvSpPr/>
      </dsp:nvSpPr>
      <dsp:spPr>
        <a:xfrm>
          <a:off x="0" y="90783"/>
          <a:ext cx="10909300" cy="595877"/>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Make it easy for users to discover existing VOs and their purpose</a:t>
          </a:r>
          <a:endParaRPr lang="en-US" sz="1500" kern="1200" dirty="0"/>
        </a:p>
      </dsp:txBody>
      <dsp:txXfrm>
        <a:off x="29088" y="119871"/>
        <a:ext cx="10851124" cy="537701"/>
      </dsp:txXfrm>
    </dsp:sp>
    <dsp:sp modelId="{D3CE9B7D-428F-4A42-8D77-FC228CA3BB19}">
      <dsp:nvSpPr>
        <dsp:cNvPr id="0" name=""/>
        <dsp:cNvSpPr/>
      </dsp:nvSpPr>
      <dsp:spPr>
        <a:xfrm>
          <a:off x="0" y="729860"/>
          <a:ext cx="10909300" cy="595877"/>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Use standard schemata (</a:t>
          </a:r>
          <a:r>
            <a:rPr lang="en-US" sz="1500" kern="1200" dirty="0" err="1"/>
            <a:t>inetOrgPerson</a:t>
          </a:r>
          <a:r>
            <a:rPr lang="en-US" sz="1500" kern="1200" dirty="0"/>
            <a:t>, </a:t>
          </a:r>
          <a:r>
            <a:rPr lang="en-US" sz="1500" kern="1200" dirty="0" err="1"/>
            <a:t>eduPerson</a:t>
          </a:r>
          <a:r>
            <a:rPr lang="en-US" sz="1500" kern="1200" dirty="0"/>
            <a:t>, </a:t>
          </a:r>
          <a:r>
            <a:rPr lang="en-US" sz="1500" kern="1200" dirty="0" err="1"/>
            <a:t>voPerson</a:t>
          </a:r>
          <a:r>
            <a:rPr lang="en-US" sz="1500" kern="1200" dirty="0"/>
            <a:t>) and their semantics, and standard protocols, or at least documented interfaces</a:t>
          </a:r>
        </a:p>
      </dsp:txBody>
      <dsp:txXfrm>
        <a:off x="29088" y="758948"/>
        <a:ext cx="10851124" cy="537701"/>
      </dsp:txXfrm>
    </dsp:sp>
    <dsp:sp modelId="{1352DCCE-32F3-AC41-B774-A2E1D4FC7124}">
      <dsp:nvSpPr>
        <dsp:cNvPr id="0" name=""/>
        <dsp:cNvSpPr/>
      </dsp:nvSpPr>
      <dsp:spPr>
        <a:xfrm>
          <a:off x="0" y="1384246"/>
          <a:ext cx="10909300" cy="595877"/>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Support lightweight collaborations</a:t>
          </a:r>
        </a:p>
      </dsp:txBody>
      <dsp:txXfrm>
        <a:off x="29088" y="1413334"/>
        <a:ext cx="10851124" cy="537701"/>
      </dsp:txXfrm>
    </dsp:sp>
    <dsp:sp modelId="{6E3D3B91-A1B1-F64C-950C-F090060D6411}">
      <dsp:nvSpPr>
        <dsp:cNvPr id="0" name=""/>
        <dsp:cNvSpPr/>
      </dsp:nvSpPr>
      <dsp:spPr>
        <a:xfrm>
          <a:off x="0" y="2008015"/>
          <a:ext cx="10909300" cy="595877"/>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Support RBAC/ABAC, and provide features to implement scalable RBAC/ABAC, e.g. by scoping roles (if necessary) separately</a:t>
          </a:r>
        </a:p>
      </dsp:txBody>
      <dsp:txXfrm>
        <a:off x="29088" y="2037103"/>
        <a:ext cx="10851124" cy="537701"/>
      </dsp:txXfrm>
    </dsp:sp>
    <dsp:sp modelId="{BC5C7455-6B59-0549-86B4-240BB635D281}">
      <dsp:nvSpPr>
        <dsp:cNvPr id="0" name=""/>
        <dsp:cNvSpPr/>
      </dsp:nvSpPr>
      <dsp:spPr>
        <a:xfrm>
          <a:off x="0" y="2647092"/>
          <a:ext cx="10909300" cy="595877"/>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Provide user-friendly role management (discovery, application, notification, etc.), both for the applicant and the people who approve/deny the request </a:t>
          </a:r>
        </a:p>
      </dsp:txBody>
      <dsp:txXfrm>
        <a:off x="29088" y="2676180"/>
        <a:ext cx="10851124" cy="5377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55506-6FE4-1446-A032-6DA92E902E94}">
      <dsp:nvSpPr>
        <dsp:cNvPr id="0" name=""/>
        <dsp:cNvSpPr/>
      </dsp:nvSpPr>
      <dsp:spPr>
        <a:xfrm>
          <a:off x="0" y="32219"/>
          <a:ext cx="10909300" cy="595877"/>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Provide features for delegation and automation of tasks, and support role constraints (e.g. “there must be a security contact at all times”)</a:t>
          </a:r>
        </a:p>
      </dsp:txBody>
      <dsp:txXfrm>
        <a:off x="29088" y="61307"/>
        <a:ext cx="10851124" cy="537701"/>
      </dsp:txXfrm>
    </dsp:sp>
    <dsp:sp modelId="{D3CE9B7D-428F-4A42-8D77-FC228CA3BB19}">
      <dsp:nvSpPr>
        <dsp:cNvPr id="0" name=""/>
        <dsp:cNvSpPr/>
      </dsp:nvSpPr>
      <dsp:spPr>
        <a:xfrm>
          <a:off x="0" y="671297"/>
          <a:ext cx="10909300" cy="595877"/>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Provide APIs for services and automation</a:t>
          </a:r>
        </a:p>
      </dsp:txBody>
      <dsp:txXfrm>
        <a:off x="29088" y="700385"/>
        <a:ext cx="10851124" cy="537701"/>
      </dsp:txXfrm>
    </dsp:sp>
    <dsp:sp modelId="{1352DCCE-32F3-AC41-B774-A2E1D4FC7124}">
      <dsp:nvSpPr>
        <dsp:cNvPr id="0" name=""/>
        <dsp:cNvSpPr/>
      </dsp:nvSpPr>
      <dsp:spPr>
        <a:xfrm>
          <a:off x="0" y="1325683"/>
          <a:ext cx="10909300" cy="595877"/>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Support the AUP process – tracking users signing and re-confirming all relevant AUPs</a:t>
          </a:r>
        </a:p>
      </dsp:txBody>
      <dsp:txXfrm>
        <a:off x="29088" y="1354771"/>
        <a:ext cx="10851124" cy="537701"/>
      </dsp:txXfrm>
    </dsp:sp>
    <dsp:sp modelId="{6E3D3B91-A1B1-F64C-950C-F090060D6411}">
      <dsp:nvSpPr>
        <dsp:cNvPr id="0" name=""/>
        <dsp:cNvSpPr/>
      </dsp:nvSpPr>
      <dsp:spPr>
        <a:xfrm>
          <a:off x="0" y="1949451"/>
          <a:ext cx="10909300" cy="595877"/>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Make the workflow needed to join a VO as clear as possible</a:t>
          </a:r>
        </a:p>
      </dsp:txBody>
      <dsp:txXfrm>
        <a:off x="29088" y="1978539"/>
        <a:ext cx="10851124" cy="537701"/>
      </dsp:txXfrm>
    </dsp:sp>
    <dsp:sp modelId="{BC5C7455-6B59-0549-86B4-240BB635D281}">
      <dsp:nvSpPr>
        <dsp:cNvPr id="0" name=""/>
        <dsp:cNvSpPr/>
      </dsp:nvSpPr>
      <dsp:spPr>
        <a:xfrm>
          <a:off x="0" y="2588529"/>
          <a:ext cx="10909300" cy="595877"/>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Support user traceability, particularly if the user’s identity is hidden from the infrastructure</a:t>
          </a:r>
        </a:p>
      </dsp:txBody>
      <dsp:txXfrm>
        <a:off x="29088" y="2617617"/>
        <a:ext cx="10851124" cy="537701"/>
      </dsp:txXfrm>
    </dsp:sp>
    <dsp:sp modelId="{E30E2D0D-165D-834E-98C3-5FA81FDFC7B4}">
      <dsp:nvSpPr>
        <dsp:cNvPr id="0" name=""/>
        <dsp:cNvSpPr/>
      </dsp:nvSpPr>
      <dsp:spPr>
        <a:xfrm>
          <a:off x="0" y="3227606"/>
          <a:ext cx="10909300" cy="595877"/>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Facilitate compliance with the GDPR</a:t>
          </a:r>
          <a:endParaRPr lang="en-US" sz="1500" kern="1200" dirty="0"/>
        </a:p>
      </dsp:txBody>
      <dsp:txXfrm>
        <a:off x="29088" y="3256694"/>
        <a:ext cx="10851124" cy="537701"/>
      </dsp:txXfrm>
    </dsp:sp>
    <dsp:sp modelId="{E46E5D1E-8323-304C-9E68-8D23AA4B14F1}">
      <dsp:nvSpPr>
        <dsp:cNvPr id="0" name=""/>
        <dsp:cNvSpPr/>
      </dsp:nvSpPr>
      <dsp:spPr>
        <a:xfrm>
          <a:off x="0" y="3866683"/>
          <a:ext cx="10909300" cy="595877"/>
        </a:xfrm>
        <a:prstGeom prst="roundRect">
          <a:avLst/>
        </a:prstGeom>
        <a:solidFill>
          <a:srgbClr val="0C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Ensure compliance with SNCTFI with the VO Platform as an infrastructure constituent [SNCTFI] of all infrastructures used by the members of the VO</a:t>
          </a:r>
        </a:p>
      </dsp:txBody>
      <dsp:txXfrm>
        <a:off x="29088" y="3895771"/>
        <a:ext cx="10851124" cy="53770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27/03/2019</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1</a:t>
            </a:fld>
            <a:endParaRPr lang="en-GB"/>
          </a:p>
        </p:txBody>
      </p:sp>
    </p:spTree>
    <p:extLst>
      <p:ext uri="{BB962C8B-B14F-4D97-AF65-F5344CB8AC3E}">
        <p14:creationId xmlns:p14="http://schemas.microsoft.com/office/powerpoint/2010/main" val="1634005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need for persistent user id scoped at the research community</a:t>
            </a:r>
          </a:p>
          <a:p>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13</a:t>
            </a:fld>
            <a:endParaRPr lang="en-GB"/>
          </a:p>
        </p:txBody>
      </p:sp>
    </p:spTree>
    <p:extLst>
      <p:ext uri="{BB962C8B-B14F-4D97-AF65-F5344CB8AC3E}">
        <p14:creationId xmlns:p14="http://schemas.microsoft.com/office/powerpoint/2010/main" val="2982576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16</a:t>
            </a:fld>
            <a:endParaRPr lang="en-GB"/>
          </a:p>
        </p:txBody>
      </p:sp>
    </p:spTree>
    <p:extLst>
      <p:ext uri="{BB962C8B-B14F-4D97-AF65-F5344CB8AC3E}">
        <p14:creationId xmlns:p14="http://schemas.microsoft.com/office/powerpoint/2010/main" val="4264464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17</a:t>
            </a:fld>
            <a:endParaRPr lang="en-GB"/>
          </a:p>
        </p:txBody>
      </p:sp>
    </p:spTree>
    <p:extLst>
      <p:ext uri="{BB962C8B-B14F-4D97-AF65-F5344CB8AC3E}">
        <p14:creationId xmlns:p14="http://schemas.microsoft.com/office/powerpoint/2010/main" val="2482796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19</a:t>
            </a:fld>
            <a:endParaRPr lang="en-GB"/>
          </a:p>
        </p:txBody>
      </p:sp>
    </p:spTree>
    <p:extLst>
      <p:ext uri="{BB962C8B-B14F-4D97-AF65-F5344CB8AC3E}">
        <p14:creationId xmlns:p14="http://schemas.microsoft.com/office/powerpoint/2010/main" val="2593051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20</a:t>
            </a:fld>
            <a:endParaRPr lang="en-GB"/>
          </a:p>
        </p:txBody>
      </p:sp>
    </p:spTree>
    <p:extLst>
      <p:ext uri="{BB962C8B-B14F-4D97-AF65-F5344CB8AC3E}">
        <p14:creationId xmlns:p14="http://schemas.microsoft.com/office/powerpoint/2010/main" val="1641502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21</a:t>
            </a:fld>
            <a:endParaRPr lang="en-GB"/>
          </a:p>
        </p:txBody>
      </p:sp>
    </p:spTree>
    <p:extLst>
      <p:ext uri="{BB962C8B-B14F-4D97-AF65-F5344CB8AC3E}">
        <p14:creationId xmlns:p14="http://schemas.microsoft.com/office/powerpoint/2010/main" val="1068578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23</a:t>
            </a:fld>
            <a:endParaRPr lang="en-GB"/>
          </a:p>
        </p:txBody>
      </p:sp>
    </p:spTree>
    <p:extLst>
      <p:ext uri="{BB962C8B-B14F-4D97-AF65-F5344CB8AC3E}">
        <p14:creationId xmlns:p14="http://schemas.microsoft.com/office/powerpoint/2010/main" val="2555062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The “I’m a person” statement is meant to meet one of the four requirements for asserting the value unique of the ID component: the “User account belongs to a single natural person” [RAF].</a:t>
            </a:r>
            <a:endParaRPr lang="en-US" b="0" dirty="0">
              <a:effectLst/>
            </a:endParaRPr>
          </a:p>
          <a:p>
            <a:pPr marL="628650" lvl="1" indent="-171450">
              <a:buFont typeface="Arial" panose="020B0604020202020204" pitchFamily="34" charset="0"/>
              <a:buChar char="•"/>
            </a:pPr>
            <a:r>
              <a:rPr lang="en-US" dirty="0" err="1"/>
              <a:t>im_a_person</a:t>
            </a:r>
            <a:r>
              <a:rPr lang="en-US" dirty="0"/>
              <a:t>: </a:t>
            </a:r>
            <a:r>
              <a:rPr lang="en-US" sz="1200" b="0" i="0" u="none" strike="noStrike" kern="1200" dirty="0">
                <a:solidFill>
                  <a:schemeClr val="tx1"/>
                </a:solidFill>
                <a:effectLst/>
                <a:latin typeface="+mn-lt"/>
                <a:ea typeface="+mn-ea"/>
                <a:cs typeface="+mn-cs"/>
              </a:rPr>
              <a:t>the user registering to the Infrastructure will be required to confirm that she is a single natural person and that she will not share the account with other people. Those requirements MAY also be included in the Infrastructure AUP.</a:t>
            </a: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Ensures that the user is a single natural person, and provides a simple way to ban users that share their account for policy/AUP violation.</a:t>
            </a:r>
            <a:endParaRPr lang="en-US" b="0" dirty="0">
              <a:effectLst/>
            </a:endParaRP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The “I’m a person” statement itself cannot prevent bad actors and </a:t>
            </a:r>
            <a:r>
              <a:rPr lang="en-US" sz="1200" b="0" i="0" u="none" strike="noStrike" kern="1200" dirty="0" err="1">
                <a:solidFill>
                  <a:schemeClr val="tx1"/>
                </a:solidFill>
                <a:effectLst/>
                <a:latin typeface="+mn-lt"/>
                <a:ea typeface="+mn-ea"/>
                <a:cs typeface="+mn-cs"/>
              </a:rPr>
              <a:t>misbehaviour</a:t>
            </a:r>
            <a:r>
              <a:rPr lang="en-US" sz="1200" b="0" i="0" u="none" strike="noStrike" kern="1200" dirty="0">
                <a:solidFill>
                  <a:schemeClr val="tx1"/>
                </a:solidFill>
                <a:effectLst/>
                <a:latin typeface="+mn-lt"/>
                <a:ea typeface="+mn-ea"/>
                <a:cs typeface="+mn-cs"/>
              </a:rPr>
              <a:t>, but it gives a solid ground for banning or suspending malevolent or careless users. Failure to confirm the statement will prevent the user to access the Infrastructure.</a:t>
            </a:r>
          </a:p>
          <a:p>
            <a:pPr marL="171450" lvl="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The “Contacts” control is meant to meet one of the four requirements for asserting the value unique of the ID component: the “CSP can contact the person to whom the account is issued” [RAF].</a:t>
            </a: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When a user register to the Infrastructure, their (external) identity providers will be required to release contacts information as email or mobile phone number. The “Confirmation mail” compensatory control can substitute “Contacts”, but not vice versa.</a:t>
            </a: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Have a mean to contact the user.</a:t>
            </a:r>
            <a:endParaRPr lang="en-US" b="0" dirty="0">
              <a:effectLst/>
            </a:endParaRP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Failure to release contact information by the external IdP can have two different outcomes: the user cannot access the Infrastructure or she will be asked to insert the missing information.</a:t>
            </a:r>
          </a:p>
          <a:p>
            <a:pPr marL="171450" lvl="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Support for REFEDS R&amp;S meet all the requirements of the value unique of the ID component.</a:t>
            </a:r>
          </a:p>
          <a:p>
            <a:pPr marL="628650" lvl="1" indent="-171450" rtl="0">
              <a:buFont typeface="Arial" panose="020B0604020202020204" pitchFamily="34" charset="0"/>
              <a:buChar char="•"/>
            </a:pPr>
            <a:r>
              <a:rPr lang="en-US" sz="1200" b="0" i="0" u="none" strike="noStrike" kern="1200" dirty="0" err="1">
                <a:solidFill>
                  <a:schemeClr val="tx1"/>
                </a:solidFill>
                <a:effectLst/>
                <a:latin typeface="+mn-lt"/>
                <a:ea typeface="+mn-ea"/>
                <a:cs typeface="+mn-cs"/>
              </a:rPr>
              <a:t>eduGAIN</a:t>
            </a:r>
            <a:r>
              <a:rPr lang="en-US" sz="1200" b="0" i="0" u="none" strike="noStrike" kern="1200" dirty="0">
                <a:solidFill>
                  <a:schemeClr val="tx1"/>
                </a:solidFill>
                <a:effectLst/>
                <a:latin typeface="+mn-lt"/>
                <a:ea typeface="+mn-ea"/>
                <a:cs typeface="+mn-cs"/>
              </a:rPr>
              <a:t> IdPs asserting the support for the REFEDS Research and Scholarship entity category [REFEDS-R&amp;S] commit to release a set of attributes following specific rules on the quality of the identifier. </a:t>
            </a: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Reuse the entity category rules about the identifier.</a:t>
            </a: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Failure to detect support for the entity category in the IdP metadata should activate the other compensatory controls.</a:t>
            </a:r>
            <a:endParaRPr lang="en-US" b="0" dirty="0">
              <a:effectLst/>
            </a:endParaRPr>
          </a:p>
        </p:txBody>
      </p:sp>
      <p:sp>
        <p:nvSpPr>
          <p:cNvPr id="4" name="Slide Number Placeholder 3"/>
          <p:cNvSpPr>
            <a:spLocks noGrp="1"/>
          </p:cNvSpPr>
          <p:nvPr>
            <p:ph type="sldNum" sz="quarter" idx="10"/>
          </p:nvPr>
        </p:nvSpPr>
        <p:spPr/>
        <p:txBody>
          <a:bodyPr/>
          <a:lstStyle/>
          <a:p>
            <a:fld id="{9CBC110B-1C27-4A5B-8007-E6BF4BB6C5F7}" type="slidenum">
              <a:rPr lang="en-GB" smtClean="0"/>
              <a:t>24</a:t>
            </a:fld>
            <a:endParaRPr lang="en-GB"/>
          </a:p>
        </p:txBody>
      </p:sp>
    </p:spTree>
    <p:extLst>
      <p:ext uri="{BB962C8B-B14F-4D97-AF65-F5344CB8AC3E}">
        <p14:creationId xmlns:p14="http://schemas.microsoft.com/office/powerpoint/2010/main" val="1416018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The confirmation email is the basic requirement for the value low of the IAP component.</a:t>
            </a: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When a user wants to register to a service, it is common practice to send an email to the provided address with a confirmation link. Once received, the user will follow the link to complete the registration process. The same process will be embraced by the Infrastructure for the users registration.</a:t>
            </a:r>
            <a:endParaRPr lang="en-US" b="0" dirty="0">
              <a:effectLst/>
            </a:endParaRP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Obtain a verified email address for each user registering to the Infrastructure.</a:t>
            </a:r>
            <a:endParaRPr lang="en-US" b="0" dirty="0">
              <a:effectLst/>
            </a:endParaRP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Failure to provide a valid email address, or to follow the link sent via the confirmation email, will prevent the user to access the Infrastructure.</a:t>
            </a:r>
          </a:p>
          <a:p>
            <a:pPr rtl="0"/>
            <a:endParaRPr lang="en-US" b="0" dirty="0">
              <a:effectLst/>
            </a:endParaRPr>
          </a:p>
          <a:p>
            <a:br>
              <a:rPr lang="en-US" dirty="0"/>
            </a:br>
            <a:endParaRPr lang="en-US" b="0" dirty="0">
              <a:effectLst/>
            </a:endParaRPr>
          </a:p>
        </p:txBody>
      </p:sp>
      <p:sp>
        <p:nvSpPr>
          <p:cNvPr id="4" name="Slide Number Placeholder 3"/>
          <p:cNvSpPr>
            <a:spLocks noGrp="1"/>
          </p:cNvSpPr>
          <p:nvPr>
            <p:ph type="sldNum" sz="quarter" idx="10"/>
          </p:nvPr>
        </p:nvSpPr>
        <p:spPr/>
        <p:txBody>
          <a:bodyPr/>
          <a:lstStyle/>
          <a:p>
            <a:fld id="{9CBC110B-1C27-4A5B-8007-E6BF4BB6C5F7}" type="slidenum">
              <a:rPr lang="en-GB" smtClean="0"/>
              <a:t>25</a:t>
            </a:fld>
            <a:endParaRPr lang="en-GB"/>
          </a:p>
        </p:txBody>
      </p:sp>
    </p:spTree>
    <p:extLst>
      <p:ext uri="{BB962C8B-B14F-4D97-AF65-F5344CB8AC3E}">
        <p14:creationId xmlns:p14="http://schemas.microsoft.com/office/powerpoint/2010/main" val="3032013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26</a:t>
            </a:fld>
            <a:endParaRPr lang="en-GB"/>
          </a:p>
        </p:txBody>
      </p:sp>
    </p:spTree>
    <p:extLst>
      <p:ext uri="{BB962C8B-B14F-4D97-AF65-F5344CB8AC3E}">
        <p14:creationId xmlns:p14="http://schemas.microsoft.com/office/powerpoint/2010/main" val="341861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4</a:t>
            </a:fld>
            <a:endParaRPr lang="en-GB"/>
          </a:p>
        </p:txBody>
      </p:sp>
    </p:spTree>
    <p:extLst>
      <p:ext uri="{BB962C8B-B14F-4D97-AF65-F5344CB8AC3E}">
        <p14:creationId xmlns:p14="http://schemas.microsoft.com/office/powerpoint/2010/main" val="3159556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29</a:t>
            </a:fld>
            <a:endParaRPr lang="en-GB"/>
          </a:p>
        </p:txBody>
      </p:sp>
    </p:spTree>
    <p:extLst>
      <p:ext uri="{BB962C8B-B14F-4D97-AF65-F5344CB8AC3E}">
        <p14:creationId xmlns:p14="http://schemas.microsoft.com/office/powerpoint/2010/main" val="141052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30</a:t>
            </a:fld>
            <a:endParaRPr lang="en-GB"/>
          </a:p>
        </p:txBody>
      </p:sp>
    </p:spTree>
    <p:extLst>
      <p:ext uri="{BB962C8B-B14F-4D97-AF65-F5344CB8AC3E}">
        <p14:creationId xmlns:p14="http://schemas.microsoft.com/office/powerpoint/2010/main" val="804943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31</a:t>
            </a:fld>
            <a:endParaRPr lang="en-GB"/>
          </a:p>
        </p:txBody>
      </p:sp>
    </p:spTree>
    <p:extLst>
      <p:ext uri="{BB962C8B-B14F-4D97-AF65-F5344CB8AC3E}">
        <p14:creationId xmlns:p14="http://schemas.microsoft.com/office/powerpoint/2010/main" val="511671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“community-first” approach aims at streamlining how researchers can access services/resources via their Community AAI using their institutional credentials from the National Identity Federations in </a:t>
            </a:r>
            <a:r>
              <a:rPr lang="en-US" dirty="0" err="1"/>
              <a:t>eduGAIN</a:t>
            </a:r>
            <a:r>
              <a:rPr lang="en-US" dirty="0"/>
              <a:t>, but also from other sources as needed/allowed by the community, such as social media or other community-managed identity providers. </a:t>
            </a:r>
          </a:p>
          <a:p>
            <a:pPr marL="171450" indent="-171450">
              <a:buFont typeface="Arial" panose="020B0604020202020204" pitchFamily="34" charset="0"/>
              <a:buChar char="•"/>
            </a:pPr>
            <a:r>
              <a:rPr lang="en-US" dirty="0"/>
              <a:t>The Community AAI is therefore responsible for dealing with the complexity of using different identity providers with the required community services. Furthermore, the Community AAI enables the addition of attributes to the federated identity that in turn can enable service providers to control access to their resources, which can range from typical web services to data repositories, scientific instruments etc. </a:t>
            </a:r>
          </a:p>
          <a:p>
            <a:pPr marL="171450" indent="-171450">
              <a:buFont typeface="Arial" panose="020B0604020202020204" pitchFamily="34" charset="0"/>
              <a:buChar char="•"/>
            </a:pPr>
            <a:r>
              <a:rPr lang="en-US" dirty="0"/>
              <a:t>These community-specific services only need to connect to a single identity provider, i.e. their Community AAI IdP Proxy. </a:t>
            </a:r>
          </a:p>
          <a:p>
            <a:pPr marL="171450" indent="-171450">
              <a:buFont typeface="Arial" panose="020B0604020202020204" pitchFamily="34" charset="0"/>
              <a:buChar char="•"/>
            </a:pPr>
            <a:r>
              <a:rPr lang="en-US" dirty="0"/>
              <a:t>Apart from the community-specific services, there are </a:t>
            </a:r>
            <a:r>
              <a:rPr lang="en-US" b="1" dirty="0"/>
              <a:t>generic services</a:t>
            </a:r>
            <a:r>
              <a:rPr lang="en-US" dirty="0"/>
              <a:t>, such as the </a:t>
            </a:r>
            <a:r>
              <a:rPr lang="en-US" dirty="0" err="1"/>
              <a:t>RCauth.eu</a:t>
            </a:r>
            <a:r>
              <a:rPr lang="en-US" dirty="0"/>
              <a:t> Online CA, which serve the needs of several communities and are thus connected to more than one Community AAIs. </a:t>
            </a:r>
          </a:p>
          <a:p>
            <a:pPr marL="171450" indent="-171450">
              <a:buFont typeface="Arial" panose="020B0604020202020204" pitchFamily="34" charset="0"/>
              <a:buChar char="•"/>
            </a:pPr>
            <a:r>
              <a:rPr lang="en-US" dirty="0"/>
              <a:t>It should be </a:t>
            </a:r>
            <a:r>
              <a:rPr lang="en-US" dirty="0" err="1"/>
              <a:t>emphasised</a:t>
            </a:r>
            <a:r>
              <a:rPr lang="en-US" dirty="0"/>
              <a:t> that community services often require access to various generic services and resources offered by the e-Infrastructures. Access to these (generic) </a:t>
            </a:r>
            <a:r>
              <a:rPr lang="en-US" b="1" dirty="0"/>
              <a:t>e-Infrastructure services</a:t>
            </a:r>
            <a:r>
              <a:rPr lang="en-US" dirty="0"/>
              <a:t> is typically mediated through a dedicated e-infrastructure proxy. So while e-Infrastructure Proxies can be connected to different Community AAIs, the e-Infrastructure services are connected to a single e-infrastructure SP proxy</a:t>
            </a:r>
          </a:p>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32</a:t>
            </a:fld>
            <a:endParaRPr lang="en-GB"/>
          </a:p>
        </p:txBody>
      </p:sp>
    </p:spTree>
    <p:extLst>
      <p:ext uri="{BB962C8B-B14F-4D97-AF65-F5344CB8AC3E}">
        <p14:creationId xmlns:p14="http://schemas.microsoft.com/office/powerpoint/2010/main" val="3798391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community-first approach can be directly mapped to the functional view of the AARC BPA </a:t>
            </a:r>
          </a:p>
          <a:p>
            <a:pPr marL="171450" indent="-171450">
              <a:buFont typeface="Arial" panose="020B0604020202020204" pitchFamily="34" charset="0"/>
              <a:buChar char="•"/>
            </a:pPr>
            <a:r>
              <a:rPr lang="en-US" dirty="0"/>
              <a:t>Community AAI: An AAI service that also enables the use and management of community identities for access to resources. It comprises three (3) AARC BPA component layers: the IAM, the Community User Attributes Services, and the </a:t>
            </a:r>
            <a:r>
              <a:rPr lang="en-US" dirty="0" err="1"/>
              <a:t>Authorisation</a:t>
            </a:r>
            <a:endParaRPr lang="en-US" dirty="0"/>
          </a:p>
          <a:p>
            <a:pPr marL="171450" indent="-171450">
              <a:buFont typeface="Arial" panose="020B0604020202020204" pitchFamily="34" charset="0"/>
              <a:buChar char="•"/>
            </a:pPr>
            <a:r>
              <a:rPr lang="en-US" dirty="0"/>
              <a:t>e-Infrastructure Proxy: An AAI service of an e-Infrastructure that enables access to resources offered by Service Providers connected to that e-Infrastructure. This AAI service does not provide its own membership management, but instead relies on the information received from the Community AAIs for that. Specifically, the e-Infrastructure Proxy comprises two (2) AARC BPA component layers: the IAM and the </a:t>
            </a:r>
            <a:r>
              <a:rPr lang="en-US" dirty="0" err="1"/>
              <a:t>Authorisation</a:t>
            </a:r>
            <a:r>
              <a:rPr lang="en-US" dirty="0"/>
              <a:t> (see [AARC-BPA-2017]).</a:t>
            </a:r>
          </a:p>
          <a:p>
            <a:r>
              <a:rPr lang="en-US" dirty="0"/>
              <a:t>+++</a:t>
            </a:r>
          </a:p>
        </p:txBody>
      </p:sp>
      <p:sp>
        <p:nvSpPr>
          <p:cNvPr id="4" name="Slide Number Placeholder 3"/>
          <p:cNvSpPr>
            <a:spLocks noGrp="1"/>
          </p:cNvSpPr>
          <p:nvPr>
            <p:ph type="sldNum" sz="quarter" idx="5"/>
          </p:nvPr>
        </p:nvSpPr>
        <p:spPr/>
        <p:txBody>
          <a:bodyPr/>
          <a:lstStyle/>
          <a:p>
            <a:fld id="{9CBC110B-1C27-4A5B-8007-E6BF4BB6C5F7}" type="slidenum">
              <a:rPr lang="en-GB" smtClean="0"/>
              <a:t>33</a:t>
            </a:fld>
            <a:endParaRPr lang="en-GB"/>
          </a:p>
        </p:txBody>
      </p:sp>
    </p:spTree>
    <p:extLst>
      <p:ext uri="{BB962C8B-B14F-4D97-AF65-F5344CB8AC3E}">
        <p14:creationId xmlns:p14="http://schemas.microsoft.com/office/powerpoint/2010/main" val="672709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BC110B-1C27-4A5B-8007-E6BF4BB6C5F7}" type="slidenum">
              <a:rPr lang="en-GB" smtClean="0"/>
              <a:t>34</a:t>
            </a:fld>
            <a:endParaRPr lang="en-GB"/>
          </a:p>
        </p:txBody>
      </p:sp>
    </p:spTree>
    <p:extLst>
      <p:ext uri="{BB962C8B-B14F-4D97-AF65-F5344CB8AC3E}">
        <p14:creationId xmlns:p14="http://schemas.microsoft.com/office/powerpoint/2010/main" val="34940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BC110B-1C27-4A5B-8007-E6BF4BB6C5F7}" type="slidenum">
              <a:rPr lang="en-GB" smtClean="0"/>
              <a:t>35</a:t>
            </a:fld>
            <a:endParaRPr lang="en-GB"/>
          </a:p>
        </p:txBody>
      </p:sp>
    </p:spTree>
    <p:extLst>
      <p:ext uri="{BB962C8B-B14F-4D97-AF65-F5344CB8AC3E}">
        <p14:creationId xmlns:p14="http://schemas.microsoft.com/office/powerpoint/2010/main" val="2112938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BC110B-1C27-4A5B-8007-E6BF4BB6C5F7}" type="slidenum">
              <a:rPr lang="en-GB" smtClean="0"/>
              <a:t>5</a:t>
            </a:fld>
            <a:endParaRPr lang="en-GB"/>
          </a:p>
        </p:txBody>
      </p:sp>
    </p:spTree>
    <p:extLst>
      <p:ext uri="{BB962C8B-B14F-4D97-AF65-F5344CB8AC3E}">
        <p14:creationId xmlns:p14="http://schemas.microsoft.com/office/powerpoint/2010/main" val="110003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7</a:t>
            </a:fld>
            <a:endParaRPr lang="en-GB"/>
          </a:p>
        </p:txBody>
      </p:sp>
    </p:spTree>
    <p:extLst>
      <p:ext uri="{BB962C8B-B14F-4D97-AF65-F5344CB8AC3E}">
        <p14:creationId xmlns:p14="http://schemas.microsoft.com/office/powerpoint/2010/main" val="361801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8</a:t>
            </a:fld>
            <a:endParaRPr lang="en-GB"/>
          </a:p>
        </p:txBody>
      </p:sp>
    </p:spTree>
    <p:extLst>
      <p:ext uri="{BB962C8B-B14F-4D97-AF65-F5344CB8AC3E}">
        <p14:creationId xmlns:p14="http://schemas.microsoft.com/office/powerpoint/2010/main" val="3861866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9</a:t>
            </a:fld>
            <a:endParaRPr lang="en-GB"/>
          </a:p>
        </p:txBody>
      </p:sp>
    </p:spTree>
    <p:extLst>
      <p:ext uri="{BB962C8B-B14F-4D97-AF65-F5344CB8AC3E}">
        <p14:creationId xmlns:p14="http://schemas.microsoft.com/office/powerpoint/2010/main" val="2485433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10</a:t>
            </a:fld>
            <a:endParaRPr lang="en-GB"/>
          </a:p>
        </p:txBody>
      </p:sp>
    </p:spTree>
    <p:extLst>
      <p:ext uri="{BB962C8B-B14F-4D97-AF65-F5344CB8AC3E}">
        <p14:creationId xmlns:p14="http://schemas.microsoft.com/office/powerpoint/2010/main" val="2785743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11</a:t>
            </a:fld>
            <a:endParaRPr lang="en-GB"/>
          </a:p>
        </p:txBody>
      </p:sp>
    </p:spTree>
    <p:extLst>
      <p:ext uri="{BB962C8B-B14F-4D97-AF65-F5344CB8AC3E}">
        <p14:creationId xmlns:p14="http://schemas.microsoft.com/office/powerpoint/2010/main" val="608270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12</a:t>
            </a:fld>
            <a:endParaRPr lang="en-GB"/>
          </a:p>
        </p:txBody>
      </p:sp>
    </p:spTree>
    <p:extLst>
      <p:ext uri="{BB962C8B-B14F-4D97-AF65-F5344CB8AC3E}">
        <p14:creationId xmlns:p14="http://schemas.microsoft.com/office/powerpoint/2010/main" val="2404630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a:t>Role in Project,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a:solidFill>
                  <a:srgbClr val="003F5E"/>
                </a:solidFill>
              </a:rPr>
              <a:t>Authentication and Authorisation for Research and Collaboration</a:t>
            </a: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4220451" cy="646331"/>
          </a:xfrm>
          <a:prstGeom prst="rect">
            <a:avLst/>
          </a:prstGeom>
          <a:noFill/>
        </p:spPr>
        <p:txBody>
          <a:bodyPr wrap="none" rtlCol="0">
            <a:spAutoFit/>
          </a:bodyPr>
          <a:lstStyle/>
          <a:p>
            <a:r>
              <a:rPr lang="en-GB" sz="1800" b="1" dirty="0">
                <a:solidFill>
                  <a:srgbClr val="003F5D"/>
                </a:solidFill>
              </a:rPr>
              <a:t>Style</a:t>
            </a:r>
            <a:r>
              <a:rPr lang="en-GB" sz="1800" b="1" baseline="0" dirty="0">
                <a:solidFill>
                  <a:srgbClr val="003F5D"/>
                </a:solidFill>
              </a:rPr>
              <a:t> Guide</a:t>
            </a:r>
          </a:p>
          <a:p>
            <a:r>
              <a:rPr lang="en-GB" sz="1800" baseline="0" dirty="0">
                <a:solidFill>
                  <a:srgbClr val="F57A1E"/>
                </a:solidFill>
              </a:rPr>
              <a:t>A Guide to Using the New GÉANT Template</a:t>
            </a:r>
            <a:endParaRPr lang="en-GB" sz="1800" dirty="0">
              <a:solidFill>
                <a:srgbClr val="F57A1E"/>
              </a:solidFill>
            </a:endParaRPr>
          </a:p>
        </p:txBody>
      </p:sp>
      <p:sp>
        <p:nvSpPr>
          <p:cNvPr id="4" name="TextBox 3"/>
          <p:cNvSpPr txBox="1"/>
          <p:nvPr userDrawn="1"/>
        </p:nvSpPr>
        <p:spPr>
          <a:xfrm>
            <a:off x="780366" y="2025770"/>
            <a:ext cx="10149657" cy="2862322"/>
          </a:xfrm>
          <a:prstGeom prst="rect">
            <a:avLst/>
          </a:prstGeom>
          <a:noFill/>
        </p:spPr>
        <p:txBody>
          <a:bodyPr wrap="square" rtlCol="0">
            <a:spAutoFit/>
          </a:bodyPr>
          <a:lstStyle/>
          <a:p>
            <a:pPr marL="214313" indent="-214313">
              <a:buFont typeface="Arial" panose="020B0604020202020204" pitchFamily="34" charset="0"/>
              <a:buChar char="•"/>
            </a:pPr>
            <a:r>
              <a:rPr lang="en-GB" sz="1800" dirty="0">
                <a:solidFill>
                  <a:srgbClr val="003F5D"/>
                </a:solidFill>
              </a:rPr>
              <a:t>This template is to</a:t>
            </a:r>
            <a:r>
              <a:rPr lang="en-GB" sz="1800" baseline="0" dirty="0">
                <a:solidFill>
                  <a:srgbClr val="003F5D"/>
                </a:solidFill>
              </a:rPr>
              <a:t> present information on behalf of the AARC Project</a:t>
            </a:r>
          </a:p>
          <a:p>
            <a:pPr marL="214313" indent="-214313">
              <a:buFont typeface="Arial" panose="020B0604020202020204" pitchFamily="34" charset="0"/>
              <a:buChar char="•"/>
            </a:pPr>
            <a:r>
              <a:rPr lang="en-GB" sz="1800" baseline="0" dirty="0">
                <a:solidFill>
                  <a:srgbClr val="003F5D"/>
                </a:solidFill>
              </a:rPr>
              <a:t>Font is Calibri and will auto-size. Avoid using a font size less than 18pt.  Main font colour is Teal, </a:t>
            </a:r>
            <a:r>
              <a:rPr lang="en-GB" sz="1800" baseline="0" dirty="0">
                <a:solidFill>
                  <a:srgbClr val="F57B20"/>
                </a:solidFill>
              </a:rPr>
              <a:t>Subtitle colour is Orange and should be used sparingly.</a:t>
            </a:r>
            <a:r>
              <a:rPr lang="en-GB" sz="1800" baseline="0" dirty="0">
                <a:solidFill>
                  <a:srgbClr val="ED1556"/>
                </a:solidFill>
              </a:rPr>
              <a:t> </a:t>
            </a:r>
            <a:r>
              <a:rPr lang="en-GB" sz="1800" baseline="0" dirty="0">
                <a:solidFill>
                  <a:srgbClr val="003F5D"/>
                </a:solidFill>
              </a:rPr>
              <a:t>If the colours are not shown in PowerPoint use the colour picker to select the correct colour from the logo or these samples</a:t>
            </a:r>
            <a:endParaRPr lang="en-GB" sz="1800" baseline="0" dirty="0">
              <a:solidFill>
                <a:srgbClr val="ED1556"/>
              </a:solidFill>
            </a:endParaRPr>
          </a:p>
          <a:p>
            <a:pPr marL="214313" indent="-214313">
              <a:buFont typeface="Arial" panose="020B0604020202020204" pitchFamily="34" charset="0"/>
              <a:buChar char="•"/>
            </a:pPr>
            <a:endParaRPr lang="en-GB" sz="1800" baseline="0" dirty="0">
              <a:solidFill>
                <a:srgbClr val="ED1556"/>
              </a:solidFill>
            </a:endParaRPr>
          </a:p>
          <a:p>
            <a:pPr marL="214313" indent="-214313">
              <a:buFont typeface="Arial" panose="020B0604020202020204" pitchFamily="34" charset="0"/>
              <a:buChar char="•"/>
            </a:pPr>
            <a:r>
              <a:rPr lang="en-GB" sz="1800" baseline="0" dirty="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a:solidFill>
                <a:srgbClr val="003F5D"/>
              </a:solidFill>
            </a:endParaRPr>
          </a:p>
          <a:p>
            <a:pPr marL="214313" indent="-214313">
              <a:buFont typeface="Arial" panose="020B0604020202020204" pitchFamily="34" charset="0"/>
              <a:buChar char="•"/>
            </a:pPr>
            <a:r>
              <a:rPr lang="en-GB" sz="1800" baseline="0" dirty="0">
                <a:solidFill>
                  <a:srgbClr val="003F5D"/>
                </a:solidFill>
              </a:rPr>
              <a:t>The end slide includes EU logo, copyright, and funding statement and must be included in any slide packs distributed or printed.</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18" name="TextBox 17"/>
          <p:cNvSpPr txBox="1"/>
          <p:nvPr userDrawn="1"/>
        </p:nvSpPr>
        <p:spPr>
          <a:xfrm>
            <a:off x="3036249" y="6296425"/>
            <a:ext cx="5899372" cy="276999"/>
          </a:xfrm>
          <a:prstGeom prst="rect">
            <a:avLst/>
          </a:prstGeom>
          <a:noFill/>
        </p:spPr>
        <p:txBody>
          <a:bodyPr wrap="none" rtlCol="0">
            <a:spAutoFit/>
          </a:bodyPr>
          <a:lstStyle/>
          <a:p>
            <a:pPr algn="ctr"/>
            <a:r>
              <a:rPr lang="en-GB" sz="600" kern="1200" dirty="0">
                <a:solidFill>
                  <a:schemeClr val="bg1"/>
                </a:solidFill>
                <a:effectLst/>
                <a:latin typeface="+mn-lt"/>
                <a:ea typeface="+mn-ea"/>
                <a:cs typeface="+mn-cs"/>
              </a:rPr>
              <a:t>© GEANT  on behalf of the AARC project.</a:t>
            </a:r>
          </a:p>
          <a:p>
            <a:pPr algn="ctr"/>
            <a:r>
              <a:rPr lang="en-GB" sz="600" kern="1200" dirty="0">
                <a:solidFill>
                  <a:schemeClr val="bg1"/>
                </a:solidFill>
                <a:effectLst/>
                <a:latin typeface="+mn-lt"/>
                <a:ea typeface="+mn-ea"/>
                <a:cs typeface="+mn-cs"/>
              </a:rPr>
              <a:t>The research leading to these results has received funding from the European Union’s Horizon 2020 research and innovation programme under Grant Agreement No.</a:t>
            </a:r>
            <a:r>
              <a:rPr lang="en-GB" sz="600" kern="1200" baseline="0" dirty="0">
                <a:solidFill>
                  <a:schemeClr val="bg1"/>
                </a:solidFill>
                <a:effectLst/>
                <a:latin typeface="+mn-lt"/>
                <a:ea typeface="+mn-ea"/>
                <a:cs typeface="+mn-cs"/>
              </a:rPr>
              <a:t> 730941</a:t>
            </a:r>
            <a:r>
              <a:rPr lang="en-GB" sz="600" kern="1200" dirty="0">
                <a:solidFill>
                  <a:schemeClr val="bg1"/>
                </a:solidFill>
                <a:effectLst/>
                <a:latin typeface="+mn-lt"/>
                <a:ea typeface="+mn-ea"/>
                <a:cs typeface="+mn-cs"/>
              </a:rPr>
              <a:t> (AARC2).</a:t>
            </a:r>
            <a:endParaRPr lang="en-GB" sz="600" dirty="0">
              <a:solidFill>
                <a:schemeClr val="bg1"/>
              </a:solidFill>
            </a:endParaRPr>
          </a:p>
        </p:txBody>
      </p:sp>
      <p:pic>
        <p:nvPicPr>
          <p:cNvPr id="7" name="Picture 6"/>
          <p:cNvPicPr>
            <a:picLocks noChangeAspect="1"/>
          </p:cNvPicPr>
          <p:nvPr userDrawn="1"/>
        </p:nvPicPr>
        <p:blipFill>
          <a:blip r:embed="rId2"/>
          <a:stretch>
            <a:fillRect/>
          </a:stretch>
        </p:blipFill>
        <p:spPr>
          <a:xfrm>
            <a:off x="5217067" y="4837092"/>
            <a:ext cx="1385319" cy="112928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095" y="5966378"/>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a:solidFill>
                  <a:schemeClr val="bg1"/>
                </a:solidFill>
              </a:rPr>
              <a:t>Thank you</a:t>
            </a:r>
          </a:p>
          <a:p>
            <a:pPr algn="ctr"/>
            <a:r>
              <a:rPr lang="en-GB" sz="4400" dirty="0">
                <a:solidFill>
                  <a:srgbClr val="F6791C"/>
                </a:solidFill>
              </a:rPr>
              <a:t>Any</a:t>
            </a:r>
            <a:r>
              <a:rPr lang="en-GB" sz="4400" baseline="0" dirty="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a:t>Presenter email address</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a:latin typeface="+mn-lt"/>
              </a:defRPr>
            </a:lvl1pPr>
            <a:lvl2pPr>
              <a:defRPr sz="1800">
                <a:solidFill>
                  <a:srgbClr val="004361"/>
                </a:solidFill>
                <a:latin typeface="+mn-lt"/>
              </a:defRPr>
            </a:lvl2pPr>
            <a:lvl3pPr>
              <a:defRPr sz="1800">
                <a:solidFill>
                  <a:srgbClr val="003F5E"/>
                </a:solidFill>
                <a:latin typeface="+mn-lt"/>
              </a:defRPr>
            </a:lvl3pPr>
            <a:lvl4pPr>
              <a:defRPr sz="1800">
                <a:latin typeface="+mn-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a:t>Slide Title</a:t>
            </a:r>
            <a:br>
              <a:rPr lang="en-US" dirty="0"/>
            </a:br>
            <a:r>
              <a:rPr lang="en-US" dirty="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400" y="6481610"/>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a:solidFill>
                  <a:srgbClr val="003F5E"/>
                </a:solidFill>
              </a:rPr>
              <a:t>http://aarc-project.eu</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tiff"/><Relationship Id="rId3" Type="http://schemas.openxmlformats.org/officeDocument/2006/relationships/image" Target="../media/image10.tiff"/><Relationship Id="rId7" Type="http://schemas.openxmlformats.org/officeDocument/2006/relationships/image" Target="../media/image14.png"/><Relationship Id="rId12" Type="http://schemas.openxmlformats.org/officeDocument/2006/relationships/image" Target="../media/image19.tiff"/><Relationship Id="rId17" Type="http://schemas.openxmlformats.org/officeDocument/2006/relationships/image" Target="../media/image24.tiff"/><Relationship Id="rId2" Type="http://schemas.openxmlformats.org/officeDocument/2006/relationships/image" Target="../media/image9.tiff"/><Relationship Id="rId16" Type="http://schemas.openxmlformats.org/officeDocument/2006/relationships/image" Target="../media/image23.tiff"/><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18.wmf"/><Relationship Id="rId5" Type="http://schemas.openxmlformats.org/officeDocument/2006/relationships/image" Target="../media/image12.jpg"/><Relationship Id="rId15" Type="http://schemas.openxmlformats.org/officeDocument/2006/relationships/image" Target="../media/image22.tiff"/><Relationship Id="rId10" Type="http://schemas.openxmlformats.org/officeDocument/2006/relationships/image" Target="../media/image17.jpeg"/><Relationship Id="rId4" Type="http://schemas.openxmlformats.org/officeDocument/2006/relationships/image" Target="../media/image11.tiff"/><Relationship Id="rId9" Type="http://schemas.openxmlformats.org/officeDocument/2006/relationships/image" Target="../media/image16.jpeg"/><Relationship Id="rId14" Type="http://schemas.openxmlformats.org/officeDocument/2006/relationships/image" Target="../media/image21.tiff"/></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6.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7.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GB" dirty="0"/>
              <a:t>Nicolas Liampotis </a:t>
            </a:r>
          </a:p>
        </p:txBody>
      </p:sp>
      <p:sp>
        <p:nvSpPr>
          <p:cNvPr id="3" name="Text Placeholder 2"/>
          <p:cNvSpPr>
            <a:spLocks noGrp="1"/>
          </p:cNvSpPr>
          <p:nvPr>
            <p:ph type="body" sz="quarter" idx="12"/>
          </p:nvPr>
        </p:nvSpPr>
        <p:spPr>
          <a:xfrm>
            <a:off x="1204482" y="5372101"/>
            <a:ext cx="6671027" cy="413231"/>
          </a:xfrm>
        </p:spPr>
        <p:txBody>
          <a:bodyPr>
            <a:normAutofit/>
          </a:bodyPr>
          <a:lstStyle/>
          <a:p>
            <a:r>
              <a:rPr lang="en-GB" sz="1600" dirty="0"/>
              <a:t>AARC2 Final AHM</a:t>
            </a:r>
          </a:p>
        </p:txBody>
      </p:sp>
      <p:sp>
        <p:nvSpPr>
          <p:cNvPr id="5" name="Text Placeholder 4"/>
          <p:cNvSpPr>
            <a:spLocks noGrp="1"/>
          </p:cNvSpPr>
          <p:nvPr>
            <p:ph type="body" sz="quarter" idx="14"/>
          </p:nvPr>
        </p:nvSpPr>
        <p:spPr/>
        <p:txBody>
          <a:bodyPr/>
          <a:lstStyle/>
          <a:p>
            <a:r>
              <a:rPr lang="en-GB" dirty="0"/>
              <a:t>JRA1: Integrated AAI Developments</a:t>
            </a:r>
          </a:p>
        </p:txBody>
      </p:sp>
      <p:sp>
        <p:nvSpPr>
          <p:cNvPr id="6" name="Text Placeholder 5"/>
          <p:cNvSpPr>
            <a:spLocks noGrp="1"/>
          </p:cNvSpPr>
          <p:nvPr>
            <p:ph type="body" sz="quarter" idx="18"/>
          </p:nvPr>
        </p:nvSpPr>
        <p:spPr>
          <a:xfrm>
            <a:off x="1204481" y="5668101"/>
            <a:ext cx="6671027" cy="603745"/>
          </a:xfrm>
        </p:spPr>
        <p:txBody>
          <a:bodyPr>
            <a:normAutofit lnSpcReduction="10000"/>
          </a:bodyPr>
          <a:lstStyle/>
          <a:p>
            <a:r>
              <a:rPr lang="en-GB" sz="1600" dirty="0"/>
              <a:t>20 Mar, 2019</a:t>
            </a:r>
          </a:p>
          <a:p>
            <a:r>
              <a:rPr lang="en-GB" sz="1600" dirty="0"/>
              <a:t>Abingdon, UK </a:t>
            </a:r>
          </a:p>
        </p:txBody>
      </p:sp>
      <p:pic>
        <p:nvPicPr>
          <p:cNvPr id="7" name="Picture 6">
            <a:extLst>
              <a:ext uri="{FF2B5EF4-FFF2-40B4-BE49-F238E27FC236}">
                <a16:creationId xmlns:a16="http://schemas.microsoft.com/office/drawing/2014/main" id="{DCC8A9D9-5754-5F4A-BD8C-F82E1AF30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542" y="4032711"/>
            <a:ext cx="1034735" cy="448385"/>
          </a:xfrm>
          <a:prstGeom prst="rect">
            <a:avLst/>
          </a:prstGeom>
        </p:spPr>
      </p:pic>
    </p:spTree>
    <p:extLst>
      <p:ext uri="{BB962C8B-B14F-4D97-AF65-F5344CB8AC3E}">
        <p14:creationId xmlns:p14="http://schemas.microsoft.com/office/powerpoint/2010/main" val="2779453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10</a:t>
            </a:fld>
            <a:endParaRPr lang="en-GB"/>
          </a:p>
        </p:txBody>
      </p:sp>
      <p:sp>
        <p:nvSpPr>
          <p:cNvPr id="4" name="Title 3"/>
          <p:cNvSpPr>
            <a:spLocks noGrp="1"/>
          </p:cNvSpPr>
          <p:nvPr>
            <p:ph type="title"/>
          </p:nvPr>
        </p:nvSpPr>
        <p:spPr/>
        <p:txBody>
          <a:bodyPr/>
          <a:lstStyle/>
          <a:p>
            <a:r>
              <a:rPr lang="en-GB" dirty="0"/>
              <a:t>Achievements – JRA1.1 Mapping of user and community specific attributes among infrastructures</a:t>
            </a:r>
          </a:p>
        </p:txBody>
      </p:sp>
      <p:sp>
        <p:nvSpPr>
          <p:cNvPr id="8" name="Content Placeholder 1">
            <a:extLst>
              <a:ext uri="{FF2B5EF4-FFF2-40B4-BE49-F238E27FC236}">
                <a16:creationId xmlns:a16="http://schemas.microsoft.com/office/drawing/2014/main" id="{2D9B1DE2-70D9-F544-AABF-4062E7CAB4D8}"/>
              </a:ext>
            </a:extLst>
          </p:cNvPr>
          <p:cNvSpPr txBox="1">
            <a:spLocks/>
          </p:cNvSpPr>
          <p:nvPr/>
        </p:nvSpPr>
        <p:spPr>
          <a:xfrm>
            <a:off x="333378" y="1439334"/>
            <a:ext cx="11350622" cy="473763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b="1" dirty="0"/>
              <a:t>AARC-G025 “</a:t>
            </a:r>
            <a:r>
              <a:rPr lang="en-US" b="1" dirty="0"/>
              <a:t>Guidelines for expressing affiliation information” </a:t>
            </a:r>
          </a:p>
          <a:p>
            <a:endParaRPr lang="en-US" dirty="0"/>
          </a:p>
          <a:p>
            <a:r>
              <a:rPr lang="en-US" dirty="0"/>
              <a:t>Affiliation is used by service providers for controlling access to resources</a:t>
            </a:r>
          </a:p>
          <a:p>
            <a:r>
              <a:rPr lang="en-US" dirty="0"/>
              <a:t>Not just membership – it can also include the type of membership or role in the organization</a:t>
            </a:r>
          </a:p>
          <a:p>
            <a:endParaRPr lang="en-US" dirty="0"/>
          </a:p>
          <a:p>
            <a:r>
              <a:rPr lang="en-US" dirty="0"/>
              <a:t>Challenge:</a:t>
            </a:r>
          </a:p>
          <a:p>
            <a:pPr lvl="1"/>
            <a:r>
              <a:rPr lang="en-US" dirty="0"/>
              <a:t>Define how to express researcher’s affiliation within their:</a:t>
            </a:r>
          </a:p>
          <a:p>
            <a:pPr marL="1028700" lvl="2" indent="-342900">
              <a:buFont typeface="+mj-lt"/>
              <a:buAutoNum type="arabicPeriod"/>
            </a:pPr>
            <a:r>
              <a:rPr lang="en-US" dirty="0"/>
              <a:t>Home </a:t>
            </a:r>
            <a:r>
              <a:rPr lang="en-US" dirty="0" err="1"/>
              <a:t>Organisation</a:t>
            </a:r>
            <a:r>
              <a:rPr lang="en-US" dirty="0"/>
              <a:t>, such as a university, research institution or private company (e.g. </a:t>
            </a:r>
            <a:r>
              <a:rPr lang="en-US" dirty="0" err="1">
                <a:latin typeface="Courier New" panose="02070309020205020404" pitchFamily="49" charset="0"/>
                <a:cs typeface="Courier New" panose="02070309020205020404" pitchFamily="49" charset="0"/>
              </a:rPr>
              <a:t>faculty@example-uni.eu</a:t>
            </a:r>
            <a:r>
              <a:rPr lang="en-US" dirty="0">
                <a:latin typeface="Courier New" panose="02070309020205020404" pitchFamily="49" charset="0"/>
                <a:cs typeface="Courier New" panose="02070309020205020404" pitchFamily="49" charset="0"/>
              </a:rPr>
              <a:t>)</a:t>
            </a:r>
          </a:p>
          <a:p>
            <a:pPr marL="1028700" lvl="2" indent="-342900">
              <a:buFont typeface="+mj-lt"/>
              <a:buAutoNum type="arabicPeriod"/>
            </a:pPr>
            <a:r>
              <a:rPr lang="en-US" dirty="0"/>
              <a:t>Community (e.g. </a:t>
            </a:r>
            <a:r>
              <a:rPr lang="en-US" dirty="0" err="1">
                <a:latin typeface="Courier New" panose="02070309020205020404" pitchFamily="49" charset="0"/>
                <a:cs typeface="Courier New" panose="02070309020205020404" pitchFamily="49" charset="0"/>
              </a:rPr>
              <a:t>affiliate@research-infra.eu</a:t>
            </a:r>
            <a:r>
              <a:rPr lang="en-US" dirty="0">
                <a:latin typeface="Courier New" panose="02070309020205020404" pitchFamily="49" charset="0"/>
                <a:cs typeface="Courier New" panose="02070309020205020404" pitchFamily="49" charset="0"/>
              </a:rPr>
              <a:t>)</a:t>
            </a:r>
            <a:endParaRPr lang="en-US" dirty="0"/>
          </a:p>
          <a:p>
            <a:pPr lvl="1"/>
            <a:r>
              <a:rPr lang="en-US" dirty="0"/>
              <a:t>How should SP-IdP-Proxies transport attribute values scoped at the user’s Home </a:t>
            </a:r>
            <a:r>
              <a:rPr lang="en-US" dirty="0" err="1"/>
              <a:t>Organisation</a:t>
            </a:r>
            <a:r>
              <a:rPr lang="en-US" dirty="0"/>
              <a:t>?</a:t>
            </a:r>
          </a:p>
          <a:p>
            <a:pPr lvl="1"/>
            <a:r>
              <a:rPr lang="en-US" dirty="0"/>
              <a:t>How to express the affiliation “freshness”?</a:t>
            </a:r>
          </a:p>
          <a:p>
            <a:endParaRPr lang="en-US" dirty="0"/>
          </a:p>
          <a:p>
            <a:pPr lvl="1"/>
            <a:endParaRPr lang="en-US" dirty="0"/>
          </a:p>
        </p:txBody>
      </p:sp>
    </p:spTree>
    <p:extLst>
      <p:ext uri="{BB962C8B-B14F-4D97-AF65-F5344CB8AC3E}">
        <p14:creationId xmlns:p14="http://schemas.microsoft.com/office/powerpoint/2010/main" val="1202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11</a:t>
            </a:fld>
            <a:endParaRPr lang="en-GB"/>
          </a:p>
        </p:txBody>
      </p:sp>
      <p:sp>
        <p:nvSpPr>
          <p:cNvPr id="4" name="Title 3"/>
          <p:cNvSpPr>
            <a:spLocks noGrp="1"/>
          </p:cNvSpPr>
          <p:nvPr>
            <p:ph type="title"/>
          </p:nvPr>
        </p:nvSpPr>
        <p:spPr/>
        <p:txBody>
          <a:bodyPr/>
          <a:lstStyle/>
          <a:p>
            <a:r>
              <a:rPr lang="en-GB" dirty="0"/>
              <a:t>Achievements – JRA1.1 Mapping of user and community specific attributes among infrastructures</a:t>
            </a:r>
          </a:p>
        </p:txBody>
      </p:sp>
      <p:sp>
        <p:nvSpPr>
          <p:cNvPr id="8" name="Content Placeholder 1">
            <a:extLst>
              <a:ext uri="{FF2B5EF4-FFF2-40B4-BE49-F238E27FC236}">
                <a16:creationId xmlns:a16="http://schemas.microsoft.com/office/drawing/2014/main" id="{2D9B1DE2-70D9-F544-AABF-4062E7CAB4D8}"/>
              </a:ext>
            </a:extLst>
          </p:cNvPr>
          <p:cNvSpPr txBox="1">
            <a:spLocks/>
          </p:cNvSpPr>
          <p:nvPr/>
        </p:nvSpPr>
        <p:spPr>
          <a:xfrm>
            <a:off x="333378" y="1439334"/>
            <a:ext cx="7496172" cy="473763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b="1" dirty="0"/>
              <a:t>AARC-G025 “</a:t>
            </a:r>
            <a:r>
              <a:rPr lang="en-US" b="1" dirty="0"/>
              <a:t>Guidelines for expressing affiliation information” </a:t>
            </a:r>
          </a:p>
          <a:p>
            <a:endParaRPr lang="en-US" dirty="0"/>
          </a:p>
          <a:p>
            <a:pPr marL="0" indent="0">
              <a:buNone/>
            </a:pPr>
            <a:endParaRPr lang="en-US" dirty="0"/>
          </a:p>
          <a:p>
            <a:pPr lvl="1"/>
            <a:endParaRPr lang="en-US" dirty="0"/>
          </a:p>
        </p:txBody>
      </p:sp>
      <p:pic>
        <p:nvPicPr>
          <p:cNvPr id="5" name="Picture 4">
            <a:extLst>
              <a:ext uri="{FF2B5EF4-FFF2-40B4-BE49-F238E27FC236}">
                <a16:creationId xmlns:a16="http://schemas.microsoft.com/office/drawing/2014/main" id="{67EFE523-125C-C046-8564-40F4149BC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194" y="1045865"/>
            <a:ext cx="4945740" cy="5237620"/>
          </a:xfrm>
          <a:prstGeom prst="rect">
            <a:avLst/>
          </a:prstGeom>
        </p:spPr>
      </p:pic>
      <p:graphicFrame>
        <p:nvGraphicFramePr>
          <p:cNvPr id="11" name="Table 10">
            <a:extLst>
              <a:ext uri="{FF2B5EF4-FFF2-40B4-BE49-F238E27FC236}">
                <a16:creationId xmlns:a16="http://schemas.microsoft.com/office/drawing/2014/main" id="{9D80EB4F-BCC1-1549-9347-ADBDCCCF136C}"/>
              </a:ext>
            </a:extLst>
          </p:cNvPr>
          <p:cNvGraphicFramePr>
            <a:graphicFrameLocks noGrp="1"/>
          </p:cNvGraphicFramePr>
          <p:nvPr>
            <p:extLst>
              <p:ext uri="{D42A27DB-BD31-4B8C-83A1-F6EECF244321}">
                <p14:modId xmlns:p14="http://schemas.microsoft.com/office/powerpoint/2010/main" val="2450263612"/>
              </p:ext>
            </p:extLst>
          </p:nvPr>
        </p:nvGraphicFramePr>
        <p:xfrm>
          <a:off x="253001" y="2560870"/>
          <a:ext cx="7267571" cy="3179530"/>
        </p:xfrm>
        <a:graphic>
          <a:graphicData uri="http://schemas.openxmlformats.org/drawingml/2006/table">
            <a:tbl>
              <a:tblPr firstRow="1" bandRow="1">
                <a:tableStyleId>{5C22544A-7EE6-4342-B048-85BDC9FD1C3A}</a:tableStyleId>
              </a:tblPr>
              <a:tblGrid>
                <a:gridCol w="1539635">
                  <a:extLst>
                    <a:ext uri="{9D8B030D-6E8A-4147-A177-3AD203B41FA5}">
                      <a16:colId xmlns:a16="http://schemas.microsoft.com/office/drawing/2014/main" val="155252904"/>
                    </a:ext>
                  </a:extLst>
                </a:gridCol>
                <a:gridCol w="2945551">
                  <a:extLst>
                    <a:ext uri="{9D8B030D-6E8A-4147-A177-3AD203B41FA5}">
                      <a16:colId xmlns:a16="http://schemas.microsoft.com/office/drawing/2014/main" val="616901470"/>
                    </a:ext>
                  </a:extLst>
                </a:gridCol>
                <a:gridCol w="2782385">
                  <a:extLst>
                    <a:ext uri="{9D8B030D-6E8A-4147-A177-3AD203B41FA5}">
                      <a16:colId xmlns:a16="http://schemas.microsoft.com/office/drawing/2014/main" val="2542990551"/>
                    </a:ext>
                  </a:extLst>
                </a:gridCol>
              </a:tblGrid>
              <a:tr h="1504201">
                <a:tc>
                  <a:txBody>
                    <a:bodyPr/>
                    <a:lstStyle/>
                    <a:p>
                      <a:pPr algn="ctr"/>
                      <a:r>
                        <a:rPr lang="en-US" sz="1800" dirty="0"/>
                        <a:t>Federated identity protocol</a:t>
                      </a:r>
                    </a:p>
                  </a:txBody>
                  <a:tcPr anchor="ctr"/>
                </a:tc>
                <a:tc>
                  <a:txBody>
                    <a:bodyPr/>
                    <a:lstStyle/>
                    <a:p>
                      <a:pPr algn="ctr"/>
                      <a:r>
                        <a:rPr lang="en-US" sz="1800" dirty="0"/>
                        <a:t>Affiliation within Home </a:t>
                      </a:r>
                      <a:r>
                        <a:rPr lang="en-US" sz="1800" dirty="0" err="1"/>
                        <a:t>Organisation</a:t>
                      </a:r>
                      <a:endParaRPr lang="en-US" sz="1800" dirty="0"/>
                    </a:p>
                  </a:txBody>
                  <a:tcPr anchor="ctr"/>
                </a:tc>
                <a:tc>
                  <a:txBody>
                    <a:bodyPr/>
                    <a:lstStyle/>
                    <a:p>
                      <a:pPr algn="ctr"/>
                      <a:r>
                        <a:rPr lang="en-US" sz="1800" dirty="0"/>
                        <a:t>Affiliation within Community</a:t>
                      </a:r>
                    </a:p>
                  </a:txBody>
                  <a:tcPr anchor="ctr"/>
                </a:tc>
                <a:extLst>
                  <a:ext uri="{0D108BD9-81ED-4DB2-BD59-A6C34878D82A}">
                    <a16:rowId xmlns:a16="http://schemas.microsoft.com/office/drawing/2014/main" val="2260411400"/>
                  </a:ext>
                </a:extLst>
              </a:tr>
              <a:tr h="818149">
                <a:tc>
                  <a:txBody>
                    <a:bodyPr/>
                    <a:lstStyle/>
                    <a:p>
                      <a:pPr algn="ctr"/>
                      <a:r>
                        <a:rPr lang="en-US" sz="1800" b="1" kern="1200" dirty="0">
                          <a:solidFill>
                            <a:schemeClr val="lt1"/>
                          </a:solidFill>
                          <a:latin typeface="+mn-lt"/>
                          <a:ea typeface="+mn-ea"/>
                          <a:cs typeface="+mn-cs"/>
                        </a:rPr>
                        <a:t>SAML</a:t>
                      </a:r>
                    </a:p>
                  </a:txBody>
                  <a:tcPr anchor="ctr">
                    <a:solidFill>
                      <a:schemeClr val="accent1">
                        <a:lumMod val="60000"/>
                        <a:lumOff val="40000"/>
                      </a:schemeClr>
                    </a:solidFill>
                  </a:tcPr>
                </a:tc>
                <a:tc>
                  <a:txBody>
                    <a:bodyPr/>
                    <a:lstStyle/>
                    <a:p>
                      <a:pPr algn="l"/>
                      <a:r>
                        <a:rPr lang="en-US" sz="1600" b="0" i="0" u="none" strike="noStrike" kern="1200" dirty="0" err="1">
                          <a:solidFill>
                            <a:schemeClr val="dk1"/>
                          </a:solidFill>
                          <a:effectLst/>
                          <a:latin typeface="+mn-lt"/>
                          <a:ea typeface="+mn-ea"/>
                          <a:cs typeface="+mn-cs"/>
                        </a:rPr>
                        <a:t>voPersonExternalAffiliation</a:t>
                      </a:r>
                      <a:endParaRPr lang="en-US" sz="1600" dirty="0"/>
                    </a:p>
                  </a:txBody>
                  <a:tcPr anchor="ctr"/>
                </a:tc>
                <a:tc>
                  <a:txBody>
                    <a:bodyPr/>
                    <a:lstStyle/>
                    <a:p>
                      <a:pPr algn="l"/>
                      <a:r>
                        <a:rPr lang="en-US" sz="1600" b="0" i="0" u="none" strike="noStrike" kern="1200" dirty="0" err="1">
                          <a:solidFill>
                            <a:schemeClr val="dk1"/>
                          </a:solidFill>
                          <a:effectLst/>
                          <a:latin typeface="+mn-lt"/>
                          <a:ea typeface="+mn-ea"/>
                          <a:cs typeface="+mn-cs"/>
                        </a:rPr>
                        <a:t>eduPersonScopedAffiliation</a:t>
                      </a:r>
                      <a:endParaRPr lang="en-US" sz="1600" dirty="0"/>
                    </a:p>
                  </a:txBody>
                  <a:tcPr anchor="ctr"/>
                </a:tc>
                <a:extLst>
                  <a:ext uri="{0D108BD9-81ED-4DB2-BD59-A6C34878D82A}">
                    <a16:rowId xmlns:a16="http://schemas.microsoft.com/office/drawing/2014/main" val="3916141942"/>
                  </a:ext>
                </a:extLst>
              </a:tr>
              <a:tr h="857180">
                <a:tc>
                  <a:txBody>
                    <a:bodyPr/>
                    <a:lstStyle/>
                    <a:p>
                      <a:pPr algn="ctr"/>
                      <a:r>
                        <a:rPr lang="en-US" sz="1800" b="1" kern="1200" dirty="0">
                          <a:solidFill>
                            <a:schemeClr val="lt1"/>
                          </a:solidFill>
                          <a:latin typeface="+mn-lt"/>
                          <a:ea typeface="+mn-ea"/>
                          <a:cs typeface="+mn-cs"/>
                        </a:rPr>
                        <a:t>OIDC</a:t>
                      </a:r>
                    </a:p>
                  </a:txBody>
                  <a:tcPr anchor="ctr">
                    <a:solidFill>
                      <a:schemeClr val="accent1">
                        <a:lumMod val="60000"/>
                        <a:lumOff val="40000"/>
                      </a:schemeClr>
                    </a:solidFill>
                  </a:tcPr>
                </a:tc>
                <a:tc>
                  <a:txBody>
                    <a:bodyPr/>
                    <a:lstStyle/>
                    <a:p>
                      <a:pPr algn="l"/>
                      <a:r>
                        <a:rPr lang="en-US" sz="1600" b="0" i="0" u="none" strike="noStrike" kern="1200" dirty="0" err="1">
                          <a:solidFill>
                            <a:schemeClr val="dk1"/>
                          </a:solidFill>
                          <a:effectLst/>
                          <a:latin typeface="+mn-lt"/>
                          <a:ea typeface="+mn-ea"/>
                          <a:cs typeface="+mn-cs"/>
                        </a:rPr>
                        <a:t>voperson_external_affiliation</a:t>
                      </a:r>
                      <a:endParaRPr lang="en-US" sz="1600" dirty="0"/>
                    </a:p>
                  </a:txBody>
                  <a:tcPr anchor="ctr"/>
                </a:tc>
                <a:tc>
                  <a:txBody>
                    <a:bodyPr/>
                    <a:lstStyle/>
                    <a:p>
                      <a:pPr algn="l"/>
                      <a:r>
                        <a:rPr lang="en-US" sz="1600" b="0" i="0" u="none" strike="noStrike" kern="1200" dirty="0" err="1">
                          <a:solidFill>
                            <a:schemeClr val="dk1"/>
                          </a:solidFill>
                          <a:effectLst/>
                          <a:latin typeface="+mn-lt"/>
                          <a:ea typeface="+mn-ea"/>
                          <a:cs typeface="+mn-cs"/>
                        </a:rPr>
                        <a:t>eduperson_scoped_affiliation</a:t>
                      </a:r>
                      <a:endParaRPr lang="en-US" sz="1600" dirty="0"/>
                    </a:p>
                  </a:txBody>
                  <a:tcPr anchor="ctr"/>
                </a:tc>
                <a:extLst>
                  <a:ext uri="{0D108BD9-81ED-4DB2-BD59-A6C34878D82A}">
                    <a16:rowId xmlns:a16="http://schemas.microsoft.com/office/drawing/2014/main" val="3357001034"/>
                  </a:ext>
                </a:extLst>
              </a:tr>
            </a:tbl>
          </a:graphicData>
        </a:graphic>
      </p:graphicFrame>
    </p:spTree>
    <p:extLst>
      <p:ext uri="{BB962C8B-B14F-4D97-AF65-F5344CB8AC3E}">
        <p14:creationId xmlns:p14="http://schemas.microsoft.com/office/powerpoint/2010/main" val="1661412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12</a:t>
            </a:fld>
            <a:endParaRPr lang="en-GB"/>
          </a:p>
        </p:txBody>
      </p:sp>
      <p:sp>
        <p:nvSpPr>
          <p:cNvPr id="4" name="Title 3"/>
          <p:cNvSpPr>
            <a:spLocks noGrp="1"/>
          </p:cNvSpPr>
          <p:nvPr>
            <p:ph type="title"/>
          </p:nvPr>
        </p:nvSpPr>
        <p:spPr/>
        <p:txBody>
          <a:bodyPr/>
          <a:lstStyle/>
          <a:p>
            <a:r>
              <a:rPr lang="en-GB" dirty="0"/>
              <a:t>Achievements – JRA1.1 Mapping of user and community specific attributes among infrastructures</a:t>
            </a:r>
          </a:p>
        </p:txBody>
      </p:sp>
      <p:sp>
        <p:nvSpPr>
          <p:cNvPr id="8" name="Content Placeholder 1">
            <a:extLst>
              <a:ext uri="{FF2B5EF4-FFF2-40B4-BE49-F238E27FC236}">
                <a16:creationId xmlns:a16="http://schemas.microsoft.com/office/drawing/2014/main" id="{2D9B1DE2-70D9-F544-AABF-4062E7CAB4D8}"/>
              </a:ext>
            </a:extLst>
          </p:cNvPr>
          <p:cNvSpPr txBox="1">
            <a:spLocks/>
          </p:cNvSpPr>
          <p:nvPr/>
        </p:nvSpPr>
        <p:spPr>
          <a:xfrm>
            <a:off x="333377" y="1439334"/>
            <a:ext cx="10968035" cy="473763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b="1" dirty="0"/>
              <a:t>AARC-G025 “</a:t>
            </a:r>
            <a:r>
              <a:rPr lang="en-US" b="1" dirty="0"/>
              <a:t>Guidelines for expressing affiliation information” </a:t>
            </a:r>
          </a:p>
          <a:p>
            <a:endParaRPr lang="en-US" dirty="0"/>
          </a:p>
          <a:p>
            <a:pPr marL="0" indent="0">
              <a:buNone/>
            </a:pPr>
            <a:endParaRPr lang="en-US" dirty="0"/>
          </a:p>
          <a:p>
            <a:pPr lvl="1"/>
            <a:endParaRPr lang="en-US" dirty="0"/>
          </a:p>
        </p:txBody>
      </p:sp>
      <p:sp>
        <p:nvSpPr>
          <p:cNvPr id="14" name="Content Placeholder 1">
            <a:extLst>
              <a:ext uri="{FF2B5EF4-FFF2-40B4-BE49-F238E27FC236}">
                <a16:creationId xmlns:a16="http://schemas.microsoft.com/office/drawing/2014/main" id="{DBAED447-D4F2-C345-BDC6-B48A3F75706C}"/>
              </a:ext>
            </a:extLst>
          </p:cNvPr>
          <p:cNvSpPr txBox="1">
            <a:spLocks/>
          </p:cNvSpPr>
          <p:nvPr/>
        </p:nvSpPr>
        <p:spPr>
          <a:xfrm>
            <a:off x="8791159" y="5871108"/>
            <a:ext cx="4086222" cy="106982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solidFill>
                  <a:srgbClr val="003F5D"/>
                </a:solidFill>
              </a:rPr>
              <a:t>To be reviewed by AEGIS</a:t>
            </a:r>
          </a:p>
        </p:txBody>
      </p:sp>
      <p:graphicFrame>
        <p:nvGraphicFramePr>
          <p:cNvPr id="15" name="Table 14">
            <a:extLst>
              <a:ext uri="{FF2B5EF4-FFF2-40B4-BE49-F238E27FC236}">
                <a16:creationId xmlns:a16="http://schemas.microsoft.com/office/drawing/2014/main" id="{18DF3267-D055-2946-BA6A-498556A7BF43}"/>
              </a:ext>
            </a:extLst>
          </p:cNvPr>
          <p:cNvGraphicFramePr>
            <a:graphicFrameLocks noGrp="1"/>
          </p:cNvGraphicFramePr>
          <p:nvPr>
            <p:extLst>
              <p:ext uri="{D42A27DB-BD31-4B8C-83A1-F6EECF244321}">
                <p14:modId xmlns:p14="http://schemas.microsoft.com/office/powerpoint/2010/main" val="2930034601"/>
              </p:ext>
            </p:extLst>
          </p:nvPr>
        </p:nvGraphicFramePr>
        <p:xfrm>
          <a:off x="458404" y="2221868"/>
          <a:ext cx="10603407" cy="3310354"/>
        </p:xfrm>
        <a:graphic>
          <a:graphicData uri="http://schemas.openxmlformats.org/drawingml/2006/table">
            <a:tbl>
              <a:tblPr firstRow="1" bandRow="1">
                <a:tableStyleId>{5C22544A-7EE6-4342-B048-85BDC9FD1C3A}</a:tableStyleId>
              </a:tblPr>
              <a:tblGrid>
                <a:gridCol w="3537863">
                  <a:extLst>
                    <a:ext uri="{9D8B030D-6E8A-4147-A177-3AD203B41FA5}">
                      <a16:colId xmlns:a16="http://schemas.microsoft.com/office/drawing/2014/main" val="1629722956"/>
                    </a:ext>
                  </a:extLst>
                </a:gridCol>
                <a:gridCol w="7065544">
                  <a:extLst>
                    <a:ext uri="{9D8B030D-6E8A-4147-A177-3AD203B41FA5}">
                      <a16:colId xmlns:a16="http://schemas.microsoft.com/office/drawing/2014/main" val="1503778663"/>
                    </a:ext>
                  </a:extLst>
                </a:gridCol>
              </a:tblGrid>
              <a:tr h="252206">
                <a:tc>
                  <a:txBody>
                    <a:bodyPr/>
                    <a:lstStyle/>
                    <a:p>
                      <a:pPr algn="ctr"/>
                      <a:r>
                        <a:rPr lang="en-US" sz="1800" dirty="0"/>
                        <a:t>Value</a:t>
                      </a:r>
                    </a:p>
                  </a:txBody>
                  <a:tcPr anchor="ctr"/>
                </a:tc>
                <a:tc>
                  <a:txBody>
                    <a:bodyPr/>
                    <a:lstStyle/>
                    <a:p>
                      <a:pPr algn="ctr"/>
                      <a:r>
                        <a:rPr lang="en-US" sz="1800" dirty="0"/>
                        <a:t>Description</a:t>
                      </a:r>
                    </a:p>
                  </a:txBody>
                  <a:tcPr anchor="ctr"/>
                </a:tc>
                <a:extLst>
                  <a:ext uri="{0D108BD9-81ED-4DB2-BD59-A6C34878D82A}">
                    <a16:rowId xmlns:a16="http://schemas.microsoft.com/office/drawing/2014/main" val="1911059289"/>
                  </a:ext>
                </a:extLst>
              </a:tr>
              <a:tr h="754440">
                <a:tc>
                  <a:txBody>
                    <a:bodyPr/>
                    <a:lstStyle/>
                    <a:p>
                      <a:pPr algn="ctr"/>
                      <a:r>
                        <a:rPr lang="en-US" sz="1800" b="1" kern="1200" dirty="0">
                          <a:solidFill>
                            <a:schemeClr val="lt1"/>
                          </a:solidFill>
                          <a:latin typeface="+mn-lt"/>
                          <a:ea typeface="+mn-ea"/>
                          <a:cs typeface="+mn-cs"/>
                        </a:rPr>
                        <a:t>$AARC-PREFIX$/ATP/ePA-1m</a:t>
                      </a:r>
                    </a:p>
                  </a:txBody>
                  <a:tcPr anchor="ctr">
                    <a:solidFill>
                      <a:schemeClr val="accent1">
                        <a:lumMod val="60000"/>
                        <a:lumOff val="40000"/>
                      </a:schemeClr>
                    </a:solidFill>
                  </a:tcPr>
                </a:tc>
                <a:tc>
                  <a:txBody>
                    <a:bodyPr/>
                    <a:lstStyle/>
                    <a:p>
                      <a:pPr algn="l"/>
                      <a:r>
                        <a:rPr lang="en-US" sz="1800" b="0" i="0" u="none" strike="noStrike" kern="1200" dirty="0">
                          <a:solidFill>
                            <a:schemeClr val="dk1"/>
                          </a:solidFill>
                          <a:effectLst/>
                          <a:latin typeface="+mn-lt"/>
                          <a:ea typeface="+mn-ea"/>
                          <a:cs typeface="+mn-cs"/>
                        </a:rPr>
                        <a:t>reflects user’s departure from the Community within 31 days time</a:t>
                      </a:r>
                    </a:p>
                  </a:txBody>
                  <a:tcPr anchor="ctr"/>
                </a:tc>
                <a:extLst>
                  <a:ext uri="{0D108BD9-81ED-4DB2-BD59-A6C34878D82A}">
                    <a16:rowId xmlns:a16="http://schemas.microsoft.com/office/drawing/2014/main" val="1916193469"/>
                  </a:ext>
                </a:extLst>
              </a:tr>
              <a:tr h="615464">
                <a:tc>
                  <a:txBody>
                    <a:bodyPr/>
                    <a:lstStyle/>
                    <a:p>
                      <a:pPr algn="ctr"/>
                      <a:r>
                        <a:rPr lang="en-US" sz="1800" b="1" kern="1200" dirty="0">
                          <a:solidFill>
                            <a:schemeClr val="lt1"/>
                          </a:solidFill>
                          <a:latin typeface="+mn-lt"/>
                          <a:ea typeface="+mn-ea"/>
                          <a:cs typeface="+mn-cs"/>
                        </a:rPr>
                        <a:t>$AARC-PREFIX$/ATP/ePA-1d</a:t>
                      </a:r>
                    </a:p>
                  </a:txBody>
                  <a:tcPr anchor="ctr">
                    <a:solidFill>
                      <a:schemeClr val="accent1">
                        <a:lumMod val="60000"/>
                        <a:lumOff val="40000"/>
                      </a:schemeClr>
                    </a:solidFill>
                  </a:tcPr>
                </a:tc>
                <a:tc>
                  <a:txBody>
                    <a:bodyPr/>
                    <a:lstStyle/>
                    <a:p>
                      <a:pPr algn="l"/>
                      <a:r>
                        <a:rPr lang="en-US" sz="1800" b="0" i="0" u="none" strike="noStrike" kern="1200" dirty="0">
                          <a:solidFill>
                            <a:schemeClr val="dk1"/>
                          </a:solidFill>
                          <a:effectLst/>
                          <a:latin typeface="+mn-lt"/>
                          <a:ea typeface="+mn-ea"/>
                          <a:cs typeface="+mn-cs"/>
                        </a:rPr>
                        <a:t>reflects user’s departure from  the Community within one day</a:t>
                      </a:r>
                    </a:p>
                  </a:txBody>
                  <a:tcPr anchor="ctr"/>
                </a:tc>
                <a:extLst>
                  <a:ext uri="{0D108BD9-81ED-4DB2-BD59-A6C34878D82A}">
                    <a16:rowId xmlns:a16="http://schemas.microsoft.com/office/drawing/2014/main" val="857481876"/>
                  </a:ext>
                </a:extLst>
              </a:tr>
              <a:tr h="787345">
                <a:tc>
                  <a:txBody>
                    <a:bodyPr/>
                    <a:lstStyle/>
                    <a:p>
                      <a:pPr algn="ctr"/>
                      <a:r>
                        <a:rPr lang="en-US" sz="1800" b="1" kern="1200" dirty="0">
                          <a:solidFill>
                            <a:schemeClr val="lt1"/>
                          </a:solidFill>
                          <a:latin typeface="+mn-lt"/>
                          <a:ea typeface="+mn-ea"/>
                          <a:cs typeface="+mn-cs"/>
                        </a:rPr>
                        <a:t>$AARC-PREFIX$/ATP/vPEA-1m</a:t>
                      </a:r>
                    </a:p>
                  </a:txBody>
                  <a:tcPr anchor="ctr">
                    <a:solidFill>
                      <a:schemeClr val="accent1">
                        <a:lumMod val="60000"/>
                        <a:lumOff val="40000"/>
                      </a:schemeClr>
                    </a:solidFill>
                  </a:tcPr>
                </a:tc>
                <a:tc>
                  <a:txBody>
                    <a:bodyPr/>
                    <a:lstStyle/>
                    <a:p>
                      <a:pPr algn="l"/>
                      <a:r>
                        <a:rPr lang="en-US" sz="1800" b="0" i="0" u="none" strike="noStrike" kern="1200" dirty="0">
                          <a:solidFill>
                            <a:schemeClr val="dk1"/>
                          </a:solidFill>
                          <a:effectLst/>
                          <a:latin typeface="+mn-lt"/>
                          <a:ea typeface="+mn-ea"/>
                          <a:cs typeface="+mn-cs"/>
                        </a:rPr>
                        <a:t>reflects user’s departure from the Home </a:t>
                      </a:r>
                      <a:r>
                        <a:rPr lang="en-US" sz="1800" b="0" i="0" u="none" strike="noStrike" kern="1200" dirty="0" err="1">
                          <a:solidFill>
                            <a:schemeClr val="dk1"/>
                          </a:solidFill>
                          <a:effectLst/>
                          <a:latin typeface="+mn-lt"/>
                          <a:ea typeface="+mn-ea"/>
                          <a:cs typeface="+mn-cs"/>
                        </a:rPr>
                        <a:t>Organisation</a:t>
                      </a:r>
                      <a:r>
                        <a:rPr lang="en-US" sz="1800" b="0" i="0" u="none" strike="noStrike" kern="1200" dirty="0">
                          <a:solidFill>
                            <a:schemeClr val="dk1"/>
                          </a:solidFill>
                          <a:effectLst/>
                          <a:latin typeface="+mn-lt"/>
                          <a:ea typeface="+mn-ea"/>
                          <a:cs typeface="+mn-cs"/>
                        </a:rPr>
                        <a:t> within 31 days time</a:t>
                      </a:r>
                    </a:p>
                  </a:txBody>
                  <a:tcPr anchor="ctr"/>
                </a:tc>
                <a:extLst>
                  <a:ext uri="{0D108BD9-81ED-4DB2-BD59-A6C34878D82A}">
                    <a16:rowId xmlns:a16="http://schemas.microsoft.com/office/drawing/2014/main" val="2668379888"/>
                  </a:ext>
                </a:extLst>
              </a:tr>
              <a:tr h="787345">
                <a:tc>
                  <a:txBody>
                    <a:bodyPr/>
                    <a:lstStyle/>
                    <a:p>
                      <a:pPr algn="ctr"/>
                      <a:r>
                        <a:rPr lang="en-US" sz="1800" b="1" kern="1200" dirty="0">
                          <a:solidFill>
                            <a:schemeClr val="lt1"/>
                          </a:solidFill>
                          <a:latin typeface="+mn-lt"/>
                          <a:ea typeface="+mn-ea"/>
                          <a:cs typeface="+mn-cs"/>
                        </a:rPr>
                        <a:t>$AARC-PREFIX$/ATP/vPEA-1d</a:t>
                      </a:r>
                    </a:p>
                  </a:txBody>
                  <a:tcPr anchor="ctr">
                    <a:solidFill>
                      <a:schemeClr val="accent1">
                        <a:lumMod val="60000"/>
                        <a:lumOff val="40000"/>
                      </a:schemeClr>
                    </a:solidFill>
                  </a:tcPr>
                </a:tc>
                <a:tc>
                  <a:txBody>
                    <a:bodyPr/>
                    <a:lstStyle/>
                    <a:p>
                      <a:pPr algn="l"/>
                      <a:r>
                        <a:rPr lang="en-US" sz="1800" b="0" i="0" u="none" strike="noStrike" kern="1200" dirty="0">
                          <a:solidFill>
                            <a:schemeClr val="dk1"/>
                          </a:solidFill>
                          <a:effectLst/>
                          <a:latin typeface="+mn-lt"/>
                          <a:ea typeface="+mn-ea"/>
                          <a:cs typeface="+mn-cs"/>
                        </a:rPr>
                        <a:t>reflects user’s departure from the Home </a:t>
                      </a:r>
                      <a:r>
                        <a:rPr lang="en-US" sz="1800" b="0" i="0" u="none" strike="noStrike" kern="1200" dirty="0" err="1">
                          <a:solidFill>
                            <a:schemeClr val="dk1"/>
                          </a:solidFill>
                          <a:effectLst/>
                          <a:latin typeface="+mn-lt"/>
                          <a:ea typeface="+mn-ea"/>
                          <a:cs typeface="+mn-cs"/>
                        </a:rPr>
                        <a:t>Organisation</a:t>
                      </a:r>
                      <a:r>
                        <a:rPr lang="en-US" sz="1800" b="0" i="0" u="none" strike="noStrike" kern="1200" dirty="0">
                          <a:solidFill>
                            <a:schemeClr val="dk1"/>
                          </a:solidFill>
                          <a:effectLst/>
                          <a:latin typeface="+mn-lt"/>
                          <a:ea typeface="+mn-ea"/>
                          <a:cs typeface="+mn-cs"/>
                        </a:rPr>
                        <a:t> within one day.</a:t>
                      </a:r>
                    </a:p>
                  </a:txBody>
                  <a:tcPr anchor="ctr"/>
                </a:tc>
                <a:extLst>
                  <a:ext uri="{0D108BD9-81ED-4DB2-BD59-A6C34878D82A}">
                    <a16:rowId xmlns:a16="http://schemas.microsoft.com/office/drawing/2014/main" val="757131291"/>
                  </a:ext>
                </a:extLst>
              </a:tr>
            </a:tbl>
          </a:graphicData>
        </a:graphic>
      </p:graphicFrame>
    </p:spTree>
    <p:extLst>
      <p:ext uri="{BB962C8B-B14F-4D97-AF65-F5344CB8AC3E}">
        <p14:creationId xmlns:p14="http://schemas.microsoft.com/office/powerpoint/2010/main" val="2175053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13</a:t>
            </a:fld>
            <a:endParaRPr lang="en-GB"/>
          </a:p>
        </p:txBody>
      </p:sp>
      <p:sp>
        <p:nvSpPr>
          <p:cNvPr id="4" name="Title 3"/>
          <p:cNvSpPr>
            <a:spLocks noGrp="1"/>
          </p:cNvSpPr>
          <p:nvPr>
            <p:ph type="title"/>
          </p:nvPr>
        </p:nvSpPr>
        <p:spPr/>
        <p:txBody>
          <a:bodyPr/>
          <a:lstStyle/>
          <a:p>
            <a:r>
              <a:rPr lang="en-GB" dirty="0"/>
              <a:t>Achievements – JRA1.1 Mapping of user and community specific attributes among infrastructures</a:t>
            </a:r>
          </a:p>
        </p:txBody>
      </p:sp>
      <p:sp>
        <p:nvSpPr>
          <p:cNvPr id="8" name="Content Placeholder 1">
            <a:extLst>
              <a:ext uri="{FF2B5EF4-FFF2-40B4-BE49-F238E27FC236}">
                <a16:creationId xmlns:a16="http://schemas.microsoft.com/office/drawing/2014/main" id="{2D9B1DE2-70D9-F544-AABF-4062E7CAB4D8}"/>
              </a:ext>
            </a:extLst>
          </p:cNvPr>
          <p:cNvSpPr txBox="1">
            <a:spLocks/>
          </p:cNvSpPr>
          <p:nvPr/>
        </p:nvSpPr>
        <p:spPr>
          <a:xfrm>
            <a:off x="333378" y="1439334"/>
            <a:ext cx="7586483" cy="4737633"/>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b="1" dirty="0"/>
              <a:t>AARC-G026 “</a:t>
            </a:r>
            <a:r>
              <a:rPr lang="en-US" b="1" dirty="0"/>
              <a:t>Guidelines for expressing community unique user identifiers” </a:t>
            </a:r>
          </a:p>
          <a:p>
            <a:endParaRPr lang="en-US" dirty="0"/>
          </a:p>
          <a:p>
            <a:r>
              <a:rPr lang="en-US" dirty="0"/>
              <a:t>Challenge</a:t>
            </a:r>
          </a:p>
          <a:p>
            <a:pPr lvl="1"/>
            <a:r>
              <a:rPr lang="en-US" dirty="0"/>
              <a:t>How to express community user identifiers across AARC BPA-compliant AAIs?</a:t>
            </a:r>
          </a:p>
          <a:p>
            <a:pPr lvl="2"/>
            <a:r>
              <a:rPr lang="en-US" dirty="0" err="1"/>
              <a:t>ePUID</a:t>
            </a:r>
            <a:r>
              <a:rPr lang="en-US" dirty="0"/>
              <a:t>, </a:t>
            </a:r>
            <a:r>
              <a:rPr lang="en-US" dirty="0" err="1"/>
              <a:t>ePPNs</a:t>
            </a:r>
            <a:r>
              <a:rPr lang="en-US" dirty="0"/>
              <a:t>, </a:t>
            </a:r>
            <a:r>
              <a:rPr lang="en-US" dirty="0" err="1"/>
              <a:t>ePTIDs</a:t>
            </a:r>
            <a:r>
              <a:rPr lang="en-US" dirty="0"/>
              <a:t>/SAML </a:t>
            </a:r>
            <a:r>
              <a:rPr lang="en-US" dirty="0" err="1"/>
              <a:t>NameIDs</a:t>
            </a:r>
            <a:r>
              <a:rPr lang="en-US" dirty="0"/>
              <a:t>, </a:t>
            </a:r>
            <a:r>
              <a:rPr lang="en-US" dirty="0" err="1"/>
              <a:t>SubjectID</a:t>
            </a:r>
            <a:r>
              <a:rPr lang="en-US" dirty="0"/>
              <a:t>, …</a:t>
            </a:r>
          </a:p>
          <a:p>
            <a:endParaRPr lang="en-US" dirty="0"/>
          </a:p>
          <a:p>
            <a:r>
              <a:rPr lang="en-US" dirty="0"/>
              <a:t>Goal</a:t>
            </a:r>
          </a:p>
          <a:p>
            <a:pPr lvl="1"/>
            <a:r>
              <a:rPr lang="en-US" dirty="0"/>
              <a:t>Propose identifier schema based on combination of two distinguishable components:</a:t>
            </a:r>
          </a:p>
          <a:p>
            <a:pPr lvl="1"/>
            <a:r>
              <a:rPr lang="en-US" dirty="0"/>
              <a:t>&lt;</a:t>
            </a:r>
            <a:r>
              <a:rPr lang="en-US" dirty="0" err="1"/>
              <a:t>uniqueID</a:t>
            </a:r>
            <a:r>
              <a:rPr lang="en-US" dirty="0"/>
              <a:t>&gt; </a:t>
            </a:r>
          </a:p>
          <a:p>
            <a:pPr lvl="1"/>
            <a:r>
              <a:rPr lang="en-US" dirty="0"/>
              <a:t>&lt;scope&gt;</a:t>
            </a:r>
          </a:p>
          <a:p>
            <a:pPr lvl="1"/>
            <a:endParaRPr lang="en-US" dirty="0"/>
          </a:p>
          <a:p>
            <a:r>
              <a:rPr lang="en-US" dirty="0"/>
              <a:t>Propose different strategies for generating </a:t>
            </a:r>
            <a:r>
              <a:rPr lang="en-US" b="1" dirty="0">
                <a:solidFill>
                  <a:schemeClr val="accent2"/>
                </a:solidFill>
              </a:rPr>
              <a:t>globally unique</a:t>
            </a:r>
            <a:r>
              <a:rPr lang="en-US" dirty="0"/>
              <a:t>, </a:t>
            </a:r>
            <a:r>
              <a:rPr lang="en-US" b="1" dirty="0">
                <a:solidFill>
                  <a:schemeClr val="accent2"/>
                </a:solidFill>
              </a:rPr>
              <a:t>non-targeted</a:t>
            </a:r>
            <a:r>
              <a:rPr lang="en-US" dirty="0"/>
              <a:t>, </a:t>
            </a:r>
            <a:r>
              <a:rPr lang="en-US" b="1" dirty="0">
                <a:solidFill>
                  <a:schemeClr val="accent2"/>
                </a:solidFill>
              </a:rPr>
              <a:t>persistent</a:t>
            </a:r>
            <a:r>
              <a:rPr lang="en-US" dirty="0"/>
              <a:t> and </a:t>
            </a:r>
            <a:r>
              <a:rPr lang="en-US" b="1" dirty="0">
                <a:solidFill>
                  <a:schemeClr val="accent2"/>
                </a:solidFill>
              </a:rPr>
              <a:t>non-</a:t>
            </a:r>
            <a:r>
              <a:rPr lang="en-US" b="1" dirty="0" err="1">
                <a:solidFill>
                  <a:schemeClr val="accent2"/>
                </a:solidFill>
              </a:rPr>
              <a:t>reassignable</a:t>
            </a:r>
            <a:r>
              <a:rPr lang="en-US" dirty="0"/>
              <a:t> user identifiers</a:t>
            </a:r>
          </a:p>
          <a:p>
            <a:endParaRPr lang="en-US" dirty="0"/>
          </a:p>
        </p:txBody>
      </p:sp>
      <p:sp>
        <p:nvSpPr>
          <p:cNvPr id="10" name="Content Placeholder 1">
            <a:extLst>
              <a:ext uri="{FF2B5EF4-FFF2-40B4-BE49-F238E27FC236}">
                <a16:creationId xmlns:a16="http://schemas.microsoft.com/office/drawing/2014/main" id="{16336EA5-9E8D-CD4F-9BBA-881A8747AE08}"/>
              </a:ext>
            </a:extLst>
          </p:cNvPr>
          <p:cNvSpPr txBox="1">
            <a:spLocks/>
          </p:cNvSpPr>
          <p:nvPr/>
        </p:nvSpPr>
        <p:spPr>
          <a:xfrm>
            <a:off x="8311930" y="5582318"/>
            <a:ext cx="4086222" cy="106982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solidFill>
                  <a:srgbClr val="003F5D"/>
                </a:solidFill>
              </a:rPr>
              <a:t>To be submitted to AEGIS</a:t>
            </a:r>
          </a:p>
        </p:txBody>
      </p:sp>
      <p:pic>
        <p:nvPicPr>
          <p:cNvPr id="5" name="Picture 4">
            <a:extLst>
              <a:ext uri="{FF2B5EF4-FFF2-40B4-BE49-F238E27FC236}">
                <a16:creationId xmlns:a16="http://schemas.microsoft.com/office/drawing/2014/main" id="{49048CDB-B354-9B4D-88F8-8D3FAEFF9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861" y="2048316"/>
            <a:ext cx="3882972" cy="2914650"/>
          </a:xfrm>
          <a:prstGeom prst="rect">
            <a:avLst/>
          </a:prstGeom>
          <a:ln w="76200">
            <a:noFill/>
          </a:ln>
          <a:effectLst>
            <a:glow rad="127000">
              <a:schemeClr val="accent3"/>
            </a:glow>
          </a:effectLst>
        </p:spPr>
      </p:pic>
      <p:sp>
        <p:nvSpPr>
          <p:cNvPr id="12" name="Rounded Rectangle 11">
            <a:extLst>
              <a:ext uri="{FF2B5EF4-FFF2-40B4-BE49-F238E27FC236}">
                <a16:creationId xmlns:a16="http://schemas.microsoft.com/office/drawing/2014/main" id="{4F18F1C4-8959-7844-8669-171D2769BB7F}"/>
              </a:ext>
            </a:extLst>
          </p:cNvPr>
          <p:cNvSpPr/>
          <p:nvPr/>
        </p:nvSpPr>
        <p:spPr>
          <a:xfrm rot="19232423">
            <a:off x="9024806" y="3173009"/>
            <a:ext cx="1673082" cy="665263"/>
          </a:xfrm>
          <a:prstGeom prst="roundRect">
            <a:avLst/>
          </a:prstGeom>
          <a:noFill/>
          <a:ln w="76200" cmpd="sng">
            <a:solidFill>
              <a:srgbClr val="F57A1E"/>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solidFill>
                  <a:schemeClr val="accent2"/>
                </a:solidFill>
              </a:rPr>
              <a:t>LAST CALL</a:t>
            </a:r>
          </a:p>
        </p:txBody>
      </p:sp>
    </p:spTree>
    <p:extLst>
      <p:ext uri="{BB962C8B-B14F-4D97-AF65-F5344CB8AC3E}">
        <p14:creationId xmlns:p14="http://schemas.microsoft.com/office/powerpoint/2010/main" val="56556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868124-4283-C742-A949-0DA6FE627142}"/>
              </a:ext>
            </a:extLst>
          </p:cNvPr>
          <p:cNvSpPr>
            <a:spLocks noGrp="1"/>
          </p:cNvSpPr>
          <p:nvPr>
            <p:ph type="sldNum" sz="quarter" idx="12"/>
          </p:nvPr>
        </p:nvSpPr>
        <p:spPr/>
        <p:txBody>
          <a:bodyPr/>
          <a:lstStyle/>
          <a:p>
            <a:fld id="{6F576E6A-F32A-4612-884C-86870357C6B4}" type="slidenum">
              <a:rPr lang="en-GB" smtClean="0"/>
              <a:pPr/>
              <a:t>14</a:t>
            </a:fld>
            <a:endParaRPr lang="en-GB"/>
          </a:p>
        </p:txBody>
      </p:sp>
      <p:sp>
        <p:nvSpPr>
          <p:cNvPr id="5" name="Title 4">
            <a:extLst>
              <a:ext uri="{FF2B5EF4-FFF2-40B4-BE49-F238E27FC236}">
                <a16:creationId xmlns:a16="http://schemas.microsoft.com/office/drawing/2014/main" id="{F903135D-E9CE-E74A-BA4B-EE5F2BC23367}"/>
              </a:ext>
            </a:extLst>
          </p:cNvPr>
          <p:cNvSpPr>
            <a:spLocks noGrp="1"/>
          </p:cNvSpPr>
          <p:nvPr>
            <p:ph type="title"/>
          </p:nvPr>
        </p:nvSpPr>
        <p:spPr/>
        <p:txBody>
          <a:bodyPr/>
          <a:lstStyle/>
          <a:p>
            <a:r>
              <a:rPr lang="en-GB" dirty="0"/>
              <a:t>Integrated AAI Developments</a:t>
            </a:r>
            <a:endParaRPr lang="en-US" dirty="0"/>
          </a:p>
        </p:txBody>
      </p:sp>
      <p:sp>
        <p:nvSpPr>
          <p:cNvPr id="7" name="Text Placeholder 5">
            <a:extLst>
              <a:ext uri="{FF2B5EF4-FFF2-40B4-BE49-F238E27FC236}">
                <a16:creationId xmlns:a16="http://schemas.microsoft.com/office/drawing/2014/main" id="{A1AF1CF1-C8D5-9344-89AA-304910D3F03C}"/>
              </a:ext>
            </a:extLst>
          </p:cNvPr>
          <p:cNvSpPr txBox="1">
            <a:spLocks/>
          </p:cNvSpPr>
          <p:nvPr/>
        </p:nvSpPr>
        <p:spPr>
          <a:xfrm>
            <a:off x="448287" y="3912186"/>
            <a:ext cx="11315924" cy="2100930"/>
          </a:xfrm>
          <a:prstGeom prst="rect">
            <a:avLst/>
          </a:prstGeom>
        </p:spPr>
        <p:txBody>
          <a:bodyPr vert="horz" lIns="91440" tIns="45720" rIns="91440" bIns="45720" rtlCol="0" anchor="b">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rgbClr val="F57A1E"/>
                </a:solidFill>
              </a:rPr>
              <a:t>Task 2</a:t>
            </a:r>
          </a:p>
          <a:p>
            <a:pPr marL="0" indent="0">
              <a:buNone/>
            </a:pPr>
            <a:r>
              <a:rPr lang="en-US" sz="3600" b="1" dirty="0">
                <a:solidFill>
                  <a:srgbClr val="F57A1E"/>
                </a:solidFill>
              </a:rPr>
              <a:t>Service Provider Architectures and </a:t>
            </a:r>
            <a:r>
              <a:rPr lang="en-US" sz="3600" b="1" dirty="0" err="1">
                <a:solidFill>
                  <a:srgbClr val="F57A1E"/>
                </a:solidFill>
              </a:rPr>
              <a:t>Authorisation</a:t>
            </a:r>
            <a:r>
              <a:rPr lang="en-US" sz="3600" b="1" dirty="0">
                <a:solidFill>
                  <a:srgbClr val="F57A1E"/>
                </a:solidFill>
              </a:rPr>
              <a:t> in Multi-SP Environments</a:t>
            </a:r>
          </a:p>
        </p:txBody>
      </p:sp>
      <p:pic>
        <p:nvPicPr>
          <p:cNvPr id="4" name="Picture 3">
            <a:extLst>
              <a:ext uri="{FF2B5EF4-FFF2-40B4-BE49-F238E27FC236}">
                <a16:creationId xmlns:a16="http://schemas.microsoft.com/office/drawing/2014/main" id="{297E8836-5A59-EF4A-B8FF-E93BE862F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37" y="1224405"/>
            <a:ext cx="3387600" cy="27012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31297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15</a:t>
            </a:fld>
            <a:endParaRPr lang="en-GB"/>
          </a:p>
        </p:txBody>
      </p:sp>
      <p:sp>
        <p:nvSpPr>
          <p:cNvPr id="4" name="Title 3"/>
          <p:cNvSpPr>
            <a:spLocks noGrp="1"/>
          </p:cNvSpPr>
          <p:nvPr>
            <p:ph type="title"/>
          </p:nvPr>
        </p:nvSpPr>
        <p:spPr/>
        <p:txBody>
          <a:bodyPr>
            <a:normAutofit/>
          </a:bodyPr>
          <a:lstStyle/>
          <a:p>
            <a:r>
              <a:rPr lang="en-GB" dirty="0"/>
              <a:t>Achievements – JRA1.2 Scalable and consistent authorisation across multi-SP environments</a:t>
            </a:r>
          </a:p>
        </p:txBody>
      </p:sp>
      <p:sp>
        <p:nvSpPr>
          <p:cNvPr id="5" name="Content Placeholder 1">
            <a:extLst>
              <a:ext uri="{FF2B5EF4-FFF2-40B4-BE49-F238E27FC236}">
                <a16:creationId xmlns:a16="http://schemas.microsoft.com/office/drawing/2014/main" id="{787F1078-F05D-EF4A-BFDC-E8BC6BB06A93}"/>
              </a:ext>
            </a:extLst>
          </p:cNvPr>
          <p:cNvSpPr>
            <a:spLocks noGrp="1"/>
          </p:cNvSpPr>
          <p:nvPr>
            <p:ph idx="1"/>
          </p:nvPr>
        </p:nvSpPr>
        <p:spPr>
          <a:xfrm>
            <a:off x="444502" y="1439333"/>
            <a:ext cx="10909300" cy="4737633"/>
          </a:xfrm>
        </p:spPr>
        <p:txBody>
          <a:bodyPr/>
          <a:lstStyle/>
          <a:p>
            <a:pPr marL="0" indent="0">
              <a:buNone/>
            </a:pPr>
            <a:r>
              <a:rPr lang="en-US" b="1" dirty="0"/>
              <a:t>DJRA1.2 </a:t>
            </a:r>
            <a:r>
              <a:rPr lang="en-US" b="1" dirty="0" err="1"/>
              <a:t>Authorisation</a:t>
            </a:r>
            <a:r>
              <a:rPr lang="en-US" b="1" dirty="0"/>
              <a:t> models for SPs</a:t>
            </a:r>
          </a:p>
          <a:p>
            <a:endParaRPr lang="en-US" b="1" dirty="0"/>
          </a:p>
          <a:p>
            <a:r>
              <a:rPr lang="en-US" b="1" dirty="0"/>
              <a:t>Goal:</a:t>
            </a:r>
            <a:r>
              <a:rPr lang="en-US" dirty="0"/>
              <a:t> Identify </a:t>
            </a:r>
            <a:r>
              <a:rPr lang="en-US" dirty="0" err="1"/>
              <a:t>authorisation</a:t>
            </a:r>
            <a:r>
              <a:rPr lang="en-US" dirty="0"/>
              <a:t> models for managing access across large groups of SPs in a consistent, secure and scalable manner</a:t>
            </a:r>
          </a:p>
          <a:p>
            <a:r>
              <a:rPr lang="en-US" b="1" dirty="0"/>
              <a:t>Methodology: </a:t>
            </a:r>
            <a:r>
              <a:rPr lang="en-US" dirty="0" err="1"/>
              <a:t>Analyse</a:t>
            </a:r>
            <a:r>
              <a:rPr lang="en-US" dirty="0"/>
              <a:t> infrastructure </a:t>
            </a:r>
            <a:r>
              <a:rPr lang="en-US" dirty="0" err="1"/>
              <a:t>authZ</a:t>
            </a:r>
            <a:r>
              <a:rPr lang="en-US" dirty="0"/>
              <a:t> use-cases in collaboration with SA1</a:t>
            </a:r>
            <a:endParaRPr lang="en-US" b="1" dirty="0"/>
          </a:p>
        </p:txBody>
      </p:sp>
      <p:pic>
        <p:nvPicPr>
          <p:cNvPr id="6" name="Picture 2" descr="https://lh4.googleusercontent.com/fNo5c9njry2qIKIJBbdnWkuBwelp4WBqcg8Xi4oGSLfZwfy94PQVboeizCaGwuP36p0QJT1PiRMTA9AVqfAVk9siiJIxZJC2Vtee6jlvGdPXwJESC-nl1HMSlnP9-hbLgji0HNef">
            <a:extLst>
              <a:ext uri="{FF2B5EF4-FFF2-40B4-BE49-F238E27FC236}">
                <a16:creationId xmlns:a16="http://schemas.microsoft.com/office/drawing/2014/main" id="{6A9F7241-300D-C94D-A1C9-5CF124D16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46" y="3771156"/>
            <a:ext cx="3035699" cy="22620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lh4.googleusercontent.com/lfFxoeg0XIyJUHf42VLKg_zBQqZeBP9oOXNJUvNu2bCguTTL6Tn4w7Tt-4L1dJS6greaLH-9NSIOG9okB94SqW1HLYyvQqJCBY5ASGK_2PkQABJDm7YtHOD1sabWj0HPhWcotOg3">
            <a:extLst>
              <a:ext uri="{FF2B5EF4-FFF2-40B4-BE49-F238E27FC236}">
                <a16:creationId xmlns:a16="http://schemas.microsoft.com/office/drawing/2014/main" id="{46DA69A8-E317-EC45-8B7D-7020C5356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891" y="3771156"/>
            <a:ext cx="3022699" cy="22620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3305885-988A-F74A-B996-3098A2290C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053" y="3282455"/>
            <a:ext cx="4255168" cy="3174490"/>
          </a:xfrm>
          <a:prstGeom prst="rect">
            <a:avLst/>
          </a:prstGeom>
        </p:spPr>
      </p:pic>
      <p:sp>
        <p:nvSpPr>
          <p:cNvPr id="9" name="Striped Right Arrow 8">
            <a:extLst>
              <a:ext uri="{FF2B5EF4-FFF2-40B4-BE49-F238E27FC236}">
                <a16:creationId xmlns:a16="http://schemas.microsoft.com/office/drawing/2014/main" id="{3B131C82-5DEC-A74C-BA0B-6C4C2317DB6F}"/>
              </a:ext>
            </a:extLst>
          </p:cNvPr>
          <p:cNvSpPr/>
          <p:nvPr/>
        </p:nvSpPr>
        <p:spPr>
          <a:xfrm>
            <a:off x="3640828" y="4659882"/>
            <a:ext cx="601579"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riped Right Arrow 9">
            <a:extLst>
              <a:ext uri="{FF2B5EF4-FFF2-40B4-BE49-F238E27FC236}">
                <a16:creationId xmlns:a16="http://schemas.microsoft.com/office/drawing/2014/main" id="{10CEB638-7CF4-9948-BF40-238C2E8122EB}"/>
              </a:ext>
            </a:extLst>
          </p:cNvPr>
          <p:cNvSpPr/>
          <p:nvPr/>
        </p:nvSpPr>
        <p:spPr>
          <a:xfrm>
            <a:off x="7515655" y="4659882"/>
            <a:ext cx="601579"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BB85331-5963-B344-9E06-584E70BCAB5C}"/>
              </a:ext>
            </a:extLst>
          </p:cNvPr>
          <p:cNvSpPr txBox="1"/>
          <p:nvPr/>
        </p:nvSpPr>
        <p:spPr>
          <a:xfrm>
            <a:off x="11944350" y="611505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7252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4737633"/>
          </a:xfrm>
        </p:spPr>
        <p:txBody>
          <a:bodyPr/>
          <a:lstStyle/>
          <a:p>
            <a:pPr marL="0" indent="0">
              <a:buNone/>
            </a:pPr>
            <a:r>
              <a:rPr lang="en-US" sz="2400" b="1" dirty="0"/>
              <a:t>DJRA1.2 </a:t>
            </a:r>
            <a:r>
              <a:rPr lang="en-US" sz="2400" b="1" dirty="0" err="1"/>
              <a:t>Authorisation</a:t>
            </a:r>
            <a:r>
              <a:rPr lang="en-US" sz="2400" b="1" dirty="0"/>
              <a:t> models for SPs: Observed models</a:t>
            </a:r>
          </a:p>
          <a:p>
            <a:pPr marL="0" indent="0">
              <a:buNone/>
            </a:pPr>
            <a:endParaRPr lang="en-US" b="1" dirty="0"/>
          </a:p>
          <a:p>
            <a:pPr marL="0" indent="0">
              <a:buNone/>
            </a:pPr>
            <a:endParaRPr lang="en-US" b="1"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16</a:t>
            </a:fld>
            <a:endParaRPr lang="en-GB"/>
          </a:p>
        </p:txBody>
      </p:sp>
      <p:sp>
        <p:nvSpPr>
          <p:cNvPr id="4" name="Title 3"/>
          <p:cNvSpPr>
            <a:spLocks noGrp="1"/>
          </p:cNvSpPr>
          <p:nvPr>
            <p:ph type="title"/>
          </p:nvPr>
        </p:nvSpPr>
        <p:spPr/>
        <p:txBody>
          <a:bodyPr/>
          <a:lstStyle/>
          <a:p>
            <a:r>
              <a:rPr lang="en-GB" dirty="0"/>
              <a:t>Achievements – JRA1.2 Scalable and consistent authorisation across multi-SP environments</a:t>
            </a:r>
          </a:p>
        </p:txBody>
      </p:sp>
      <p:graphicFrame>
        <p:nvGraphicFramePr>
          <p:cNvPr id="6" name="Diagram 5">
            <a:extLst>
              <a:ext uri="{FF2B5EF4-FFF2-40B4-BE49-F238E27FC236}">
                <a16:creationId xmlns:a16="http://schemas.microsoft.com/office/drawing/2014/main" id="{ACB70036-2467-A742-AAFC-809FB4F7DEC3}"/>
              </a:ext>
            </a:extLst>
          </p:cNvPr>
          <p:cNvGraphicFramePr/>
          <p:nvPr>
            <p:extLst>
              <p:ext uri="{D42A27DB-BD31-4B8C-83A1-F6EECF244321}">
                <p14:modId xmlns:p14="http://schemas.microsoft.com/office/powerpoint/2010/main" val="1220680245"/>
              </p:ext>
            </p:extLst>
          </p:nvPr>
        </p:nvGraphicFramePr>
        <p:xfrm>
          <a:off x="444502" y="2183363"/>
          <a:ext cx="10909300" cy="3993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4462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17</a:t>
            </a:fld>
            <a:endParaRPr lang="en-GB"/>
          </a:p>
        </p:txBody>
      </p:sp>
      <p:sp>
        <p:nvSpPr>
          <p:cNvPr id="4" name="Title 3"/>
          <p:cNvSpPr>
            <a:spLocks noGrp="1"/>
          </p:cNvSpPr>
          <p:nvPr>
            <p:ph type="title"/>
          </p:nvPr>
        </p:nvSpPr>
        <p:spPr/>
        <p:txBody>
          <a:bodyPr>
            <a:normAutofit/>
          </a:bodyPr>
          <a:lstStyle/>
          <a:p>
            <a:r>
              <a:rPr lang="en-GB" dirty="0"/>
              <a:t>Achievements – JRA1.2 Scalable and consistent </a:t>
            </a:r>
            <a:r>
              <a:rPr lang="en-GB" dirty="0" err="1"/>
              <a:t>authZ</a:t>
            </a:r>
            <a:r>
              <a:rPr lang="en-GB" dirty="0"/>
              <a:t> across multi-SP environments</a:t>
            </a:r>
          </a:p>
        </p:txBody>
      </p:sp>
      <p:sp>
        <p:nvSpPr>
          <p:cNvPr id="11" name="Content Placeholder 1">
            <a:extLst>
              <a:ext uri="{FF2B5EF4-FFF2-40B4-BE49-F238E27FC236}">
                <a16:creationId xmlns:a16="http://schemas.microsoft.com/office/drawing/2014/main" id="{02BB0983-9E45-424B-8121-6046E88B6258}"/>
              </a:ext>
            </a:extLst>
          </p:cNvPr>
          <p:cNvSpPr txBox="1">
            <a:spLocks/>
          </p:cNvSpPr>
          <p:nvPr/>
        </p:nvSpPr>
        <p:spPr>
          <a:xfrm>
            <a:off x="279265" y="1388822"/>
            <a:ext cx="8495083" cy="473763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b="1" dirty="0"/>
              <a:t>AARC-G027 “Specification for resource capabilities</a:t>
            </a:r>
            <a:r>
              <a:rPr lang="en-US" b="1" dirty="0"/>
              <a:t>” </a:t>
            </a:r>
            <a:endParaRPr lang="en-US" dirty="0"/>
          </a:p>
          <a:p>
            <a:endParaRPr lang="en-US" dirty="0"/>
          </a:p>
          <a:p>
            <a:r>
              <a:rPr lang="en-US" dirty="0"/>
              <a:t>Challenge:</a:t>
            </a:r>
          </a:p>
          <a:p>
            <a:pPr lvl="1"/>
            <a:r>
              <a:rPr lang="en-US" dirty="0"/>
              <a:t>How to define the resource(s) a user is allowed to access? </a:t>
            </a:r>
            <a:r>
              <a:rPr lang="en-US" dirty="0">
                <a:sym typeface="Wingdings" pitchFamily="2" charset="2"/>
              </a:rPr>
              <a:t> </a:t>
            </a:r>
            <a:r>
              <a:rPr lang="en-US" b="1" i="1" dirty="0">
                <a:solidFill>
                  <a:schemeClr val="accent2"/>
                </a:solidFill>
                <a:sym typeface="Wingdings" pitchFamily="2" charset="2"/>
              </a:rPr>
              <a:t>“Capabilities”</a:t>
            </a:r>
            <a:endParaRPr lang="en-US" b="1" i="1" dirty="0">
              <a:solidFill>
                <a:schemeClr val="accent2"/>
              </a:solidFill>
            </a:endParaRPr>
          </a:p>
          <a:p>
            <a:endParaRPr lang="en-US" dirty="0"/>
          </a:p>
          <a:p>
            <a:r>
              <a:rPr lang="en-US" dirty="0"/>
              <a:t>Goal:</a:t>
            </a:r>
          </a:p>
          <a:p>
            <a:pPr lvl="1"/>
            <a:r>
              <a:rPr lang="en-US" dirty="0" err="1"/>
              <a:t>Standardise</a:t>
            </a:r>
            <a:r>
              <a:rPr lang="en-US" dirty="0"/>
              <a:t> syntax of Capabilities:</a:t>
            </a:r>
          </a:p>
          <a:p>
            <a:endParaRPr lang="en-US" dirty="0"/>
          </a:p>
          <a:p>
            <a:endParaRPr lang="en-US" dirty="0"/>
          </a:p>
          <a:p>
            <a:r>
              <a:rPr lang="en-US" dirty="0"/>
              <a:t>Supports resource hierarchies, i.e. resource parent-child relationships</a:t>
            </a:r>
          </a:p>
          <a:p>
            <a:r>
              <a:rPr lang="en-US" dirty="0"/>
              <a:t>Supports specifying arbitrary list of actions the user is entitled to perform</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13" name="TextBox 12">
            <a:extLst>
              <a:ext uri="{FF2B5EF4-FFF2-40B4-BE49-F238E27FC236}">
                <a16:creationId xmlns:a16="http://schemas.microsoft.com/office/drawing/2014/main" id="{2A7B545D-2364-1A45-9443-60072B91B049}"/>
              </a:ext>
            </a:extLst>
          </p:cNvPr>
          <p:cNvSpPr txBox="1"/>
          <p:nvPr/>
        </p:nvSpPr>
        <p:spPr>
          <a:xfrm>
            <a:off x="152487" y="4184672"/>
            <a:ext cx="9385269" cy="353943"/>
          </a:xfrm>
          <a:prstGeom prst="rect">
            <a:avLst/>
          </a:prstGeom>
          <a:noFill/>
          <a:ln>
            <a:solidFill>
              <a:schemeClr val="accent1">
                <a:shade val="50000"/>
              </a:schemeClr>
            </a:solidFill>
            <a:prstDash val="sysDash"/>
          </a:ln>
        </p:spPr>
        <p:txBody>
          <a:bodyPr wrap="square" rtlCol="0">
            <a:spAutoFit/>
          </a:bodyPr>
          <a:lstStyle/>
          <a:p>
            <a:r>
              <a:rPr lang="en-US" sz="1700" dirty="0">
                <a:solidFill>
                  <a:srgbClr val="004360"/>
                </a:solidFill>
                <a:ea typeface="Verdana" panose="020B0604030504040204" pitchFamily="34" charset="0"/>
                <a:cs typeface="Verdana" panose="020B0604030504040204" pitchFamily="34" charset="0"/>
              </a:rPr>
              <a:t>&lt;NAMESPACE&gt;:res:&lt;RESOURCE&gt;[:&lt;CHILD-RESOURCE&gt;]...[:act:&lt;ACTION&gt;[,&lt;ACTION&gt;]...]#&lt;AUTHRTY&gt;</a:t>
            </a:r>
          </a:p>
        </p:txBody>
      </p:sp>
      <p:pic>
        <p:nvPicPr>
          <p:cNvPr id="8" name="Picture 7">
            <a:extLst>
              <a:ext uri="{FF2B5EF4-FFF2-40B4-BE49-F238E27FC236}">
                <a16:creationId xmlns:a16="http://schemas.microsoft.com/office/drawing/2014/main" id="{4D4D9484-6C6D-9E43-ABCA-40AB90159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7902" y="1809486"/>
            <a:ext cx="2734248" cy="3896303"/>
          </a:xfrm>
          <a:prstGeom prst="rect">
            <a:avLst/>
          </a:prstGeom>
          <a:effectLst>
            <a:glow rad="127000">
              <a:schemeClr val="accent3">
                <a:satMod val="175000"/>
              </a:schemeClr>
            </a:glow>
          </a:effectLst>
        </p:spPr>
      </p:pic>
      <p:sp>
        <p:nvSpPr>
          <p:cNvPr id="12" name="Rounded Rectangle 11">
            <a:extLst>
              <a:ext uri="{FF2B5EF4-FFF2-40B4-BE49-F238E27FC236}">
                <a16:creationId xmlns:a16="http://schemas.microsoft.com/office/drawing/2014/main" id="{E302642E-83AE-1541-BBF5-0FF899F61BDA}"/>
              </a:ext>
            </a:extLst>
          </p:cNvPr>
          <p:cNvSpPr/>
          <p:nvPr/>
        </p:nvSpPr>
        <p:spPr>
          <a:xfrm rot="19232423">
            <a:off x="9558486" y="3430702"/>
            <a:ext cx="1673082" cy="665263"/>
          </a:xfrm>
          <a:prstGeom prst="roundRect">
            <a:avLst/>
          </a:prstGeom>
          <a:noFill/>
          <a:ln w="76200" cmpd="sng">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solidFill>
                  <a:schemeClr val="accent6"/>
                </a:solidFill>
              </a:rPr>
              <a:t>AEGIS</a:t>
            </a:r>
          </a:p>
        </p:txBody>
      </p:sp>
    </p:spTree>
    <p:extLst>
      <p:ext uri="{BB962C8B-B14F-4D97-AF65-F5344CB8AC3E}">
        <p14:creationId xmlns:p14="http://schemas.microsoft.com/office/powerpoint/2010/main" val="1644418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18</a:t>
            </a:fld>
            <a:endParaRPr lang="en-GB"/>
          </a:p>
        </p:txBody>
      </p:sp>
      <p:sp>
        <p:nvSpPr>
          <p:cNvPr id="4" name="Title 3"/>
          <p:cNvSpPr>
            <a:spLocks noGrp="1"/>
          </p:cNvSpPr>
          <p:nvPr>
            <p:ph type="title"/>
          </p:nvPr>
        </p:nvSpPr>
        <p:spPr/>
        <p:txBody>
          <a:bodyPr>
            <a:normAutofit/>
          </a:bodyPr>
          <a:lstStyle/>
          <a:p>
            <a:r>
              <a:rPr lang="en-GB" dirty="0"/>
              <a:t>Achievements – JRA1.2 Scalable and consistent authorisation across multi-SP environments</a:t>
            </a:r>
          </a:p>
        </p:txBody>
      </p:sp>
      <p:sp>
        <p:nvSpPr>
          <p:cNvPr id="5" name="Content Placeholder 1">
            <a:extLst>
              <a:ext uri="{FF2B5EF4-FFF2-40B4-BE49-F238E27FC236}">
                <a16:creationId xmlns:a16="http://schemas.microsoft.com/office/drawing/2014/main" id="{787F1078-F05D-EF4A-BFDC-E8BC6BB06A93}"/>
              </a:ext>
            </a:extLst>
          </p:cNvPr>
          <p:cNvSpPr>
            <a:spLocks noGrp="1"/>
          </p:cNvSpPr>
          <p:nvPr>
            <p:ph idx="1"/>
          </p:nvPr>
        </p:nvSpPr>
        <p:spPr>
          <a:xfrm>
            <a:off x="444502" y="1439333"/>
            <a:ext cx="10909300" cy="4737633"/>
          </a:xfrm>
        </p:spPr>
        <p:txBody>
          <a:bodyPr>
            <a:normAutofit/>
          </a:bodyPr>
          <a:lstStyle/>
          <a:p>
            <a:pPr marL="0" indent="0">
              <a:buNone/>
            </a:pPr>
            <a:r>
              <a:rPr lang="en-US" b="1" dirty="0"/>
              <a:t>DJRA1.2 </a:t>
            </a:r>
            <a:r>
              <a:rPr lang="en-US" b="1" dirty="0" err="1"/>
              <a:t>Authorisation</a:t>
            </a:r>
            <a:r>
              <a:rPr lang="en-US" b="1" dirty="0"/>
              <a:t> models for SPs </a:t>
            </a:r>
            <a:r>
              <a:rPr lang="en-US" b="1" dirty="0">
                <a:sym typeface="Wingdings" pitchFamily="2" charset="2"/>
              </a:rPr>
              <a:t> AARC-I047 - Implementing scalable and consistent </a:t>
            </a:r>
            <a:r>
              <a:rPr lang="en-US" b="1" dirty="0" err="1">
                <a:sym typeface="Wingdings" pitchFamily="2" charset="2"/>
              </a:rPr>
              <a:t>authorisation</a:t>
            </a:r>
            <a:r>
              <a:rPr lang="en-US" b="1" dirty="0">
                <a:sym typeface="Wingdings" pitchFamily="2" charset="2"/>
              </a:rPr>
              <a:t> across multi-SP environments </a:t>
            </a:r>
            <a:endParaRPr lang="en-US" b="1" dirty="0"/>
          </a:p>
          <a:p>
            <a:pPr marL="0" indent="0">
              <a:buNone/>
            </a:pPr>
            <a:endParaRPr lang="en-US" dirty="0"/>
          </a:p>
          <a:p>
            <a:pPr marL="0" indent="0">
              <a:buNone/>
            </a:pPr>
            <a:r>
              <a:rPr lang="en-US" dirty="0"/>
              <a:t>Authorization information is classified into two types:</a:t>
            </a:r>
          </a:p>
          <a:p>
            <a:pPr marL="0" indent="0">
              <a:buNone/>
            </a:pPr>
            <a:endParaRPr lang="en-US" dirty="0"/>
          </a:p>
          <a:p>
            <a:pPr marL="457200" indent="-457200">
              <a:buFont typeface="+mj-lt"/>
              <a:buAutoNum type="arabicPeriod"/>
            </a:pPr>
            <a:r>
              <a:rPr lang="en-US" dirty="0"/>
              <a:t> </a:t>
            </a:r>
            <a:r>
              <a:rPr lang="en-US" b="1" dirty="0">
                <a:solidFill>
                  <a:schemeClr val="accent2"/>
                </a:solidFill>
              </a:rPr>
              <a:t>User attributes</a:t>
            </a:r>
            <a:r>
              <a:rPr lang="en-US" dirty="0"/>
              <a:t>:</a:t>
            </a:r>
          </a:p>
          <a:p>
            <a:pPr lvl="1"/>
            <a:r>
              <a:rPr lang="en-US" dirty="0"/>
              <a:t>Group and role information (AARC-G002)</a:t>
            </a:r>
          </a:p>
          <a:p>
            <a:pPr marL="342900" lvl="1" indent="0">
              <a:buNone/>
            </a:pPr>
            <a:endParaRPr lang="en-US" dirty="0"/>
          </a:p>
          <a:p>
            <a:pPr lvl="1"/>
            <a:r>
              <a:rPr lang="en-US" dirty="0"/>
              <a:t>Assurance information (AARC-G021)</a:t>
            </a:r>
          </a:p>
          <a:p>
            <a:pPr lvl="1"/>
            <a:r>
              <a:rPr lang="en-US" dirty="0"/>
              <a:t>Affiliation with the home organization and/or community (AARC-G025)</a:t>
            </a:r>
          </a:p>
          <a:p>
            <a:pPr marL="0" indent="0">
              <a:buNone/>
            </a:pPr>
            <a:endParaRPr lang="en-US" dirty="0"/>
          </a:p>
          <a:p>
            <a:pPr marL="457200" indent="-457200">
              <a:buFont typeface="+mj-lt"/>
              <a:buAutoNum type="arabicPeriod" startAt="2"/>
            </a:pPr>
            <a:r>
              <a:rPr lang="en-US" dirty="0"/>
              <a:t> </a:t>
            </a:r>
            <a:r>
              <a:rPr lang="en-US" b="1" dirty="0">
                <a:solidFill>
                  <a:schemeClr val="accent2"/>
                </a:solidFill>
              </a:rPr>
              <a:t>Capabilities</a:t>
            </a:r>
            <a:r>
              <a:rPr lang="en-US" dirty="0"/>
              <a:t> (AARC-G027)</a:t>
            </a:r>
          </a:p>
          <a:p>
            <a:pPr marL="0" indent="0">
              <a:buNone/>
            </a:pPr>
            <a:endParaRPr lang="en-US" b="1" dirty="0"/>
          </a:p>
          <a:p>
            <a:endParaRPr lang="en-US" b="1" dirty="0"/>
          </a:p>
        </p:txBody>
      </p:sp>
      <p:sp>
        <p:nvSpPr>
          <p:cNvPr id="11" name="TextBox 10">
            <a:extLst>
              <a:ext uri="{FF2B5EF4-FFF2-40B4-BE49-F238E27FC236}">
                <a16:creationId xmlns:a16="http://schemas.microsoft.com/office/drawing/2014/main" id="{0BB85331-5963-B344-9E06-584E70BCAB5C}"/>
              </a:ext>
            </a:extLst>
          </p:cNvPr>
          <p:cNvSpPr txBox="1"/>
          <p:nvPr/>
        </p:nvSpPr>
        <p:spPr>
          <a:xfrm>
            <a:off x="11944350" y="6115050"/>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9DE8E0CF-1956-D145-BBAB-2DD2E769E05E}"/>
              </a:ext>
            </a:extLst>
          </p:cNvPr>
          <p:cNvSpPr txBox="1"/>
          <p:nvPr/>
        </p:nvSpPr>
        <p:spPr>
          <a:xfrm>
            <a:off x="820241" y="3979063"/>
            <a:ext cx="8882895" cy="369332"/>
          </a:xfrm>
          <a:prstGeom prst="rect">
            <a:avLst/>
          </a:prstGeom>
          <a:noFill/>
          <a:ln>
            <a:solidFill>
              <a:schemeClr val="accent1">
                <a:shade val="50000"/>
              </a:schemeClr>
            </a:solidFill>
            <a:prstDash val="sysDash"/>
          </a:ln>
        </p:spPr>
        <p:txBody>
          <a:bodyPr wrap="square" rtlCol="0">
            <a:spAutoFit/>
          </a:bodyPr>
          <a:lstStyle/>
          <a:p>
            <a:r>
              <a:rPr lang="en-US" dirty="0">
                <a:solidFill>
                  <a:srgbClr val="004361"/>
                </a:solidFill>
                <a:ea typeface="Verdana" panose="020B0604030504040204" pitchFamily="34" charset="0"/>
                <a:cs typeface="Verdana" panose="020B0604030504040204" pitchFamily="34" charset="0"/>
              </a:rPr>
              <a:t>&lt;NAMESPACE&gt;:group:&lt;GROUP&gt;[:&lt;SUBGROUP&gt;*][:role=&lt;ROLE&gt;]#&lt;GROUP-AUTHORITY&gt;</a:t>
            </a:r>
          </a:p>
        </p:txBody>
      </p:sp>
      <p:sp>
        <p:nvSpPr>
          <p:cNvPr id="13" name="TextBox 12">
            <a:extLst>
              <a:ext uri="{FF2B5EF4-FFF2-40B4-BE49-F238E27FC236}">
                <a16:creationId xmlns:a16="http://schemas.microsoft.com/office/drawing/2014/main" id="{BAEB6766-861A-4B4B-8D7C-72D6A2BF2852}"/>
              </a:ext>
            </a:extLst>
          </p:cNvPr>
          <p:cNvSpPr txBox="1"/>
          <p:nvPr/>
        </p:nvSpPr>
        <p:spPr>
          <a:xfrm>
            <a:off x="820241" y="5688132"/>
            <a:ext cx="9385269" cy="353943"/>
          </a:xfrm>
          <a:prstGeom prst="rect">
            <a:avLst/>
          </a:prstGeom>
          <a:noFill/>
          <a:ln>
            <a:solidFill>
              <a:schemeClr val="accent1">
                <a:shade val="50000"/>
              </a:schemeClr>
            </a:solidFill>
            <a:prstDash val="sysDash"/>
          </a:ln>
        </p:spPr>
        <p:txBody>
          <a:bodyPr wrap="square" rtlCol="0">
            <a:spAutoFit/>
          </a:bodyPr>
          <a:lstStyle/>
          <a:p>
            <a:r>
              <a:rPr lang="en-US" sz="1700" dirty="0">
                <a:solidFill>
                  <a:srgbClr val="004360"/>
                </a:solidFill>
                <a:ea typeface="Verdana" panose="020B0604030504040204" pitchFamily="34" charset="0"/>
                <a:cs typeface="Verdana" panose="020B0604030504040204" pitchFamily="34" charset="0"/>
              </a:rPr>
              <a:t>&lt;NAMESPACE&gt;:res:&lt;RESOURCE&gt;[:&lt;CHILD-RESOURCE&gt;]...[:act:&lt;ACTION&gt;[,&lt;ACTION&gt;]...]#&lt;AUTHRTY&gt;</a:t>
            </a:r>
          </a:p>
        </p:txBody>
      </p:sp>
    </p:spTree>
    <p:extLst>
      <p:ext uri="{BB962C8B-B14F-4D97-AF65-F5344CB8AC3E}">
        <p14:creationId xmlns:p14="http://schemas.microsoft.com/office/powerpoint/2010/main" val="3311705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19</a:t>
            </a:fld>
            <a:endParaRPr lang="en-GB"/>
          </a:p>
        </p:txBody>
      </p:sp>
      <p:sp>
        <p:nvSpPr>
          <p:cNvPr id="4" name="Title 3"/>
          <p:cNvSpPr>
            <a:spLocks noGrp="1"/>
          </p:cNvSpPr>
          <p:nvPr>
            <p:ph type="title"/>
          </p:nvPr>
        </p:nvSpPr>
        <p:spPr/>
        <p:txBody>
          <a:bodyPr>
            <a:normAutofit/>
          </a:bodyPr>
          <a:lstStyle/>
          <a:p>
            <a:r>
              <a:rPr lang="en-GB" dirty="0"/>
              <a:t>Achievements – JRA1.2 Scalable and consistent authorisation across multi-SP environments</a:t>
            </a:r>
          </a:p>
        </p:txBody>
      </p:sp>
      <p:sp>
        <p:nvSpPr>
          <p:cNvPr id="5" name="Content Placeholder 1">
            <a:extLst>
              <a:ext uri="{FF2B5EF4-FFF2-40B4-BE49-F238E27FC236}">
                <a16:creationId xmlns:a16="http://schemas.microsoft.com/office/drawing/2014/main" id="{787F1078-F05D-EF4A-BFDC-E8BC6BB06A93}"/>
              </a:ext>
            </a:extLst>
          </p:cNvPr>
          <p:cNvSpPr>
            <a:spLocks noGrp="1"/>
          </p:cNvSpPr>
          <p:nvPr>
            <p:ph idx="1"/>
          </p:nvPr>
        </p:nvSpPr>
        <p:spPr>
          <a:xfrm>
            <a:off x="444502" y="1439333"/>
            <a:ext cx="10909300" cy="4737633"/>
          </a:xfrm>
        </p:spPr>
        <p:txBody>
          <a:bodyPr>
            <a:normAutofit/>
          </a:bodyPr>
          <a:lstStyle/>
          <a:p>
            <a:pPr marL="0" indent="0">
              <a:buNone/>
            </a:pPr>
            <a:r>
              <a:rPr lang="en-US" b="1" dirty="0"/>
              <a:t>DJRA1.2 </a:t>
            </a:r>
            <a:r>
              <a:rPr lang="en-US" b="1" dirty="0" err="1"/>
              <a:t>Authorisation</a:t>
            </a:r>
            <a:r>
              <a:rPr lang="en-US" b="1" dirty="0"/>
              <a:t> models for SPs </a:t>
            </a:r>
            <a:r>
              <a:rPr lang="en-US" b="1" dirty="0">
                <a:sym typeface="Wingdings" pitchFamily="2" charset="2"/>
              </a:rPr>
              <a:t> AARC-I047 - Implementing scalable and consistent </a:t>
            </a:r>
            <a:r>
              <a:rPr lang="en-US" b="1" dirty="0" err="1">
                <a:sym typeface="Wingdings" pitchFamily="2" charset="2"/>
              </a:rPr>
              <a:t>authorisation</a:t>
            </a:r>
            <a:r>
              <a:rPr lang="en-US" b="1" dirty="0">
                <a:sym typeface="Wingdings" pitchFamily="2" charset="2"/>
              </a:rPr>
              <a:t> across multi-SP environments </a:t>
            </a:r>
            <a:endParaRPr lang="en-US" b="1" dirty="0"/>
          </a:p>
          <a:p>
            <a:pPr marL="0" indent="0">
              <a:buNone/>
            </a:pPr>
            <a:endParaRPr lang="en-US" dirty="0"/>
          </a:p>
          <a:p>
            <a:pPr marL="0" indent="0">
              <a:buNone/>
            </a:pPr>
            <a:endParaRPr lang="en-US" b="1" dirty="0"/>
          </a:p>
          <a:p>
            <a:endParaRPr lang="en-US" b="1" dirty="0"/>
          </a:p>
        </p:txBody>
      </p:sp>
      <p:sp>
        <p:nvSpPr>
          <p:cNvPr id="11" name="TextBox 10">
            <a:extLst>
              <a:ext uri="{FF2B5EF4-FFF2-40B4-BE49-F238E27FC236}">
                <a16:creationId xmlns:a16="http://schemas.microsoft.com/office/drawing/2014/main" id="{0BB85331-5963-B344-9E06-584E70BCAB5C}"/>
              </a:ext>
            </a:extLst>
          </p:cNvPr>
          <p:cNvSpPr txBox="1"/>
          <p:nvPr/>
        </p:nvSpPr>
        <p:spPr>
          <a:xfrm>
            <a:off x="11944350" y="6115050"/>
            <a:ext cx="184731" cy="369332"/>
          </a:xfrm>
          <a:prstGeom prst="rect">
            <a:avLst/>
          </a:prstGeom>
          <a:noFill/>
        </p:spPr>
        <p:txBody>
          <a:bodyPr wrap="none" rtlCol="0">
            <a:spAutoFit/>
          </a:bodyPr>
          <a:lstStyle/>
          <a:p>
            <a:endParaRPr lang="en-US" dirty="0"/>
          </a:p>
        </p:txBody>
      </p:sp>
      <p:sp>
        <p:nvSpPr>
          <p:cNvPr id="16" name="Slide Number Placeholder 2">
            <a:extLst>
              <a:ext uri="{FF2B5EF4-FFF2-40B4-BE49-F238E27FC236}">
                <a16:creationId xmlns:a16="http://schemas.microsoft.com/office/drawing/2014/main" id="{2CDC30F5-B589-E145-956E-A07CE6FBC049}"/>
              </a:ext>
            </a:extLst>
          </p:cNvPr>
          <p:cNvSpPr txBox="1">
            <a:spLocks/>
          </p:cNvSpPr>
          <p:nvPr/>
        </p:nvSpPr>
        <p:spPr>
          <a:xfrm>
            <a:off x="11061812" y="6406019"/>
            <a:ext cx="741021" cy="27487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576E6A-F32A-4612-884C-86870357C6B4}" type="slidenum">
              <a:rPr lang="en-GB" smtClean="0"/>
              <a:pPr/>
              <a:t>19</a:t>
            </a:fld>
            <a:endParaRPr lang="en-GB"/>
          </a:p>
        </p:txBody>
      </p:sp>
      <p:graphicFrame>
        <p:nvGraphicFramePr>
          <p:cNvPr id="17" name="Diagram 16">
            <a:extLst>
              <a:ext uri="{FF2B5EF4-FFF2-40B4-BE49-F238E27FC236}">
                <a16:creationId xmlns:a16="http://schemas.microsoft.com/office/drawing/2014/main" id="{79E34335-CAB8-8741-8FB7-6AE61F7F2240}"/>
              </a:ext>
            </a:extLst>
          </p:cNvPr>
          <p:cNvGraphicFramePr/>
          <p:nvPr>
            <p:extLst>
              <p:ext uri="{D42A27DB-BD31-4B8C-83A1-F6EECF244321}">
                <p14:modId xmlns:p14="http://schemas.microsoft.com/office/powerpoint/2010/main" val="803534743"/>
              </p:ext>
            </p:extLst>
          </p:nvPr>
        </p:nvGraphicFramePr>
        <p:xfrm>
          <a:off x="873200" y="2571752"/>
          <a:ext cx="5141910" cy="3300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s://lh3.googleusercontent.com/QhMvUDYDVdK-p42C9sAKF7k33jiMv5BcYjxcAV15yquGjpuHcXqTJcTKod5rXgVGNSqniycSxZpGaUUvycgL5UYMQXAWDP_N_9BvtFy1sdJwQ6dP357DmxwE37qq3JbFHB0YCay9vEg">
            <a:extLst>
              <a:ext uri="{FF2B5EF4-FFF2-40B4-BE49-F238E27FC236}">
                <a16:creationId xmlns:a16="http://schemas.microsoft.com/office/drawing/2014/main" id="{0C3B81EC-85CC-3D41-948D-BFC5B6547B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3808" y="1994661"/>
            <a:ext cx="4988514" cy="4221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665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4430" y="1439333"/>
            <a:ext cx="9859107" cy="4737633"/>
          </a:xfrm>
        </p:spPr>
        <p:txBody>
          <a:bodyPr/>
          <a:lstStyle/>
          <a:p>
            <a:r>
              <a:rPr lang="en-GB" dirty="0"/>
              <a:t>Structure </a:t>
            </a:r>
          </a:p>
          <a:p>
            <a:pPr lvl="1"/>
            <a:r>
              <a:rPr lang="en-GB" dirty="0"/>
              <a:t>Team (tasks and TLs)</a:t>
            </a:r>
          </a:p>
          <a:p>
            <a:r>
              <a:rPr lang="en-GB" dirty="0"/>
              <a:t>Objectives</a:t>
            </a:r>
          </a:p>
          <a:p>
            <a:r>
              <a:rPr lang="en-GB" dirty="0"/>
              <a:t>Achievements</a:t>
            </a:r>
          </a:p>
          <a:p>
            <a:r>
              <a:rPr lang="en-GB" dirty="0"/>
              <a:t>Conclusions </a:t>
            </a:r>
          </a:p>
          <a:p>
            <a:pPr lvl="1"/>
            <a:r>
              <a:rPr lang="en-GB" dirty="0"/>
              <a:t>Summary </a:t>
            </a:r>
          </a:p>
          <a:p>
            <a:pPr lvl="1"/>
            <a:r>
              <a:rPr lang="en-GB" dirty="0"/>
              <a:t>Looking ahead – Remaining work</a:t>
            </a:r>
          </a:p>
        </p:txBody>
      </p:sp>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GB" dirty="0"/>
              <a:t>Agenda</a:t>
            </a:r>
          </a:p>
        </p:txBody>
      </p:sp>
    </p:spTree>
    <p:extLst>
      <p:ext uri="{BB962C8B-B14F-4D97-AF65-F5344CB8AC3E}">
        <p14:creationId xmlns:p14="http://schemas.microsoft.com/office/powerpoint/2010/main" val="21815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72BD5FC-CEF6-9B42-9A68-91BB9A872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7368" y="1807768"/>
            <a:ext cx="2896693" cy="1923585"/>
          </a:xfrm>
          <a:prstGeom prst="rect">
            <a:avLst/>
          </a:prstGeom>
        </p:spPr>
      </p:pic>
      <p:pic>
        <p:nvPicPr>
          <p:cNvPr id="7" name="Content Placeholder 6">
            <a:extLst>
              <a:ext uri="{FF2B5EF4-FFF2-40B4-BE49-F238E27FC236}">
                <a16:creationId xmlns:a16="http://schemas.microsoft.com/office/drawing/2014/main" id="{43F4A3DB-4243-1D49-B291-004D768141C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133603" y="4144743"/>
            <a:ext cx="2960458" cy="2261276"/>
          </a:xfrm>
        </p:spPr>
      </p:pic>
      <p:sp>
        <p:nvSpPr>
          <p:cNvPr id="3" name="Slide Number Placeholder 2"/>
          <p:cNvSpPr>
            <a:spLocks noGrp="1"/>
          </p:cNvSpPr>
          <p:nvPr>
            <p:ph type="sldNum" sz="quarter" idx="12"/>
          </p:nvPr>
        </p:nvSpPr>
        <p:spPr/>
        <p:txBody>
          <a:bodyPr/>
          <a:lstStyle/>
          <a:p>
            <a:fld id="{6F576E6A-F32A-4612-884C-86870357C6B4}" type="slidenum">
              <a:rPr lang="en-GB" smtClean="0"/>
              <a:pPr/>
              <a:t>20</a:t>
            </a:fld>
            <a:endParaRPr lang="en-GB"/>
          </a:p>
        </p:txBody>
      </p:sp>
      <p:sp>
        <p:nvSpPr>
          <p:cNvPr id="4" name="Title 3"/>
          <p:cNvSpPr>
            <a:spLocks noGrp="1"/>
          </p:cNvSpPr>
          <p:nvPr>
            <p:ph type="title"/>
          </p:nvPr>
        </p:nvSpPr>
        <p:spPr/>
        <p:txBody>
          <a:bodyPr/>
          <a:lstStyle/>
          <a:p>
            <a:r>
              <a:rPr lang="en-GB" dirty="0"/>
              <a:t>Achievements – JRA1.2 Service Providers requiring step-up </a:t>
            </a:r>
            <a:r>
              <a:rPr lang="en-GB" dirty="0" err="1"/>
              <a:t>authN</a:t>
            </a:r>
            <a:r>
              <a:rPr lang="en-GB" dirty="0"/>
              <a:t> / higher levels of assurance</a:t>
            </a:r>
          </a:p>
        </p:txBody>
      </p:sp>
      <p:pic>
        <p:nvPicPr>
          <p:cNvPr id="9" name="Picture 8">
            <a:extLst>
              <a:ext uri="{FF2B5EF4-FFF2-40B4-BE49-F238E27FC236}">
                <a16:creationId xmlns:a16="http://schemas.microsoft.com/office/drawing/2014/main" id="{A124DAE5-1CA6-0F4B-95E0-F1A8B908B7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9183" y="1731988"/>
            <a:ext cx="2882900" cy="4051300"/>
          </a:xfrm>
          <a:prstGeom prst="rect">
            <a:avLst/>
          </a:prstGeom>
        </p:spPr>
      </p:pic>
      <p:sp>
        <p:nvSpPr>
          <p:cNvPr id="10" name="Rounded Rectangle 9">
            <a:extLst>
              <a:ext uri="{FF2B5EF4-FFF2-40B4-BE49-F238E27FC236}">
                <a16:creationId xmlns:a16="http://schemas.microsoft.com/office/drawing/2014/main" id="{2779C06A-8FC1-E54B-A1B7-9786E7AF4DCF}"/>
              </a:ext>
            </a:extLst>
          </p:cNvPr>
          <p:cNvSpPr/>
          <p:nvPr/>
        </p:nvSpPr>
        <p:spPr>
          <a:xfrm rot="19232423">
            <a:off x="7334091" y="3430702"/>
            <a:ext cx="1673082" cy="665263"/>
          </a:xfrm>
          <a:prstGeom prst="roundRect">
            <a:avLst/>
          </a:prstGeom>
          <a:noFill/>
          <a:ln w="76200" cmpd="sng">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solidFill>
                  <a:schemeClr val="accent6"/>
                </a:solidFill>
              </a:rPr>
              <a:t>FINAL</a:t>
            </a:r>
          </a:p>
        </p:txBody>
      </p:sp>
      <p:sp>
        <p:nvSpPr>
          <p:cNvPr id="11" name="Content Placeholder 1">
            <a:extLst>
              <a:ext uri="{FF2B5EF4-FFF2-40B4-BE49-F238E27FC236}">
                <a16:creationId xmlns:a16="http://schemas.microsoft.com/office/drawing/2014/main" id="{02BB0983-9E45-424B-8121-6046E88B6258}"/>
              </a:ext>
            </a:extLst>
          </p:cNvPr>
          <p:cNvSpPr txBox="1">
            <a:spLocks/>
          </p:cNvSpPr>
          <p:nvPr/>
        </p:nvSpPr>
        <p:spPr>
          <a:xfrm>
            <a:off x="279266" y="1388822"/>
            <a:ext cx="6464434" cy="473763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b="1" dirty="0"/>
              <a:t>AARC-G029 “Guidelines on stepping up the authentication component in AAIs implementing the AARC BPA</a:t>
            </a:r>
            <a:r>
              <a:rPr lang="en-US" b="1" dirty="0"/>
              <a:t>” </a:t>
            </a:r>
            <a:endParaRPr lang="en-US" dirty="0"/>
          </a:p>
          <a:p>
            <a:r>
              <a:rPr lang="en-US" dirty="0"/>
              <a:t>Challenge:</a:t>
            </a:r>
          </a:p>
          <a:p>
            <a:pPr lvl="1"/>
            <a:r>
              <a:rPr lang="en-US" dirty="0"/>
              <a:t>Access to sensitive resources requiring users to authenticate using </a:t>
            </a:r>
            <a:r>
              <a:rPr lang="en-US" b="1" dirty="0"/>
              <a:t>more than one type of credentials</a:t>
            </a:r>
            <a:r>
              <a:rPr lang="en-US" dirty="0"/>
              <a:t> (e.g. password + physical object such as a phone or </a:t>
            </a:r>
            <a:r>
              <a:rPr lang="en-US" dirty="0" err="1"/>
              <a:t>usb</a:t>
            </a:r>
            <a:r>
              <a:rPr lang="en-US" dirty="0"/>
              <a:t> stick that generates tokens/pins, </a:t>
            </a:r>
            <a:r>
              <a:rPr lang="en-US" dirty="0" err="1"/>
              <a:t>etc</a:t>
            </a:r>
            <a:r>
              <a:rPr lang="en-US" dirty="0"/>
              <a:t>)</a:t>
            </a:r>
          </a:p>
          <a:p>
            <a:pPr lvl="1"/>
            <a:r>
              <a:rPr lang="en-US" dirty="0"/>
              <a:t>SPs requiring an already logged in user to </a:t>
            </a:r>
            <a:r>
              <a:rPr lang="en-US" b="1" dirty="0"/>
              <a:t>re-authenticate</a:t>
            </a:r>
            <a:r>
              <a:rPr lang="en-US" dirty="0"/>
              <a:t> using a stronger authentication mechanism when accessing sensitive resources </a:t>
            </a:r>
          </a:p>
          <a:p>
            <a:r>
              <a:rPr lang="en-US" dirty="0"/>
              <a:t>Goal:</a:t>
            </a:r>
          </a:p>
          <a:p>
            <a:pPr lvl="1"/>
            <a:r>
              <a:rPr lang="en-US" dirty="0"/>
              <a:t>Provide implementation recommendations for stepping up of the original authentication strength</a:t>
            </a:r>
          </a:p>
          <a:p>
            <a:pPr lvl="1"/>
            <a:r>
              <a:rPr lang="en-US" dirty="0"/>
              <a:t>Describe a proposed authentication step-up model via multi-factor authentication (MFA)</a:t>
            </a:r>
          </a:p>
          <a:p>
            <a:pPr marL="0" indent="0">
              <a:buNone/>
            </a:pPr>
            <a:endParaRPr lang="en-US" dirty="0"/>
          </a:p>
        </p:txBody>
      </p:sp>
      <p:sp>
        <p:nvSpPr>
          <p:cNvPr id="12" name="Content Placeholder 1">
            <a:extLst>
              <a:ext uri="{FF2B5EF4-FFF2-40B4-BE49-F238E27FC236}">
                <a16:creationId xmlns:a16="http://schemas.microsoft.com/office/drawing/2014/main" id="{297BFC26-5F6A-9146-8D32-4B04D6859902}"/>
              </a:ext>
            </a:extLst>
          </p:cNvPr>
          <p:cNvSpPr txBox="1">
            <a:spLocks/>
          </p:cNvSpPr>
          <p:nvPr/>
        </p:nvSpPr>
        <p:spPr>
          <a:xfrm>
            <a:off x="6849401" y="5869816"/>
            <a:ext cx="3090112" cy="44967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solidFill>
                  <a:srgbClr val="003F5D"/>
                </a:solidFill>
              </a:rPr>
              <a:t>Reviewed by AEGIS</a:t>
            </a:r>
          </a:p>
        </p:txBody>
      </p:sp>
    </p:spTree>
    <p:extLst>
      <p:ext uri="{BB962C8B-B14F-4D97-AF65-F5344CB8AC3E}">
        <p14:creationId xmlns:p14="http://schemas.microsoft.com/office/powerpoint/2010/main" val="138416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21</a:t>
            </a:fld>
            <a:endParaRPr lang="en-GB"/>
          </a:p>
        </p:txBody>
      </p:sp>
      <p:sp>
        <p:nvSpPr>
          <p:cNvPr id="4" name="Title 3"/>
          <p:cNvSpPr>
            <a:spLocks noGrp="1"/>
          </p:cNvSpPr>
          <p:nvPr>
            <p:ph type="title"/>
          </p:nvPr>
        </p:nvSpPr>
        <p:spPr/>
        <p:txBody>
          <a:bodyPr/>
          <a:lstStyle/>
          <a:p>
            <a:r>
              <a:rPr lang="en-GB" dirty="0"/>
              <a:t>Achievements – JRA1.2</a:t>
            </a:r>
          </a:p>
        </p:txBody>
      </p:sp>
      <p:sp>
        <p:nvSpPr>
          <p:cNvPr id="11" name="Content Placeholder 1">
            <a:extLst>
              <a:ext uri="{FF2B5EF4-FFF2-40B4-BE49-F238E27FC236}">
                <a16:creationId xmlns:a16="http://schemas.microsoft.com/office/drawing/2014/main" id="{02BB0983-9E45-424B-8121-6046E88B6258}"/>
              </a:ext>
            </a:extLst>
          </p:cNvPr>
          <p:cNvSpPr txBox="1">
            <a:spLocks/>
          </p:cNvSpPr>
          <p:nvPr/>
        </p:nvSpPr>
        <p:spPr>
          <a:xfrm>
            <a:off x="279266" y="1388822"/>
            <a:ext cx="8421822" cy="4737633"/>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b="1" dirty="0"/>
              <a:t>AARC-G049 “A specification for IdP hinting</a:t>
            </a:r>
            <a:r>
              <a:rPr lang="en-US" b="1" dirty="0"/>
              <a:t>” </a:t>
            </a:r>
            <a:endParaRPr lang="en-US" dirty="0"/>
          </a:p>
          <a:p>
            <a:endParaRPr lang="en-US" dirty="0"/>
          </a:p>
          <a:p>
            <a:r>
              <a:rPr lang="en-US" dirty="0"/>
              <a:t>Challenge:</a:t>
            </a:r>
          </a:p>
          <a:p>
            <a:pPr lvl="1"/>
            <a:r>
              <a:rPr lang="en-US" dirty="0"/>
              <a:t>How to help users choose the right identity provider?</a:t>
            </a:r>
          </a:p>
          <a:p>
            <a:pPr lvl="1"/>
            <a:r>
              <a:rPr lang="en-US" dirty="0"/>
              <a:t>How to enable services to send user to a specific home-IdP</a:t>
            </a:r>
          </a:p>
          <a:p>
            <a:pPr lvl="2"/>
            <a:r>
              <a:rPr lang="en-US" dirty="0"/>
              <a:t>E.g. to update linked accounts</a:t>
            </a:r>
          </a:p>
          <a:p>
            <a:pPr marL="342900" lvl="1" indent="0">
              <a:buNone/>
            </a:pPr>
            <a:endParaRPr lang="en-US" dirty="0"/>
          </a:p>
          <a:p>
            <a:r>
              <a:rPr lang="en-US" dirty="0"/>
              <a:t>Goal:</a:t>
            </a:r>
          </a:p>
          <a:p>
            <a:pPr lvl="1"/>
            <a:r>
              <a:rPr lang="en-US" dirty="0" err="1"/>
              <a:t>Standardise</a:t>
            </a:r>
            <a:r>
              <a:rPr lang="en-US" dirty="0"/>
              <a:t> “IdP hinting” protocol:</a:t>
            </a:r>
          </a:p>
          <a:p>
            <a:pPr lvl="2"/>
            <a:r>
              <a:rPr lang="en-US" dirty="0"/>
              <a:t>Federation protocol (SAML/OIDC) agnostic</a:t>
            </a:r>
          </a:p>
          <a:p>
            <a:pPr lvl="2"/>
            <a:r>
              <a:rPr lang="en-US" dirty="0"/>
              <a:t>Supports chained hinting</a:t>
            </a:r>
          </a:p>
          <a:p>
            <a:pPr lvl="2"/>
            <a:r>
              <a:rPr lang="en-US" dirty="0"/>
              <a:t>Supports specifying multiple IdPs</a:t>
            </a:r>
          </a:p>
          <a:p>
            <a:endParaRPr lang="en-US" dirty="0"/>
          </a:p>
          <a:p>
            <a:r>
              <a:rPr lang="en-US" dirty="0"/>
              <a:t>Example</a:t>
            </a:r>
          </a:p>
          <a:p>
            <a:pPr marL="342900" lvl="1" indent="0">
              <a:buNone/>
            </a:pPr>
            <a:endParaRPr lang="en-US" dirty="0"/>
          </a:p>
        </p:txBody>
      </p:sp>
      <p:sp>
        <p:nvSpPr>
          <p:cNvPr id="12" name="TextBox 11">
            <a:extLst>
              <a:ext uri="{FF2B5EF4-FFF2-40B4-BE49-F238E27FC236}">
                <a16:creationId xmlns:a16="http://schemas.microsoft.com/office/drawing/2014/main" id="{5B7B5678-54A7-BD4F-905D-64557AEAECEA}"/>
              </a:ext>
            </a:extLst>
          </p:cNvPr>
          <p:cNvSpPr txBox="1"/>
          <p:nvPr/>
        </p:nvSpPr>
        <p:spPr>
          <a:xfrm>
            <a:off x="279266" y="5845389"/>
            <a:ext cx="9385269" cy="353943"/>
          </a:xfrm>
          <a:prstGeom prst="rect">
            <a:avLst/>
          </a:prstGeom>
          <a:noFill/>
          <a:ln>
            <a:solidFill>
              <a:schemeClr val="accent1">
                <a:shade val="50000"/>
              </a:schemeClr>
            </a:solidFill>
            <a:prstDash val="sysDash"/>
          </a:ln>
        </p:spPr>
        <p:txBody>
          <a:bodyPr wrap="square" rtlCol="0">
            <a:spAutoFit/>
          </a:bodyPr>
          <a:lstStyle/>
          <a:p>
            <a:r>
              <a:rPr lang="en-US" sz="1700" dirty="0">
                <a:solidFill>
                  <a:srgbClr val="004360"/>
                </a:solidFill>
                <a:ea typeface="Verdana" panose="020B0604030504040204" pitchFamily="34" charset="0"/>
                <a:cs typeface="Verdana" panose="020B0604030504040204" pitchFamily="34" charset="0"/>
              </a:rPr>
              <a:t>https://</a:t>
            </a:r>
            <a:r>
              <a:rPr lang="en-US" sz="1700" dirty="0" err="1">
                <a:solidFill>
                  <a:srgbClr val="004360"/>
                </a:solidFill>
                <a:ea typeface="Verdana" panose="020B0604030504040204" pitchFamily="34" charset="0"/>
                <a:cs typeface="Verdana" panose="020B0604030504040204" pitchFamily="34" charset="0"/>
              </a:rPr>
              <a:t>example.service.edu</a:t>
            </a:r>
            <a:r>
              <a:rPr lang="en-US" sz="1700" dirty="0">
                <a:solidFill>
                  <a:srgbClr val="004360"/>
                </a:solidFill>
                <a:ea typeface="Verdana" panose="020B0604030504040204" pitchFamily="34" charset="0"/>
                <a:cs typeface="Verdana" panose="020B0604030504040204" pitchFamily="34" charset="0"/>
              </a:rPr>
              <a:t>/?</a:t>
            </a:r>
            <a:r>
              <a:rPr lang="en-US" sz="1700" dirty="0" err="1">
                <a:solidFill>
                  <a:srgbClr val="004360"/>
                </a:solidFill>
                <a:ea typeface="Verdana" panose="020B0604030504040204" pitchFamily="34" charset="0"/>
                <a:cs typeface="Verdana" panose="020B0604030504040204" pitchFamily="34" charset="0"/>
              </a:rPr>
              <a:t>idphint</a:t>
            </a:r>
            <a:r>
              <a:rPr lang="en-US" sz="1700" dirty="0">
                <a:solidFill>
                  <a:srgbClr val="004360"/>
                </a:solidFill>
                <a:ea typeface="Verdana" panose="020B0604030504040204" pitchFamily="34" charset="0"/>
                <a:cs typeface="Verdana" panose="020B0604030504040204" pitchFamily="34" charset="0"/>
              </a:rPr>
              <a:t>=https%3A%2F%2Fhome-idp.org%2Fidp%2Fsaml</a:t>
            </a:r>
          </a:p>
        </p:txBody>
      </p:sp>
      <p:pic>
        <p:nvPicPr>
          <p:cNvPr id="6" name="Picture 5">
            <a:extLst>
              <a:ext uri="{FF2B5EF4-FFF2-40B4-BE49-F238E27FC236}">
                <a16:creationId xmlns:a16="http://schemas.microsoft.com/office/drawing/2014/main" id="{8EB100F3-0F55-0741-9C30-251C8E001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4579" y="1800973"/>
            <a:ext cx="2759927" cy="3913329"/>
          </a:xfrm>
          <a:prstGeom prst="rect">
            <a:avLst/>
          </a:prstGeom>
          <a:effectLst>
            <a:glow rad="127000">
              <a:schemeClr val="accent3">
                <a:satMod val="175000"/>
              </a:schemeClr>
            </a:glow>
          </a:effectLst>
        </p:spPr>
      </p:pic>
      <p:sp>
        <p:nvSpPr>
          <p:cNvPr id="8" name="Rounded Rectangle 7">
            <a:extLst>
              <a:ext uri="{FF2B5EF4-FFF2-40B4-BE49-F238E27FC236}">
                <a16:creationId xmlns:a16="http://schemas.microsoft.com/office/drawing/2014/main" id="{DADF8DB4-8C99-A342-A136-A473BB529F81}"/>
              </a:ext>
            </a:extLst>
          </p:cNvPr>
          <p:cNvSpPr/>
          <p:nvPr/>
        </p:nvSpPr>
        <p:spPr>
          <a:xfrm rot="19232423">
            <a:off x="9496589" y="3425005"/>
            <a:ext cx="1673082" cy="665263"/>
          </a:xfrm>
          <a:prstGeom prst="roundRect">
            <a:avLst/>
          </a:prstGeom>
          <a:noFill/>
          <a:ln w="76200" cmpd="sng">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solidFill>
                  <a:schemeClr val="accent6"/>
                </a:solidFill>
              </a:rPr>
              <a:t>AEGIS</a:t>
            </a:r>
          </a:p>
        </p:txBody>
      </p:sp>
    </p:spTree>
    <p:extLst>
      <p:ext uri="{BB962C8B-B14F-4D97-AF65-F5344CB8AC3E}">
        <p14:creationId xmlns:p14="http://schemas.microsoft.com/office/powerpoint/2010/main" val="1493492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868124-4283-C742-A949-0DA6FE627142}"/>
              </a:ext>
            </a:extLst>
          </p:cNvPr>
          <p:cNvSpPr>
            <a:spLocks noGrp="1"/>
          </p:cNvSpPr>
          <p:nvPr>
            <p:ph type="sldNum" sz="quarter" idx="12"/>
          </p:nvPr>
        </p:nvSpPr>
        <p:spPr/>
        <p:txBody>
          <a:bodyPr/>
          <a:lstStyle/>
          <a:p>
            <a:fld id="{6F576E6A-F32A-4612-884C-86870357C6B4}" type="slidenum">
              <a:rPr lang="en-GB" smtClean="0"/>
              <a:pPr/>
              <a:t>22</a:t>
            </a:fld>
            <a:endParaRPr lang="en-GB"/>
          </a:p>
        </p:txBody>
      </p:sp>
      <p:sp>
        <p:nvSpPr>
          <p:cNvPr id="5" name="Title 4">
            <a:extLst>
              <a:ext uri="{FF2B5EF4-FFF2-40B4-BE49-F238E27FC236}">
                <a16:creationId xmlns:a16="http://schemas.microsoft.com/office/drawing/2014/main" id="{F903135D-E9CE-E74A-BA4B-EE5F2BC23367}"/>
              </a:ext>
            </a:extLst>
          </p:cNvPr>
          <p:cNvSpPr>
            <a:spLocks noGrp="1"/>
          </p:cNvSpPr>
          <p:nvPr>
            <p:ph type="title"/>
          </p:nvPr>
        </p:nvSpPr>
        <p:spPr/>
        <p:txBody>
          <a:bodyPr/>
          <a:lstStyle/>
          <a:p>
            <a:r>
              <a:rPr lang="en-GB" dirty="0"/>
              <a:t>Integrated AAI Developments</a:t>
            </a:r>
            <a:endParaRPr lang="en-US" dirty="0"/>
          </a:p>
        </p:txBody>
      </p:sp>
      <p:sp>
        <p:nvSpPr>
          <p:cNvPr id="6" name="Text Placeholder 5">
            <a:extLst>
              <a:ext uri="{FF2B5EF4-FFF2-40B4-BE49-F238E27FC236}">
                <a16:creationId xmlns:a16="http://schemas.microsoft.com/office/drawing/2014/main" id="{3F5A5E0B-BF48-D747-9C90-090109E545E9}"/>
              </a:ext>
            </a:extLst>
          </p:cNvPr>
          <p:cNvSpPr>
            <a:spLocks noGrp="1"/>
          </p:cNvSpPr>
          <p:nvPr>
            <p:ph type="body" sz="quarter" idx="13"/>
          </p:nvPr>
        </p:nvSpPr>
        <p:spPr/>
        <p:txBody>
          <a:bodyPr/>
          <a:lstStyle/>
          <a:p>
            <a:endParaRPr lang="en-US" dirty="0"/>
          </a:p>
        </p:txBody>
      </p:sp>
      <p:sp>
        <p:nvSpPr>
          <p:cNvPr id="7" name="Text Placeholder 5">
            <a:extLst>
              <a:ext uri="{FF2B5EF4-FFF2-40B4-BE49-F238E27FC236}">
                <a16:creationId xmlns:a16="http://schemas.microsoft.com/office/drawing/2014/main" id="{A1AF1CF1-C8D5-9344-89AA-304910D3F03C}"/>
              </a:ext>
            </a:extLst>
          </p:cNvPr>
          <p:cNvSpPr txBox="1">
            <a:spLocks/>
          </p:cNvSpPr>
          <p:nvPr/>
        </p:nvSpPr>
        <p:spPr>
          <a:xfrm>
            <a:off x="448287" y="3912186"/>
            <a:ext cx="11315924" cy="2100930"/>
          </a:xfrm>
          <a:prstGeom prst="rect">
            <a:avLst/>
          </a:prstGeom>
        </p:spPr>
        <p:txBody>
          <a:bodyPr vert="horz" lIns="91440" tIns="45720" rIns="91440" bIns="45720" rtlCol="0" anchor="b">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rgbClr val="F57A1E"/>
                </a:solidFill>
              </a:rPr>
              <a:t>Task 3</a:t>
            </a:r>
          </a:p>
          <a:p>
            <a:pPr marL="0" indent="0">
              <a:buNone/>
            </a:pPr>
            <a:r>
              <a:rPr lang="en-US" sz="3600" b="1" dirty="0">
                <a:solidFill>
                  <a:srgbClr val="F57A1E"/>
                </a:solidFill>
              </a:rPr>
              <a:t>Models for the Evolution of the AAIs for Research Collaborations</a:t>
            </a:r>
          </a:p>
        </p:txBody>
      </p:sp>
      <p:pic>
        <p:nvPicPr>
          <p:cNvPr id="8" name="Picture 7">
            <a:extLst>
              <a:ext uri="{FF2B5EF4-FFF2-40B4-BE49-F238E27FC236}">
                <a16:creationId xmlns:a16="http://schemas.microsoft.com/office/drawing/2014/main" id="{F04DBFAE-82A9-AF4C-A000-72EB00CE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66" y="1260948"/>
            <a:ext cx="4180920" cy="252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a:extLst>
              <a:ext uri="{FF2B5EF4-FFF2-40B4-BE49-F238E27FC236}">
                <a16:creationId xmlns:a16="http://schemas.microsoft.com/office/drawing/2014/main" id="{470C1CC9-BC63-524F-8AC4-582263DAB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489" y="2894067"/>
            <a:ext cx="635000" cy="635000"/>
          </a:xfrm>
          <a:prstGeom prst="rect">
            <a:avLst/>
          </a:prstGeom>
        </p:spPr>
      </p:pic>
    </p:spTree>
    <p:extLst>
      <p:ext uri="{BB962C8B-B14F-4D97-AF65-F5344CB8AC3E}">
        <p14:creationId xmlns:p14="http://schemas.microsoft.com/office/powerpoint/2010/main" val="2201149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23</a:t>
            </a:fld>
            <a:endParaRPr lang="en-GB"/>
          </a:p>
        </p:txBody>
      </p:sp>
      <p:sp>
        <p:nvSpPr>
          <p:cNvPr id="4" name="Title 3"/>
          <p:cNvSpPr>
            <a:spLocks noGrp="1"/>
          </p:cNvSpPr>
          <p:nvPr>
            <p:ph type="title"/>
          </p:nvPr>
        </p:nvSpPr>
        <p:spPr/>
        <p:txBody>
          <a:bodyPr>
            <a:normAutofit/>
          </a:bodyPr>
          <a:lstStyle/>
          <a:p>
            <a:r>
              <a:rPr lang="en-GB" dirty="0"/>
              <a:t>Achievements – JRA1.3 Challenges and solutions for interoperable cross sector AAI implementations</a:t>
            </a:r>
          </a:p>
        </p:txBody>
      </p:sp>
      <p:sp>
        <p:nvSpPr>
          <p:cNvPr id="9" name="Content Placeholder 1">
            <a:extLst>
              <a:ext uri="{FF2B5EF4-FFF2-40B4-BE49-F238E27FC236}">
                <a16:creationId xmlns:a16="http://schemas.microsoft.com/office/drawing/2014/main" id="{7F1CD785-B78F-6744-AF44-D2CBFF95361C}"/>
              </a:ext>
            </a:extLst>
          </p:cNvPr>
          <p:cNvSpPr txBox="1">
            <a:spLocks/>
          </p:cNvSpPr>
          <p:nvPr/>
        </p:nvSpPr>
        <p:spPr>
          <a:xfrm>
            <a:off x="455646" y="1443176"/>
            <a:ext cx="10782546" cy="73154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t>AARC-G031 Guidelines for the evaluation and combination of the assurance of external identities </a:t>
            </a:r>
            <a:endParaRPr lang="en-US" dirty="0"/>
          </a:p>
        </p:txBody>
      </p:sp>
      <p:graphicFrame>
        <p:nvGraphicFramePr>
          <p:cNvPr id="5" name="Diagram 4">
            <a:extLst>
              <a:ext uri="{FF2B5EF4-FFF2-40B4-BE49-F238E27FC236}">
                <a16:creationId xmlns:a16="http://schemas.microsoft.com/office/drawing/2014/main" id="{CEC72C42-BE0C-094B-B3C5-20A3FA66B12F}"/>
              </a:ext>
            </a:extLst>
          </p:cNvPr>
          <p:cNvGraphicFramePr/>
          <p:nvPr>
            <p:extLst>
              <p:ext uri="{D42A27DB-BD31-4B8C-83A1-F6EECF244321}">
                <p14:modId xmlns:p14="http://schemas.microsoft.com/office/powerpoint/2010/main" val="129549809"/>
              </p:ext>
            </p:extLst>
          </p:nvPr>
        </p:nvGraphicFramePr>
        <p:xfrm>
          <a:off x="5261689" y="1704883"/>
          <a:ext cx="6344688" cy="5005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ontent Placeholder 1">
            <a:extLst>
              <a:ext uri="{FF2B5EF4-FFF2-40B4-BE49-F238E27FC236}">
                <a16:creationId xmlns:a16="http://schemas.microsoft.com/office/drawing/2014/main" id="{45A0DF5D-CBE4-D246-A7E2-A06B6DEFF33F}"/>
              </a:ext>
            </a:extLst>
          </p:cNvPr>
          <p:cNvSpPr txBox="1">
            <a:spLocks/>
          </p:cNvSpPr>
          <p:nvPr/>
        </p:nvSpPr>
        <p:spPr>
          <a:xfrm>
            <a:off x="455646" y="2348440"/>
            <a:ext cx="4806043" cy="365377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Challenge:</a:t>
            </a:r>
          </a:p>
          <a:p>
            <a:pPr lvl="1"/>
            <a:endParaRPr lang="en-US" sz="2000" dirty="0"/>
          </a:p>
          <a:p>
            <a:pPr lvl="1"/>
            <a:r>
              <a:rPr lang="en-US" sz="2000" dirty="0"/>
              <a:t>How to evaluate the assurance components in the absence of assurance information from the Credential Service Provider ?</a:t>
            </a:r>
          </a:p>
          <a:p>
            <a:pPr lvl="1"/>
            <a:endParaRPr lang="en-US" sz="2000" dirty="0"/>
          </a:p>
          <a:p>
            <a:pPr lvl="1"/>
            <a:r>
              <a:rPr lang="en-US" sz="2000" dirty="0"/>
              <a:t>How to evaluate the combined assurance of linked identities (e.g. institutional &amp; social)?</a:t>
            </a:r>
          </a:p>
        </p:txBody>
      </p:sp>
    </p:spTree>
    <p:extLst>
      <p:ext uri="{BB962C8B-B14F-4D97-AF65-F5344CB8AC3E}">
        <p14:creationId xmlns:p14="http://schemas.microsoft.com/office/powerpoint/2010/main" val="406356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24</a:t>
            </a:fld>
            <a:endParaRPr lang="en-GB"/>
          </a:p>
        </p:txBody>
      </p:sp>
      <p:sp>
        <p:nvSpPr>
          <p:cNvPr id="4" name="Title 3"/>
          <p:cNvSpPr>
            <a:spLocks noGrp="1"/>
          </p:cNvSpPr>
          <p:nvPr>
            <p:ph type="title"/>
          </p:nvPr>
        </p:nvSpPr>
        <p:spPr/>
        <p:txBody>
          <a:bodyPr>
            <a:normAutofit/>
          </a:bodyPr>
          <a:lstStyle/>
          <a:p>
            <a:r>
              <a:rPr lang="en-GB" dirty="0"/>
              <a:t>Achievements – JRA1.3 Challenges and solutions for interoperable cross sector AAI implementations</a:t>
            </a:r>
          </a:p>
        </p:txBody>
      </p:sp>
      <p:sp>
        <p:nvSpPr>
          <p:cNvPr id="9" name="Content Placeholder 1">
            <a:extLst>
              <a:ext uri="{FF2B5EF4-FFF2-40B4-BE49-F238E27FC236}">
                <a16:creationId xmlns:a16="http://schemas.microsoft.com/office/drawing/2014/main" id="{7F1CD785-B78F-6744-AF44-D2CBFF95361C}"/>
              </a:ext>
            </a:extLst>
          </p:cNvPr>
          <p:cNvSpPr txBox="1">
            <a:spLocks/>
          </p:cNvSpPr>
          <p:nvPr/>
        </p:nvSpPr>
        <p:spPr>
          <a:xfrm>
            <a:off x="390102" y="1388823"/>
            <a:ext cx="11042220" cy="1507832"/>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600" b="1" dirty="0"/>
              <a:t>ARC-G031 Guidelines for the evaluation and combination of the assurance of external identities </a:t>
            </a:r>
            <a:endParaRPr lang="en-US" sz="2600" dirty="0"/>
          </a:p>
          <a:p>
            <a:pPr>
              <a:buFont typeface="Wingdings" pitchFamily="2" charset="2"/>
              <a:buChar char="ü"/>
            </a:pPr>
            <a:endParaRPr lang="en-US" dirty="0"/>
          </a:p>
          <a:p>
            <a:pPr>
              <a:buFont typeface="Wingdings" pitchFamily="2" charset="2"/>
              <a:buChar char="ü"/>
            </a:pPr>
            <a:r>
              <a:rPr lang="en-US" sz="2400" dirty="0"/>
              <a:t>Compensatory controls for identifier uniqueness</a:t>
            </a:r>
          </a:p>
        </p:txBody>
      </p:sp>
      <p:sp>
        <p:nvSpPr>
          <p:cNvPr id="2" name="Rectangle 1">
            <a:extLst>
              <a:ext uri="{FF2B5EF4-FFF2-40B4-BE49-F238E27FC236}">
                <a16:creationId xmlns:a16="http://schemas.microsoft.com/office/drawing/2014/main" id="{7394C5EA-3387-F446-A03E-3F67C7189BF3}"/>
              </a:ext>
            </a:extLst>
          </p:cNvPr>
          <p:cNvSpPr/>
          <p:nvPr/>
        </p:nvSpPr>
        <p:spPr>
          <a:xfrm>
            <a:off x="7216059" y="3139940"/>
            <a:ext cx="2036384" cy="67681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err="1">
                <a:latin typeface="Courier New" panose="02070309020205020404" pitchFamily="49" charset="0"/>
                <a:cs typeface="Courier New" panose="02070309020205020404" pitchFamily="49" charset="0"/>
              </a:rPr>
              <a:t>im_a_person</a:t>
            </a:r>
            <a:endParaRPr lang="en-US" sz="2000" b="1" dirty="0">
              <a:latin typeface="Courier New" panose="02070309020205020404" pitchFamily="49" charset="0"/>
              <a:cs typeface="Courier New" panose="02070309020205020404" pitchFamily="49" charset="0"/>
            </a:endParaRPr>
          </a:p>
        </p:txBody>
      </p:sp>
      <p:graphicFrame>
        <p:nvGraphicFramePr>
          <p:cNvPr id="8" name="Diagram 7">
            <a:extLst>
              <a:ext uri="{FF2B5EF4-FFF2-40B4-BE49-F238E27FC236}">
                <a16:creationId xmlns:a16="http://schemas.microsoft.com/office/drawing/2014/main" id="{53B11E4B-5E22-924C-8434-1700A861E919}"/>
              </a:ext>
            </a:extLst>
          </p:cNvPr>
          <p:cNvGraphicFramePr/>
          <p:nvPr>
            <p:extLst>
              <p:ext uri="{D42A27DB-BD31-4B8C-83A1-F6EECF244321}">
                <p14:modId xmlns:p14="http://schemas.microsoft.com/office/powerpoint/2010/main" val="3311267455"/>
              </p:ext>
            </p:extLst>
          </p:nvPr>
        </p:nvGraphicFramePr>
        <p:xfrm>
          <a:off x="390102" y="2971801"/>
          <a:ext cx="5718868" cy="1714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a:extLst>
              <a:ext uri="{FF2B5EF4-FFF2-40B4-BE49-F238E27FC236}">
                <a16:creationId xmlns:a16="http://schemas.microsoft.com/office/drawing/2014/main" id="{57300B61-90FB-D54D-A3B4-89EED59BF09C}"/>
              </a:ext>
            </a:extLst>
          </p:cNvPr>
          <p:cNvSpPr/>
          <p:nvPr/>
        </p:nvSpPr>
        <p:spPr>
          <a:xfrm>
            <a:off x="7216059" y="3887278"/>
            <a:ext cx="2036384" cy="66764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latin typeface="Courier New" panose="02070309020205020404" pitchFamily="49" charset="0"/>
                <a:cs typeface="Courier New" panose="02070309020205020404" pitchFamily="49" charset="0"/>
              </a:rPr>
              <a:t>contacts</a:t>
            </a:r>
          </a:p>
        </p:txBody>
      </p:sp>
      <p:sp>
        <p:nvSpPr>
          <p:cNvPr id="15" name="Rectangle 14">
            <a:extLst>
              <a:ext uri="{FF2B5EF4-FFF2-40B4-BE49-F238E27FC236}">
                <a16:creationId xmlns:a16="http://schemas.microsoft.com/office/drawing/2014/main" id="{2B1D82AD-241D-6347-A2B0-DD3EDDEE3B3A}"/>
              </a:ext>
            </a:extLst>
          </p:cNvPr>
          <p:cNvSpPr/>
          <p:nvPr/>
        </p:nvSpPr>
        <p:spPr>
          <a:xfrm>
            <a:off x="9395938" y="3144228"/>
            <a:ext cx="2036384" cy="139117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latin typeface="Courier New" panose="02070309020205020404" pitchFamily="49" charset="0"/>
                <a:cs typeface="Courier New" panose="02070309020205020404" pitchFamily="49" charset="0"/>
              </a:rPr>
              <a:t>R&amp;S_EC</a:t>
            </a:r>
          </a:p>
        </p:txBody>
      </p:sp>
      <p:sp>
        <p:nvSpPr>
          <p:cNvPr id="17" name="Right Arrow 16">
            <a:extLst>
              <a:ext uri="{FF2B5EF4-FFF2-40B4-BE49-F238E27FC236}">
                <a16:creationId xmlns:a16="http://schemas.microsoft.com/office/drawing/2014/main" id="{282A41F7-E28F-DE47-AD64-9052FD82D891}"/>
              </a:ext>
            </a:extLst>
          </p:cNvPr>
          <p:cNvSpPr/>
          <p:nvPr/>
        </p:nvSpPr>
        <p:spPr>
          <a:xfrm>
            <a:off x="6186178" y="3317281"/>
            <a:ext cx="958134" cy="322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3009A563-B3BD-6B4B-A26A-3EE6167CCC31}"/>
              </a:ext>
            </a:extLst>
          </p:cNvPr>
          <p:cNvSpPr/>
          <p:nvPr/>
        </p:nvSpPr>
        <p:spPr>
          <a:xfrm>
            <a:off x="6186178" y="4060037"/>
            <a:ext cx="958134" cy="322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2725A1FE-3D28-8B42-8BBA-00D4142DB1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9536" y="4975552"/>
            <a:ext cx="6908800" cy="1384300"/>
          </a:xfrm>
          <a:prstGeom prst="rect">
            <a:avLst/>
          </a:prstGeom>
        </p:spPr>
      </p:pic>
      <p:sp>
        <p:nvSpPr>
          <p:cNvPr id="22" name="Content Placeholder 1">
            <a:extLst>
              <a:ext uri="{FF2B5EF4-FFF2-40B4-BE49-F238E27FC236}">
                <a16:creationId xmlns:a16="http://schemas.microsoft.com/office/drawing/2014/main" id="{F938DF83-106B-0349-B787-B2259150EB82}"/>
              </a:ext>
            </a:extLst>
          </p:cNvPr>
          <p:cNvSpPr txBox="1">
            <a:spLocks/>
          </p:cNvSpPr>
          <p:nvPr/>
        </p:nvSpPr>
        <p:spPr>
          <a:xfrm>
            <a:off x="390102" y="4975552"/>
            <a:ext cx="4438387" cy="79082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itchFamily="2" charset="2"/>
              <a:buChar char="ü"/>
            </a:pPr>
            <a:r>
              <a:rPr lang="en-US" dirty="0"/>
              <a:t>Combined evaluation:</a:t>
            </a:r>
            <a:endParaRPr lang="en-US" b="1" dirty="0"/>
          </a:p>
          <a:p>
            <a:pPr>
              <a:buFont typeface="Wingdings" pitchFamily="2" charset="2"/>
              <a:buChar char="ü"/>
            </a:pPr>
            <a:endParaRPr lang="en-US" b="1" dirty="0"/>
          </a:p>
        </p:txBody>
      </p:sp>
    </p:spTree>
    <p:extLst>
      <p:ext uri="{BB962C8B-B14F-4D97-AF65-F5344CB8AC3E}">
        <p14:creationId xmlns:p14="http://schemas.microsoft.com/office/powerpoint/2010/main" val="2719794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25</a:t>
            </a:fld>
            <a:endParaRPr lang="en-GB"/>
          </a:p>
        </p:txBody>
      </p:sp>
      <p:sp>
        <p:nvSpPr>
          <p:cNvPr id="4" name="Title 3"/>
          <p:cNvSpPr>
            <a:spLocks noGrp="1"/>
          </p:cNvSpPr>
          <p:nvPr>
            <p:ph type="title"/>
          </p:nvPr>
        </p:nvSpPr>
        <p:spPr/>
        <p:txBody>
          <a:bodyPr>
            <a:normAutofit/>
          </a:bodyPr>
          <a:lstStyle/>
          <a:p>
            <a:r>
              <a:rPr lang="en-GB" dirty="0"/>
              <a:t>Achievements – JRA1.3 Challenges and solutions for interoperable cross sector AAI implementations</a:t>
            </a:r>
          </a:p>
        </p:txBody>
      </p:sp>
      <p:sp>
        <p:nvSpPr>
          <p:cNvPr id="9" name="Content Placeholder 1">
            <a:extLst>
              <a:ext uri="{FF2B5EF4-FFF2-40B4-BE49-F238E27FC236}">
                <a16:creationId xmlns:a16="http://schemas.microsoft.com/office/drawing/2014/main" id="{7F1CD785-B78F-6744-AF44-D2CBFF95361C}"/>
              </a:ext>
            </a:extLst>
          </p:cNvPr>
          <p:cNvSpPr txBox="1">
            <a:spLocks/>
          </p:cNvSpPr>
          <p:nvPr/>
        </p:nvSpPr>
        <p:spPr>
          <a:xfrm>
            <a:off x="390102" y="1388823"/>
            <a:ext cx="11042220" cy="1582978"/>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600" b="1" dirty="0"/>
              <a:t>ARC-G031 Guidelines for the evaluation and combination of the assurance of external identities </a:t>
            </a:r>
            <a:endParaRPr lang="en-US" sz="2600" dirty="0"/>
          </a:p>
          <a:p>
            <a:pPr marL="0" indent="0">
              <a:buNone/>
            </a:pPr>
            <a:endParaRPr lang="en-US" dirty="0"/>
          </a:p>
          <a:p>
            <a:pPr>
              <a:buFont typeface="Wingdings" pitchFamily="2" charset="2"/>
              <a:buChar char="ü"/>
            </a:pPr>
            <a:r>
              <a:rPr lang="en-US" sz="2400" dirty="0"/>
              <a:t>Compensatory controls for </a:t>
            </a:r>
            <a:r>
              <a:rPr lang="en-US" sz="2400" b="1" dirty="0">
                <a:solidFill>
                  <a:srgbClr val="F57A1E"/>
                </a:solidFill>
              </a:rPr>
              <a:t>low</a:t>
            </a:r>
            <a:r>
              <a:rPr lang="en-US" sz="2400" dirty="0"/>
              <a:t> Identity proofing and credential issuance, renewal and replacement</a:t>
            </a:r>
            <a:endParaRPr lang="en-US" sz="2400" i="1" dirty="0"/>
          </a:p>
          <a:p>
            <a:pPr>
              <a:buFont typeface="Wingdings" pitchFamily="2" charset="2"/>
              <a:buChar char="ü"/>
            </a:pPr>
            <a:endParaRPr lang="en-US" b="1" dirty="0"/>
          </a:p>
          <a:p>
            <a:pPr>
              <a:buFont typeface="Wingdings" pitchFamily="2" charset="2"/>
              <a:buChar char="ü"/>
            </a:pPr>
            <a:endParaRPr lang="en-US" b="1" dirty="0"/>
          </a:p>
        </p:txBody>
      </p:sp>
      <p:graphicFrame>
        <p:nvGraphicFramePr>
          <p:cNvPr id="8" name="Diagram 7">
            <a:extLst>
              <a:ext uri="{FF2B5EF4-FFF2-40B4-BE49-F238E27FC236}">
                <a16:creationId xmlns:a16="http://schemas.microsoft.com/office/drawing/2014/main" id="{53B11E4B-5E22-924C-8434-1700A861E919}"/>
              </a:ext>
            </a:extLst>
          </p:cNvPr>
          <p:cNvGraphicFramePr/>
          <p:nvPr>
            <p:extLst>
              <p:ext uri="{D42A27DB-BD31-4B8C-83A1-F6EECF244321}">
                <p14:modId xmlns:p14="http://schemas.microsoft.com/office/powerpoint/2010/main" val="3167614049"/>
              </p:ext>
            </p:extLst>
          </p:nvPr>
        </p:nvGraphicFramePr>
        <p:xfrm>
          <a:off x="390102" y="2971802"/>
          <a:ext cx="5718868" cy="1971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2B1D82AD-241D-6347-A2B0-DD3EDDEE3B3A}"/>
              </a:ext>
            </a:extLst>
          </p:cNvPr>
          <p:cNvSpPr/>
          <p:nvPr/>
        </p:nvSpPr>
        <p:spPr>
          <a:xfrm>
            <a:off x="7216059" y="3112536"/>
            <a:ext cx="4216263" cy="169020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err="1">
                <a:latin typeface="Courier New" panose="02070309020205020404" pitchFamily="49" charset="0"/>
                <a:cs typeface="Courier New" panose="02070309020205020404" pitchFamily="49" charset="0"/>
              </a:rPr>
              <a:t>conf_email</a:t>
            </a:r>
            <a:endParaRPr lang="en-US" b="1" dirty="0">
              <a:latin typeface="Courier New" panose="02070309020205020404" pitchFamily="49" charset="0"/>
              <a:cs typeface="Courier New" panose="02070309020205020404" pitchFamily="49" charset="0"/>
            </a:endParaRPr>
          </a:p>
        </p:txBody>
      </p:sp>
      <p:sp>
        <p:nvSpPr>
          <p:cNvPr id="13" name="Right Arrow 12">
            <a:extLst>
              <a:ext uri="{FF2B5EF4-FFF2-40B4-BE49-F238E27FC236}">
                <a16:creationId xmlns:a16="http://schemas.microsoft.com/office/drawing/2014/main" id="{1D6C0BD9-6CB2-CC4E-890F-2FDDEC91260F}"/>
              </a:ext>
            </a:extLst>
          </p:cNvPr>
          <p:cNvSpPr/>
          <p:nvPr/>
        </p:nvSpPr>
        <p:spPr>
          <a:xfrm>
            <a:off x="6183447" y="3664744"/>
            <a:ext cx="958134" cy="585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
            <a:extLst>
              <a:ext uri="{FF2B5EF4-FFF2-40B4-BE49-F238E27FC236}">
                <a16:creationId xmlns:a16="http://schemas.microsoft.com/office/drawing/2014/main" id="{B1530FE3-3CC5-9F43-ADAE-9A0C8C2BE6D7}"/>
              </a:ext>
            </a:extLst>
          </p:cNvPr>
          <p:cNvSpPr txBox="1">
            <a:spLocks/>
          </p:cNvSpPr>
          <p:nvPr/>
        </p:nvSpPr>
        <p:spPr>
          <a:xfrm>
            <a:off x="455646" y="5495681"/>
            <a:ext cx="11042220" cy="79082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itchFamily="2" charset="2"/>
              <a:buChar char="ü"/>
            </a:pPr>
            <a:r>
              <a:rPr lang="en-US" dirty="0"/>
              <a:t>Combined evaluation: Equivalent to the value of the effective identity </a:t>
            </a:r>
            <a:endParaRPr lang="en-US" i="1" dirty="0"/>
          </a:p>
          <a:p>
            <a:pPr>
              <a:buFont typeface="Wingdings" pitchFamily="2" charset="2"/>
              <a:buChar char="ü"/>
            </a:pPr>
            <a:endParaRPr lang="en-US" b="1" dirty="0"/>
          </a:p>
          <a:p>
            <a:pPr>
              <a:buFont typeface="Wingdings" pitchFamily="2" charset="2"/>
              <a:buChar char="ü"/>
            </a:pPr>
            <a:endParaRPr lang="en-US" b="1" dirty="0"/>
          </a:p>
        </p:txBody>
      </p:sp>
    </p:spTree>
    <p:extLst>
      <p:ext uri="{BB962C8B-B14F-4D97-AF65-F5344CB8AC3E}">
        <p14:creationId xmlns:p14="http://schemas.microsoft.com/office/powerpoint/2010/main" val="4240275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26</a:t>
            </a:fld>
            <a:endParaRPr lang="en-GB"/>
          </a:p>
        </p:txBody>
      </p:sp>
      <p:sp>
        <p:nvSpPr>
          <p:cNvPr id="4" name="Title 3"/>
          <p:cNvSpPr>
            <a:spLocks noGrp="1"/>
          </p:cNvSpPr>
          <p:nvPr>
            <p:ph type="title"/>
          </p:nvPr>
        </p:nvSpPr>
        <p:spPr/>
        <p:txBody>
          <a:bodyPr>
            <a:normAutofit/>
          </a:bodyPr>
          <a:lstStyle/>
          <a:p>
            <a:r>
              <a:rPr lang="en-GB" dirty="0"/>
              <a:t>Achievements – JRA1.3 Challenges and solutions for interoperable cross sector AAI implementations</a:t>
            </a:r>
          </a:p>
        </p:txBody>
      </p:sp>
      <p:pic>
        <p:nvPicPr>
          <p:cNvPr id="7" name="Picture 6">
            <a:extLst>
              <a:ext uri="{FF2B5EF4-FFF2-40B4-BE49-F238E27FC236}">
                <a16:creationId xmlns:a16="http://schemas.microsoft.com/office/drawing/2014/main" id="{D8839933-FAD3-2A40-9094-0C61BE6188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839" y="2246785"/>
            <a:ext cx="6551170" cy="3948650"/>
          </a:xfrm>
          <a:prstGeom prst="rect">
            <a:avLst/>
          </a:prstGeom>
        </p:spPr>
      </p:pic>
      <p:sp>
        <p:nvSpPr>
          <p:cNvPr id="9" name="Content Placeholder 1">
            <a:extLst>
              <a:ext uri="{FF2B5EF4-FFF2-40B4-BE49-F238E27FC236}">
                <a16:creationId xmlns:a16="http://schemas.microsoft.com/office/drawing/2014/main" id="{7F1CD785-B78F-6744-AF44-D2CBFF95361C}"/>
              </a:ext>
            </a:extLst>
          </p:cNvPr>
          <p:cNvSpPr txBox="1">
            <a:spLocks/>
          </p:cNvSpPr>
          <p:nvPr/>
        </p:nvSpPr>
        <p:spPr>
          <a:xfrm>
            <a:off x="279266" y="1388822"/>
            <a:ext cx="8078922" cy="96645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dirty="0"/>
              <a:t>ARC-G031 Guidelines for the evaluation and combination of the assurance of external identities </a:t>
            </a:r>
            <a:endParaRPr lang="en-US" sz="2400" dirty="0"/>
          </a:p>
        </p:txBody>
      </p:sp>
      <p:pic>
        <p:nvPicPr>
          <p:cNvPr id="11" name="Picture 10">
            <a:extLst>
              <a:ext uri="{FF2B5EF4-FFF2-40B4-BE49-F238E27FC236}">
                <a16:creationId xmlns:a16="http://schemas.microsoft.com/office/drawing/2014/main" id="{CADEB045-8205-344F-B8A0-078198259F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565" y="1750383"/>
            <a:ext cx="2870200" cy="4025900"/>
          </a:xfrm>
          <a:prstGeom prst="rect">
            <a:avLst/>
          </a:prstGeom>
        </p:spPr>
      </p:pic>
      <p:sp>
        <p:nvSpPr>
          <p:cNvPr id="12" name="Rounded Rectangle 11">
            <a:extLst>
              <a:ext uri="{FF2B5EF4-FFF2-40B4-BE49-F238E27FC236}">
                <a16:creationId xmlns:a16="http://schemas.microsoft.com/office/drawing/2014/main" id="{0AFE08D9-D222-F74C-84B5-273E1A5C01BB}"/>
              </a:ext>
            </a:extLst>
          </p:cNvPr>
          <p:cNvSpPr/>
          <p:nvPr/>
        </p:nvSpPr>
        <p:spPr>
          <a:xfrm rot="19232423">
            <a:off x="9074125" y="3430702"/>
            <a:ext cx="1673082" cy="665263"/>
          </a:xfrm>
          <a:prstGeom prst="roundRect">
            <a:avLst/>
          </a:prstGeom>
          <a:noFill/>
          <a:ln w="76200" cmpd="sng">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solidFill>
                  <a:schemeClr val="accent6"/>
                </a:solidFill>
              </a:rPr>
              <a:t>AEGIS</a:t>
            </a:r>
          </a:p>
        </p:txBody>
      </p:sp>
    </p:spTree>
    <p:extLst>
      <p:ext uri="{BB962C8B-B14F-4D97-AF65-F5344CB8AC3E}">
        <p14:creationId xmlns:p14="http://schemas.microsoft.com/office/powerpoint/2010/main" val="1367492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7290235" cy="4737633"/>
          </a:xfrm>
        </p:spPr>
        <p:txBody>
          <a:bodyPr>
            <a:normAutofit fontScale="92500" lnSpcReduction="20000"/>
          </a:bodyPr>
          <a:lstStyle/>
          <a:p>
            <a:pPr marL="0" indent="0">
              <a:buNone/>
            </a:pPr>
            <a:r>
              <a:rPr lang="en-US" b="1" dirty="0"/>
              <a:t>AARC-G032 Guidelines for registering OIDC Relying Parties in AAIs for international research collaboration</a:t>
            </a:r>
            <a:r>
              <a:rPr lang="en-GB" sz="2400" b="1" dirty="0"/>
              <a:t> </a:t>
            </a:r>
          </a:p>
          <a:p>
            <a:endParaRPr lang="en-GB" sz="2400" dirty="0"/>
          </a:p>
          <a:p>
            <a:r>
              <a:rPr lang="en-GB" sz="2400" dirty="0"/>
              <a:t>Challenge: </a:t>
            </a:r>
          </a:p>
          <a:p>
            <a:pPr lvl="1"/>
            <a:r>
              <a:rPr lang="en-GB" sz="2000" dirty="0"/>
              <a:t>OpenID Providers currently adopt different client registration approaches depending on the deployment environment:</a:t>
            </a:r>
          </a:p>
          <a:p>
            <a:pPr lvl="2"/>
            <a:r>
              <a:rPr lang="en-GB" sz="2000" dirty="0"/>
              <a:t>Testing/Development </a:t>
            </a:r>
            <a:r>
              <a:rPr lang="en-GB" sz="2000" dirty="0" err="1"/>
              <a:t>env</a:t>
            </a:r>
            <a:r>
              <a:rPr lang="en-GB" sz="2000" dirty="0"/>
              <a:t> </a:t>
            </a:r>
            <a:r>
              <a:rPr lang="en-GB" sz="2000" dirty="0">
                <a:sym typeface="Wingdings" pitchFamily="2" charset="2"/>
              </a:rPr>
              <a:t></a:t>
            </a:r>
            <a:r>
              <a:rPr lang="en-GB" sz="2000" dirty="0"/>
              <a:t>Automatic registration</a:t>
            </a:r>
          </a:p>
          <a:p>
            <a:pPr lvl="2"/>
            <a:r>
              <a:rPr lang="en-GB" sz="2000" dirty="0"/>
              <a:t>Production </a:t>
            </a:r>
            <a:r>
              <a:rPr lang="en-GB" sz="2000" dirty="0" err="1"/>
              <a:t>env</a:t>
            </a:r>
            <a:r>
              <a:rPr lang="en-GB" sz="2000" dirty="0"/>
              <a:t> </a:t>
            </a:r>
            <a:r>
              <a:rPr lang="en-GB" sz="2000" dirty="0">
                <a:sym typeface="Wingdings" pitchFamily="2" charset="2"/>
              </a:rPr>
              <a:t></a:t>
            </a:r>
            <a:r>
              <a:rPr lang="en-GB" sz="2000" dirty="0"/>
              <a:t> Approval-based registration</a:t>
            </a:r>
          </a:p>
          <a:p>
            <a:pPr lvl="1"/>
            <a:r>
              <a:rPr lang="en-GB" sz="2000" dirty="0"/>
              <a:t>Automatic registration is not a trusted approach</a:t>
            </a:r>
          </a:p>
          <a:p>
            <a:pPr lvl="1"/>
            <a:r>
              <a:rPr lang="en-GB" sz="2000" dirty="0"/>
              <a:t>Approval-based approaches are trusted but cannot scale (manual intervention by administrators for every OIDC client registration request)</a:t>
            </a:r>
          </a:p>
          <a:p>
            <a:endParaRPr lang="en-GB" sz="2400" dirty="0">
              <a:solidFill>
                <a:srgbClr val="004361"/>
              </a:solidFill>
            </a:endParaRPr>
          </a:p>
          <a:p>
            <a:r>
              <a:rPr lang="en-GB" sz="2400" dirty="0">
                <a:solidFill>
                  <a:srgbClr val="004361"/>
                </a:solidFill>
              </a:rPr>
              <a:t>Goal: </a:t>
            </a:r>
            <a:r>
              <a:rPr lang="en-GB" sz="2400" b="1" dirty="0">
                <a:solidFill>
                  <a:schemeClr val="accent2"/>
                </a:solidFill>
              </a:rPr>
              <a:t>“Scalable” </a:t>
            </a:r>
            <a:r>
              <a:rPr lang="en-GB" sz="2400" dirty="0">
                <a:solidFill>
                  <a:srgbClr val="004361"/>
                </a:solidFill>
              </a:rPr>
              <a:t>and </a:t>
            </a:r>
            <a:r>
              <a:rPr lang="en-GB" sz="2400" b="1" dirty="0">
                <a:solidFill>
                  <a:schemeClr val="accent2"/>
                </a:solidFill>
              </a:rPr>
              <a:t>“Trusted”</a:t>
            </a:r>
            <a:r>
              <a:rPr lang="en-GB" sz="2400" dirty="0">
                <a:solidFill>
                  <a:srgbClr val="004361"/>
                </a:solidFill>
              </a:rPr>
              <a:t> dynamic registration mechanism for OIDC clients:</a:t>
            </a:r>
          </a:p>
          <a:p>
            <a:pPr lvl="1"/>
            <a:r>
              <a:rPr lang="en-GB" sz="2000" dirty="0"/>
              <a:t>OAuth 2.0 protected dynamic registration</a:t>
            </a:r>
          </a:p>
          <a:p>
            <a:pPr lvl="1"/>
            <a:r>
              <a:rPr lang="en-GB" sz="2000" dirty="0">
                <a:solidFill>
                  <a:srgbClr val="004361"/>
                </a:solidFill>
              </a:rPr>
              <a:t>Open</a:t>
            </a:r>
            <a:r>
              <a:rPr lang="en-GB" sz="2000" dirty="0"/>
              <a:t>ID Connect Federation </a:t>
            </a:r>
            <a:r>
              <a:rPr lang="en-GB" sz="2000" dirty="0">
                <a:sym typeface="Wingdings" pitchFamily="2" charset="2"/>
              </a:rPr>
              <a:t> Pilot 2018 Q4</a:t>
            </a:r>
            <a:endParaRPr lang="en-GB" sz="2000" dirty="0">
              <a:solidFill>
                <a:srgbClr val="004361"/>
              </a:solidFill>
            </a:endParaRPr>
          </a:p>
          <a:p>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27</a:t>
            </a:fld>
            <a:endParaRPr lang="en-GB"/>
          </a:p>
        </p:txBody>
      </p:sp>
      <p:sp>
        <p:nvSpPr>
          <p:cNvPr id="4" name="Title 3"/>
          <p:cNvSpPr>
            <a:spLocks noGrp="1"/>
          </p:cNvSpPr>
          <p:nvPr>
            <p:ph type="title"/>
          </p:nvPr>
        </p:nvSpPr>
        <p:spPr/>
        <p:txBody>
          <a:bodyPr/>
          <a:lstStyle/>
          <a:p>
            <a:r>
              <a:rPr lang="en-GB" dirty="0"/>
              <a:t>Achievements – JRA1.3 Technologies and architectures for OIDC federated environments</a:t>
            </a:r>
          </a:p>
        </p:txBody>
      </p:sp>
      <p:pic>
        <p:nvPicPr>
          <p:cNvPr id="6" name="Picture 5">
            <a:extLst>
              <a:ext uri="{FF2B5EF4-FFF2-40B4-BE49-F238E27FC236}">
                <a16:creationId xmlns:a16="http://schemas.microsoft.com/office/drawing/2014/main" id="{14F70EDC-B450-364D-83F0-8D8956A45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4737" y="2443396"/>
            <a:ext cx="4068095" cy="3109805"/>
          </a:xfrm>
          <a:prstGeom prst="rect">
            <a:avLst/>
          </a:prstGeom>
          <a:effectLst>
            <a:glow rad="127000">
              <a:schemeClr val="accent3"/>
            </a:glow>
          </a:effectLst>
        </p:spPr>
      </p:pic>
      <p:sp>
        <p:nvSpPr>
          <p:cNvPr id="7" name="Rounded Rectangle 6">
            <a:extLst>
              <a:ext uri="{FF2B5EF4-FFF2-40B4-BE49-F238E27FC236}">
                <a16:creationId xmlns:a16="http://schemas.microsoft.com/office/drawing/2014/main" id="{8E3E72A6-C0F2-0A44-812C-732EBCDD83B9}"/>
              </a:ext>
            </a:extLst>
          </p:cNvPr>
          <p:cNvSpPr/>
          <p:nvPr/>
        </p:nvSpPr>
        <p:spPr>
          <a:xfrm rot="19232423">
            <a:off x="8932243" y="3665667"/>
            <a:ext cx="1673082" cy="665263"/>
          </a:xfrm>
          <a:prstGeom prst="roundRect">
            <a:avLst/>
          </a:prstGeom>
          <a:noFill/>
          <a:ln w="76200" cmpd="sng">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solidFill>
                  <a:schemeClr val="accent2"/>
                </a:solidFill>
              </a:rPr>
              <a:t>HAPPY END?</a:t>
            </a:r>
          </a:p>
        </p:txBody>
      </p:sp>
    </p:spTree>
    <p:extLst>
      <p:ext uri="{BB962C8B-B14F-4D97-AF65-F5344CB8AC3E}">
        <p14:creationId xmlns:p14="http://schemas.microsoft.com/office/powerpoint/2010/main" val="968552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868124-4283-C742-A949-0DA6FE627142}"/>
              </a:ext>
            </a:extLst>
          </p:cNvPr>
          <p:cNvSpPr>
            <a:spLocks noGrp="1"/>
          </p:cNvSpPr>
          <p:nvPr>
            <p:ph type="sldNum" sz="quarter" idx="12"/>
          </p:nvPr>
        </p:nvSpPr>
        <p:spPr/>
        <p:txBody>
          <a:bodyPr/>
          <a:lstStyle/>
          <a:p>
            <a:fld id="{6F576E6A-F32A-4612-884C-86870357C6B4}" type="slidenum">
              <a:rPr lang="en-GB" smtClean="0"/>
              <a:pPr/>
              <a:t>28</a:t>
            </a:fld>
            <a:endParaRPr lang="en-GB"/>
          </a:p>
        </p:txBody>
      </p:sp>
      <p:sp>
        <p:nvSpPr>
          <p:cNvPr id="5" name="Title 4">
            <a:extLst>
              <a:ext uri="{FF2B5EF4-FFF2-40B4-BE49-F238E27FC236}">
                <a16:creationId xmlns:a16="http://schemas.microsoft.com/office/drawing/2014/main" id="{F903135D-E9CE-E74A-BA4B-EE5F2BC23367}"/>
              </a:ext>
            </a:extLst>
          </p:cNvPr>
          <p:cNvSpPr>
            <a:spLocks noGrp="1"/>
          </p:cNvSpPr>
          <p:nvPr>
            <p:ph type="title"/>
          </p:nvPr>
        </p:nvSpPr>
        <p:spPr/>
        <p:txBody>
          <a:bodyPr/>
          <a:lstStyle/>
          <a:p>
            <a:r>
              <a:rPr lang="en-GB" dirty="0"/>
              <a:t>Integrated AAI Developments</a:t>
            </a:r>
            <a:endParaRPr lang="en-US" dirty="0"/>
          </a:p>
        </p:txBody>
      </p:sp>
      <p:sp>
        <p:nvSpPr>
          <p:cNvPr id="6" name="Text Placeholder 5">
            <a:extLst>
              <a:ext uri="{FF2B5EF4-FFF2-40B4-BE49-F238E27FC236}">
                <a16:creationId xmlns:a16="http://schemas.microsoft.com/office/drawing/2014/main" id="{3F5A5E0B-BF48-D747-9C90-090109E545E9}"/>
              </a:ext>
            </a:extLst>
          </p:cNvPr>
          <p:cNvSpPr>
            <a:spLocks noGrp="1"/>
          </p:cNvSpPr>
          <p:nvPr>
            <p:ph type="body" sz="quarter" idx="13"/>
          </p:nvPr>
        </p:nvSpPr>
        <p:spPr/>
        <p:txBody>
          <a:bodyPr/>
          <a:lstStyle/>
          <a:p>
            <a:endParaRPr lang="en-US" dirty="0"/>
          </a:p>
        </p:txBody>
      </p:sp>
      <p:sp>
        <p:nvSpPr>
          <p:cNvPr id="7" name="Text Placeholder 5">
            <a:extLst>
              <a:ext uri="{FF2B5EF4-FFF2-40B4-BE49-F238E27FC236}">
                <a16:creationId xmlns:a16="http://schemas.microsoft.com/office/drawing/2014/main" id="{A1AF1CF1-C8D5-9344-89AA-304910D3F03C}"/>
              </a:ext>
            </a:extLst>
          </p:cNvPr>
          <p:cNvSpPr txBox="1">
            <a:spLocks/>
          </p:cNvSpPr>
          <p:nvPr/>
        </p:nvSpPr>
        <p:spPr>
          <a:xfrm>
            <a:off x="448287" y="3912186"/>
            <a:ext cx="11315924" cy="2100930"/>
          </a:xfrm>
          <a:prstGeom prst="rect">
            <a:avLst/>
          </a:prstGeom>
        </p:spPr>
        <p:txBody>
          <a:bodyPr vert="horz" lIns="91440" tIns="45720" rIns="91440" bIns="45720" rtlCol="0" anchor="b">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rgbClr val="F57A1E"/>
                </a:solidFill>
              </a:rPr>
              <a:t>Task 4</a:t>
            </a:r>
          </a:p>
          <a:p>
            <a:pPr marL="0" indent="0">
              <a:buNone/>
            </a:pPr>
            <a:r>
              <a:rPr lang="en-US" sz="3600" b="1" dirty="0">
                <a:solidFill>
                  <a:srgbClr val="F57A1E"/>
                </a:solidFill>
              </a:rPr>
              <a:t>Scalable VO platforms</a:t>
            </a:r>
          </a:p>
        </p:txBody>
      </p:sp>
      <p:pic>
        <p:nvPicPr>
          <p:cNvPr id="8" name="Picture 7">
            <a:extLst>
              <a:ext uri="{FF2B5EF4-FFF2-40B4-BE49-F238E27FC236}">
                <a16:creationId xmlns:a16="http://schemas.microsoft.com/office/drawing/2014/main" id="{72D7025C-AE3E-7042-8792-51B17603F7F6}"/>
              </a:ext>
            </a:extLst>
          </p:cNvPr>
          <p:cNvPicPr/>
          <p:nvPr/>
        </p:nvPicPr>
        <p:blipFill>
          <a:blip r:embed="rId2">
            <a:extLst>
              <a:ext uri="{28A0092B-C50C-407E-A947-70E740481C1C}">
                <a14:useLocalDpi xmlns:a14="http://schemas.microsoft.com/office/drawing/2010/main" val="0"/>
              </a:ext>
            </a:extLst>
          </a:blip>
          <a:stretch>
            <a:fillRect/>
          </a:stretch>
        </p:blipFill>
        <p:spPr>
          <a:xfrm>
            <a:off x="455646" y="1198691"/>
            <a:ext cx="3769360" cy="2641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60685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29</a:t>
            </a:fld>
            <a:endParaRPr lang="en-GB"/>
          </a:p>
        </p:txBody>
      </p:sp>
      <p:sp>
        <p:nvSpPr>
          <p:cNvPr id="4" name="Title 3"/>
          <p:cNvSpPr>
            <a:spLocks noGrp="1"/>
          </p:cNvSpPr>
          <p:nvPr>
            <p:ph type="title"/>
          </p:nvPr>
        </p:nvSpPr>
        <p:spPr/>
        <p:txBody>
          <a:bodyPr/>
          <a:lstStyle/>
          <a:p>
            <a:r>
              <a:rPr lang="en-GB" dirty="0"/>
              <a:t>Achievements – JRA1.4 Technical means to support VO policies and operations</a:t>
            </a:r>
          </a:p>
        </p:txBody>
      </p:sp>
      <p:sp>
        <p:nvSpPr>
          <p:cNvPr id="7" name="Content Placeholder 1">
            <a:extLst>
              <a:ext uri="{FF2B5EF4-FFF2-40B4-BE49-F238E27FC236}">
                <a16:creationId xmlns:a16="http://schemas.microsoft.com/office/drawing/2014/main" id="{878334D8-D742-BD4F-961F-18D6EF219C26}"/>
              </a:ext>
            </a:extLst>
          </p:cNvPr>
          <p:cNvSpPr txBox="1">
            <a:spLocks/>
          </p:cNvSpPr>
          <p:nvPr/>
        </p:nvSpPr>
        <p:spPr>
          <a:xfrm>
            <a:off x="444502" y="1439334"/>
            <a:ext cx="10617310" cy="186107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400" b="1" dirty="0"/>
              <a:t>DJRA1.3 VO Platforms for Research Collaborations</a:t>
            </a:r>
          </a:p>
          <a:p>
            <a:pPr marL="0" indent="0">
              <a:buNone/>
            </a:pPr>
            <a:r>
              <a:rPr lang="en-GB" sz="2400" dirty="0"/>
              <a:t>Recommendations:</a:t>
            </a:r>
          </a:p>
          <a:p>
            <a:pPr lvl="1"/>
            <a:r>
              <a:rPr lang="en-GB" sz="2000" dirty="0"/>
              <a:t>VO Lifecycle and Scalability</a:t>
            </a:r>
          </a:p>
          <a:p>
            <a:pPr lvl="1"/>
            <a:r>
              <a:rPr lang="en-GB" sz="2000" dirty="0"/>
              <a:t>VO Operations</a:t>
            </a:r>
          </a:p>
          <a:p>
            <a:pPr lvl="1"/>
            <a:r>
              <a:rPr lang="en-GB" sz="2000" dirty="0"/>
              <a:t>Attributes</a:t>
            </a:r>
          </a:p>
          <a:p>
            <a:endParaRPr lang="en-GB" dirty="0"/>
          </a:p>
          <a:p>
            <a:endParaRPr lang="en-GB" dirty="0"/>
          </a:p>
          <a:p>
            <a:endParaRPr lang="en-GB" dirty="0"/>
          </a:p>
        </p:txBody>
      </p:sp>
      <p:sp>
        <p:nvSpPr>
          <p:cNvPr id="13" name="Slide Number Placeholder 2">
            <a:extLst>
              <a:ext uri="{FF2B5EF4-FFF2-40B4-BE49-F238E27FC236}">
                <a16:creationId xmlns:a16="http://schemas.microsoft.com/office/drawing/2014/main" id="{7730618B-0A19-AA49-9B96-920D5DDE62F6}"/>
              </a:ext>
            </a:extLst>
          </p:cNvPr>
          <p:cNvSpPr txBox="1">
            <a:spLocks/>
          </p:cNvSpPr>
          <p:nvPr/>
        </p:nvSpPr>
        <p:spPr>
          <a:xfrm>
            <a:off x="11061812" y="6406019"/>
            <a:ext cx="741021" cy="27487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576E6A-F32A-4612-884C-86870357C6B4}" type="slidenum">
              <a:rPr lang="en-GB" smtClean="0"/>
              <a:pPr/>
              <a:t>29</a:t>
            </a:fld>
            <a:endParaRPr lang="en-GB"/>
          </a:p>
        </p:txBody>
      </p:sp>
      <p:graphicFrame>
        <p:nvGraphicFramePr>
          <p:cNvPr id="14" name="Diagram 13">
            <a:extLst>
              <a:ext uri="{FF2B5EF4-FFF2-40B4-BE49-F238E27FC236}">
                <a16:creationId xmlns:a16="http://schemas.microsoft.com/office/drawing/2014/main" id="{494F520F-6323-FA4B-AC49-96A3FF7B1660}"/>
              </a:ext>
            </a:extLst>
          </p:cNvPr>
          <p:cNvGraphicFramePr/>
          <p:nvPr>
            <p:extLst>
              <p:ext uri="{D42A27DB-BD31-4B8C-83A1-F6EECF244321}">
                <p14:modId xmlns:p14="http://schemas.microsoft.com/office/powerpoint/2010/main" val="3942740704"/>
              </p:ext>
            </p:extLst>
          </p:nvPr>
        </p:nvGraphicFramePr>
        <p:xfrm>
          <a:off x="444502" y="3157538"/>
          <a:ext cx="10909300" cy="3333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0840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15812" y="6406019"/>
            <a:ext cx="741021" cy="274873"/>
          </a:xfrm>
        </p:spPr>
        <p:txBody>
          <a:bodyPr/>
          <a:lstStyle/>
          <a:p>
            <a:fld id="{6F576E6A-F32A-4612-884C-86870357C6B4}" type="slidenum">
              <a:rPr lang="en-GB" smtClean="0"/>
              <a:pPr/>
              <a:t>3</a:t>
            </a:fld>
            <a:endParaRPr lang="en-GB"/>
          </a:p>
        </p:txBody>
      </p:sp>
      <p:sp>
        <p:nvSpPr>
          <p:cNvPr id="4" name="Title 3"/>
          <p:cNvSpPr>
            <a:spLocks noGrp="1"/>
          </p:cNvSpPr>
          <p:nvPr>
            <p:ph type="title"/>
          </p:nvPr>
        </p:nvSpPr>
        <p:spPr>
          <a:xfrm>
            <a:off x="394724" y="50012"/>
            <a:ext cx="9612087" cy="1081082"/>
          </a:xfrm>
        </p:spPr>
        <p:txBody>
          <a:bodyPr/>
          <a:lstStyle/>
          <a:p>
            <a:r>
              <a:rPr lang="en-GB" dirty="0"/>
              <a:t>Team</a:t>
            </a:r>
          </a:p>
        </p:txBody>
      </p:sp>
      <p:sp>
        <p:nvSpPr>
          <p:cNvPr id="14" name="TextBox 13"/>
          <p:cNvSpPr txBox="1"/>
          <p:nvPr/>
        </p:nvSpPr>
        <p:spPr>
          <a:xfrm>
            <a:off x="443710" y="2792395"/>
            <a:ext cx="2266413" cy="286232"/>
          </a:xfrm>
          <a:prstGeom prst="rect">
            <a:avLst/>
          </a:prstGeom>
          <a:noFill/>
        </p:spPr>
        <p:txBody>
          <a:bodyPr wrap="square" rtlCol="0">
            <a:spAutoFit/>
          </a:bodyPr>
          <a:lstStyle/>
          <a:p>
            <a:pPr marL="0" lvl="1" algn="ctr" defTabSz="577850">
              <a:lnSpc>
                <a:spcPct val="90000"/>
              </a:lnSpc>
              <a:spcAft>
                <a:spcPct val="15000"/>
              </a:spcAft>
            </a:pPr>
            <a:r>
              <a:rPr lang="en-GB" sz="1400" b="1" dirty="0" err="1">
                <a:solidFill>
                  <a:srgbClr val="002060"/>
                </a:solidFill>
                <a:cs typeface="Gill Sans Light"/>
              </a:rPr>
              <a:t>Bla</a:t>
            </a:r>
            <a:r>
              <a:rPr lang="en-GB" sz="1400" b="1" dirty="0">
                <a:solidFill>
                  <a:srgbClr val="002060"/>
                </a:solidFill>
                <a:cs typeface="Gill Sans Light"/>
              </a:rPr>
              <a:t> </a:t>
            </a:r>
            <a:r>
              <a:rPr lang="en-GB" sz="1400" b="1" dirty="0" err="1">
                <a:solidFill>
                  <a:srgbClr val="002060"/>
                </a:solidFill>
                <a:cs typeface="Gill Sans Light"/>
              </a:rPr>
              <a:t>bla</a:t>
            </a:r>
            <a:r>
              <a:rPr lang="en-GB" sz="1400" b="1" dirty="0">
                <a:solidFill>
                  <a:srgbClr val="002060"/>
                </a:solidFill>
                <a:cs typeface="Gill Sans Light"/>
              </a:rPr>
              <a:t> </a:t>
            </a:r>
            <a:endParaRPr lang="en-GB" sz="1400" dirty="0">
              <a:solidFill>
                <a:srgbClr val="002060"/>
              </a:solidFill>
              <a:cs typeface="Gill Sans Light"/>
            </a:endParaRPr>
          </a:p>
        </p:txBody>
      </p:sp>
      <p:sp>
        <p:nvSpPr>
          <p:cNvPr id="16" name="TextBox 15"/>
          <p:cNvSpPr txBox="1"/>
          <p:nvPr/>
        </p:nvSpPr>
        <p:spPr>
          <a:xfrm>
            <a:off x="2702684" y="2633680"/>
            <a:ext cx="2959266" cy="307777"/>
          </a:xfrm>
          <a:prstGeom prst="rect">
            <a:avLst/>
          </a:prstGeom>
          <a:noFill/>
        </p:spPr>
        <p:txBody>
          <a:bodyPr wrap="square" rtlCol="0">
            <a:spAutoFit/>
          </a:bodyPr>
          <a:lstStyle/>
          <a:p>
            <a:pPr algn="ctr"/>
            <a:r>
              <a:rPr lang="nl-NL" sz="1400" b="1">
                <a:solidFill>
                  <a:srgbClr val="002060"/>
                </a:solidFill>
                <a:cs typeface="Gill Sans Light"/>
              </a:rPr>
              <a:t>Name </a:t>
            </a:r>
            <a:endParaRPr lang="nl-NL" sz="1400" dirty="0">
              <a:solidFill>
                <a:srgbClr val="002060"/>
              </a:solidFill>
              <a:cs typeface="Gill Sans Light"/>
            </a:endParaRPr>
          </a:p>
        </p:txBody>
      </p:sp>
      <p:sp>
        <p:nvSpPr>
          <p:cNvPr id="31" name="TextBox 30"/>
          <p:cNvSpPr txBox="1"/>
          <p:nvPr/>
        </p:nvSpPr>
        <p:spPr>
          <a:xfrm>
            <a:off x="0" y="4790423"/>
            <a:ext cx="1402867" cy="461665"/>
          </a:xfrm>
          <a:prstGeom prst="rect">
            <a:avLst/>
          </a:prstGeom>
          <a:noFill/>
        </p:spPr>
        <p:txBody>
          <a:bodyPr wrap="square" rtlCol="0">
            <a:spAutoFit/>
          </a:bodyPr>
          <a:lstStyle/>
          <a:p>
            <a:r>
              <a:rPr lang="en-GB" sz="2400" b="1" dirty="0">
                <a:solidFill>
                  <a:srgbClr val="004361"/>
                </a:solidFill>
                <a:ea typeface="Verdana" panose="020B0604030504040204" pitchFamily="34" charset="0"/>
                <a:cs typeface="Verdana" panose="020B0604030504040204" pitchFamily="34" charset="0"/>
              </a:rPr>
              <a:t>Partners</a:t>
            </a:r>
          </a:p>
        </p:txBody>
      </p:sp>
      <p:cxnSp>
        <p:nvCxnSpPr>
          <p:cNvPr id="33" name="Straight Connector 32"/>
          <p:cNvCxnSpPr/>
          <p:nvPr/>
        </p:nvCxnSpPr>
        <p:spPr>
          <a:xfrm>
            <a:off x="1184031" y="4993135"/>
            <a:ext cx="10855569" cy="0"/>
          </a:xfrm>
          <a:prstGeom prst="line">
            <a:avLst/>
          </a:prstGeom>
          <a:ln>
            <a:solidFill>
              <a:srgbClr val="F57A1E"/>
            </a:solidFill>
          </a:ln>
        </p:spPr>
        <p:style>
          <a:lnRef idx="1">
            <a:schemeClr val="accent1"/>
          </a:lnRef>
          <a:fillRef idx="0">
            <a:schemeClr val="accent1"/>
          </a:fillRef>
          <a:effectRef idx="0">
            <a:schemeClr val="accent1"/>
          </a:effectRef>
          <a:fontRef idx="minor">
            <a:schemeClr val="tx1"/>
          </a:fontRef>
        </p:style>
      </p:cxnSp>
      <p:sp>
        <p:nvSpPr>
          <p:cNvPr id="26" name="Freeform 25">
            <a:extLst>
              <a:ext uri="{FF2B5EF4-FFF2-40B4-BE49-F238E27FC236}">
                <a16:creationId xmlns:a16="http://schemas.microsoft.com/office/drawing/2014/main" id="{3F8ACE9D-6FD6-D44D-AC52-56E7B7238A1D}"/>
              </a:ext>
            </a:extLst>
          </p:cNvPr>
          <p:cNvSpPr/>
          <p:nvPr/>
        </p:nvSpPr>
        <p:spPr>
          <a:xfrm>
            <a:off x="420342" y="1640368"/>
            <a:ext cx="2052000" cy="2713242"/>
          </a:xfrm>
          <a:custGeom>
            <a:avLst/>
            <a:gdLst>
              <a:gd name="connsiteX0" fmla="*/ 0 w 3599545"/>
              <a:gd name="connsiteY0" fmla="*/ 0 h 1124857"/>
              <a:gd name="connsiteX1" fmla="*/ 3599545 w 3599545"/>
              <a:gd name="connsiteY1" fmla="*/ 0 h 1124857"/>
              <a:gd name="connsiteX2" fmla="*/ 3599545 w 3599545"/>
              <a:gd name="connsiteY2" fmla="*/ 1124857 h 1124857"/>
              <a:gd name="connsiteX3" fmla="*/ 0 w 3599545"/>
              <a:gd name="connsiteY3" fmla="*/ 1124857 h 1124857"/>
              <a:gd name="connsiteX4" fmla="*/ 0 w 3599545"/>
              <a:gd name="connsiteY4" fmla="*/ 0 h 1124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9545" h="1124857">
                <a:moveTo>
                  <a:pt x="0" y="0"/>
                </a:moveTo>
                <a:lnTo>
                  <a:pt x="3599545" y="0"/>
                </a:lnTo>
                <a:lnTo>
                  <a:pt x="3599545" y="1124857"/>
                </a:lnTo>
                <a:lnTo>
                  <a:pt x="0" y="1124857"/>
                </a:lnTo>
                <a:lnTo>
                  <a:pt x="0" y="0"/>
                </a:lnTo>
                <a:close/>
              </a:path>
            </a:pathLst>
          </a:custGeom>
          <a:gradFill>
            <a:gsLst>
              <a:gs pos="100000">
                <a:schemeClr val="bg1"/>
              </a:gs>
              <a:gs pos="0">
                <a:srgbClr val="0C3959"/>
              </a:gs>
            </a:gsLst>
            <a:lin ang="5400000" scaled="1"/>
          </a:gradFill>
          <a:ln w="28575" cmpd="sng">
            <a:noFill/>
          </a:ln>
          <a:effectLst/>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1904" tIns="64770" rIns="64770" bIns="64770" numCol="1" spcCol="1270" anchor="t" anchorCtr="0">
            <a:noAutofit/>
          </a:bodyPr>
          <a:lstStyle/>
          <a:p>
            <a:pPr lvl="0" algn="l" defTabSz="755650" rtl="0">
              <a:lnSpc>
                <a:spcPct val="90000"/>
              </a:lnSpc>
              <a:spcBef>
                <a:spcPct val="0"/>
              </a:spcBef>
              <a:spcAft>
                <a:spcPct val="35000"/>
              </a:spcAft>
            </a:pPr>
            <a:endParaRPr lang="en-GB" sz="1000" kern="1200" dirty="0">
              <a:solidFill>
                <a:srgbClr val="FFFFFF"/>
              </a:solidFill>
              <a:latin typeface="Gill Sans"/>
              <a:cs typeface="Gill Sans Light"/>
            </a:endParaRPr>
          </a:p>
        </p:txBody>
      </p:sp>
      <p:sp>
        <p:nvSpPr>
          <p:cNvPr id="29" name="TextBox 28">
            <a:extLst>
              <a:ext uri="{FF2B5EF4-FFF2-40B4-BE49-F238E27FC236}">
                <a16:creationId xmlns:a16="http://schemas.microsoft.com/office/drawing/2014/main" id="{144F1482-D169-0D43-82AF-CD25BA336973}"/>
              </a:ext>
            </a:extLst>
          </p:cNvPr>
          <p:cNvSpPr txBox="1"/>
          <p:nvPr/>
        </p:nvSpPr>
        <p:spPr>
          <a:xfrm>
            <a:off x="526825" y="1916709"/>
            <a:ext cx="1727116" cy="341632"/>
          </a:xfrm>
          <a:prstGeom prst="rect">
            <a:avLst/>
          </a:prstGeom>
          <a:noFill/>
        </p:spPr>
        <p:txBody>
          <a:bodyPr wrap="square" rtlCol="0">
            <a:spAutoFit/>
          </a:bodyPr>
          <a:lstStyle/>
          <a:p>
            <a:pPr lvl="0" algn="ctr" defTabSz="755650">
              <a:lnSpc>
                <a:spcPct val="90000"/>
              </a:lnSpc>
              <a:spcAft>
                <a:spcPct val="35000"/>
              </a:spcAft>
            </a:pPr>
            <a:r>
              <a:rPr lang="en-GB" b="1" dirty="0">
                <a:solidFill>
                  <a:schemeClr val="bg1"/>
                </a:solidFill>
                <a:latin typeface="+mn-lt"/>
                <a:cs typeface="Gill Sans Light"/>
              </a:rPr>
              <a:t>Activity Leader</a:t>
            </a:r>
            <a:endParaRPr lang="es-ES_tradnl" b="1" dirty="0">
              <a:solidFill>
                <a:schemeClr val="bg1"/>
              </a:solidFill>
              <a:latin typeface="+mn-lt"/>
              <a:cs typeface="Gill Sans Light"/>
            </a:endParaRPr>
          </a:p>
        </p:txBody>
      </p:sp>
      <p:sp>
        <p:nvSpPr>
          <p:cNvPr id="32" name="TextBox 31">
            <a:extLst>
              <a:ext uri="{FF2B5EF4-FFF2-40B4-BE49-F238E27FC236}">
                <a16:creationId xmlns:a16="http://schemas.microsoft.com/office/drawing/2014/main" id="{BC431199-5EB5-584D-8AAF-1624BE3C5BE3}"/>
              </a:ext>
            </a:extLst>
          </p:cNvPr>
          <p:cNvSpPr txBox="1"/>
          <p:nvPr/>
        </p:nvSpPr>
        <p:spPr>
          <a:xfrm>
            <a:off x="621623" y="3819984"/>
            <a:ext cx="1727116" cy="706347"/>
          </a:xfrm>
          <a:prstGeom prst="rect">
            <a:avLst/>
          </a:prstGeom>
          <a:noFill/>
        </p:spPr>
        <p:txBody>
          <a:bodyPr wrap="square" rtlCol="0">
            <a:spAutoFit/>
          </a:bodyPr>
          <a:lstStyle/>
          <a:p>
            <a:pPr marL="0" lvl="1" algn="ctr" defTabSz="577850">
              <a:lnSpc>
                <a:spcPct val="90000"/>
              </a:lnSpc>
              <a:spcAft>
                <a:spcPct val="15000"/>
              </a:spcAft>
            </a:pPr>
            <a:r>
              <a:rPr lang="en-GB" sz="1400" b="1" dirty="0">
                <a:solidFill>
                  <a:srgbClr val="002060"/>
                </a:solidFill>
                <a:cs typeface="Gill Sans Light"/>
              </a:rPr>
              <a:t>Nicolas Liampotis </a:t>
            </a:r>
            <a:r>
              <a:rPr lang="en-GB" sz="1400" dirty="0">
                <a:solidFill>
                  <a:srgbClr val="002060"/>
                </a:solidFill>
                <a:cs typeface="Gill Sans Light"/>
              </a:rPr>
              <a:t>GRNET</a:t>
            </a:r>
          </a:p>
          <a:p>
            <a:pPr marL="0" lvl="1" algn="ctr" defTabSz="577850">
              <a:lnSpc>
                <a:spcPct val="90000"/>
              </a:lnSpc>
              <a:spcAft>
                <a:spcPct val="15000"/>
              </a:spcAft>
            </a:pPr>
            <a:endParaRPr lang="en-GB" sz="1400" dirty="0">
              <a:solidFill>
                <a:srgbClr val="002060"/>
              </a:solidFill>
              <a:cs typeface="Gill Sans Light"/>
            </a:endParaRPr>
          </a:p>
        </p:txBody>
      </p:sp>
      <p:sp>
        <p:nvSpPr>
          <p:cNvPr id="34" name="Freeform 33">
            <a:extLst>
              <a:ext uri="{FF2B5EF4-FFF2-40B4-BE49-F238E27FC236}">
                <a16:creationId xmlns:a16="http://schemas.microsoft.com/office/drawing/2014/main" id="{243585A3-F66F-F049-A040-0B84648D9C08}"/>
              </a:ext>
            </a:extLst>
          </p:cNvPr>
          <p:cNvSpPr/>
          <p:nvPr/>
        </p:nvSpPr>
        <p:spPr>
          <a:xfrm>
            <a:off x="2675587" y="1646565"/>
            <a:ext cx="2052000" cy="2713242"/>
          </a:xfrm>
          <a:custGeom>
            <a:avLst/>
            <a:gdLst>
              <a:gd name="connsiteX0" fmla="*/ 0 w 3599545"/>
              <a:gd name="connsiteY0" fmla="*/ 0 h 1124857"/>
              <a:gd name="connsiteX1" fmla="*/ 3599545 w 3599545"/>
              <a:gd name="connsiteY1" fmla="*/ 0 h 1124857"/>
              <a:gd name="connsiteX2" fmla="*/ 3599545 w 3599545"/>
              <a:gd name="connsiteY2" fmla="*/ 1124857 h 1124857"/>
              <a:gd name="connsiteX3" fmla="*/ 0 w 3599545"/>
              <a:gd name="connsiteY3" fmla="*/ 1124857 h 1124857"/>
              <a:gd name="connsiteX4" fmla="*/ 0 w 3599545"/>
              <a:gd name="connsiteY4" fmla="*/ 0 h 1124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9545" h="1124857">
                <a:moveTo>
                  <a:pt x="0" y="0"/>
                </a:moveTo>
                <a:lnTo>
                  <a:pt x="3599545" y="0"/>
                </a:lnTo>
                <a:lnTo>
                  <a:pt x="3599545" y="1124857"/>
                </a:lnTo>
                <a:lnTo>
                  <a:pt x="0" y="1124857"/>
                </a:lnTo>
                <a:lnTo>
                  <a:pt x="0" y="0"/>
                </a:lnTo>
                <a:close/>
              </a:path>
            </a:pathLst>
          </a:custGeom>
          <a:gradFill>
            <a:gsLst>
              <a:gs pos="100000">
                <a:schemeClr val="bg1"/>
              </a:gs>
              <a:gs pos="0">
                <a:srgbClr val="0C3959"/>
              </a:gs>
            </a:gsLst>
            <a:lin ang="5400000" scaled="1"/>
          </a:gradFill>
          <a:ln w="28575" cmpd="sng">
            <a:noFill/>
          </a:ln>
          <a:effectLst/>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1904" tIns="64770" rIns="64770" bIns="64770" numCol="1" spcCol="1270" anchor="t" anchorCtr="0">
            <a:noAutofit/>
          </a:bodyPr>
          <a:lstStyle/>
          <a:p>
            <a:pPr lvl="0" algn="l" defTabSz="755650" rtl="0">
              <a:lnSpc>
                <a:spcPct val="90000"/>
              </a:lnSpc>
              <a:spcBef>
                <a:spcPct val="0"/>
              </a:spcBef>
              <a:spcAft>
                <a:spcPct val="35000"/>
              </a:spcAft>
            </a:pPr>
            <a:endParaRPr lang="en-GB" sz="1000" kern="1200" dirty="0">
              <a:solidFill>
                <a:srgbClr val="FFFFFF"/>
              </a:solidFill>
              <a:latin typeface="Gill Sans"/>
              <a:cs typeface="Gill Sans Light"/>
            </a:endParaRPr>
          </a:p>
        </p:txBody>
      </p:sp>
      <p:sp>
        <p:nvSpPr>
          <p:cNvPr id="35" name="TextBox 34">
            <a:extLst>
              <a:ext uri="{FF2B5EF4-FFF2-40B4-BE49-F238E27FC236}">
                <a16:creationId xmlns:a16="http://schemas.microsoft.com/office/drawing/2014/main" id="{547EA460-DBF1-1245-BB7E-2B4EEA6A9ED8}"/>
              </a:ext>
            </a:extLst>
          </p:cNvPr>
          <p:cNvSpPr txBox="1"/>
          <p:nvPr/>
        </p:nvSpPr>
        <p:spPr>
          <a:xfrm>
            <a:off x="2578140" y="1669952"/>
            <a:ext cx="2246763" cy="840230"/>
          </a:xfrm>
          <a:prstGeom prst="rect">
            <a:avLst/>
          </a:prstGeom>
          <a:noFill/>
        </p:spPr>
        <p:txBody>
          <a:bodyPr wrap="square" rtlCol="0">
            <a:spAutoFit/>
          </a:bodyPr>
          <a:lstStyle/>
          <a:p>
            <a:pPr lvl="0" algn="ctr" defTabSz="755650">
              <a:lnSpc>
                <a:spcPct val="90000"/>
              </a:lnSpc>
              <a:spcAft>
                <a:spcPct val="35000"/>
              </a:spcAft>
            </a:pPr>
            <a:r>
              <a:rPr lang="en-GB" b="1" dirty="0">
                <a:solidFill>
                  <a:schemeClr val="bg1"/>
                </a:solidFill>
                <a:latin typeface="+mn-lt"/>
                <a:cs typeface="Gill Sans Light"/>
              </a:rPr>
              <a:t>T1</a:t>
            </a:r>
            <a:r>
              <a:rPr lang="en-GB" b="1" dirty="0">
                <a:solidFill>
                  <a:schemeClr val="bg1"/>
                </a:solidFill>
                <a:cs typeface="Gill Sans Light"/>
              </a:rPr>
              <a:t>: Tools and Services for Interoperable Infrastructures</a:t>
            </a:r>
            <a:endParaRPr lang="es-ES_tradnl" b="1" dirty="0">
              <a:solidFill>
                <a:schemeClr val="bg1"/>
              </a:solidFill>
              <a:latin typeface="+mn-lt"/>
              <a:cs typeface="Gill Sans Light"/>
            </a:endParaRPr>
          </a:p>
        </p:txBody>
      </p:sp>
      <p:sp>
        <p:nvSpPr>
          <p:cNvPr id="36" name="TextBox 35">
            <a:extLst>
              <a:ext uri="{FF2B5EF4-FFF2-40B4-BE49-F238E27FC236}">
                <a16:creationId xmlns:a16="http://schemas.microsoft.com/office/drawing/2014/main" id="{6F8D75CA-57B0-184F-A8A0-FDE8A23CF1A1}"/>
              </a:ext>
            </a:extLst>
          </p:cNvPr>
          <p:cNvSpPr txBox="1"/>
          <p:nvPr/>
        </p:nvSpPr>
        <p:spPr>
          <a:xfrm>
            <a:off x="2801656" y="3830553"/>
            <a:ext cx="1727116" cy="512448"/>
          </a:xfrm>
          <a:prstGeom prst="rect">
            <a:avLst/>
          </a:prstGeom>
          <a:noFill/>
        </p:spPr>
        <p:txBody>
          <a:bodyPr wrap="square" rtlCol="0">
            <a:spAutoFit/>
          </a:bodyPr>
          <a:lstStyle/>
          <a:p>
            <a:pPr marL="0" lvl="1" algn="ctr" defTabSz="577850">
              <a:lnSpc>
                <a:spcPct val="90000"/>
              </a:lnSpc>
              <a:spcAft>
                <a:spcPct val="15000"/>
              </a:spcAft>
            </a:pPr>
            <a:r>
              <a:rPr lang="en-GB" sz="1400" b="1" dirty="0">
                <a:solidFill>
                  <a:srgbClr val="002060"/>
                </a:solidFill>
                <a:cs typeface="Gill Sans Light"/>
              </a:rPr>
              <a:t>Diego </a:t>
            </a:r>
            <a:r>
              <a:rPr lang="en-GB" sz="1400" b="1" dirty="0" err="1">
                <a:solidFill>
                  <a:srgbClr val="002060"/>
                </a:solidFill>
                <a:cs typeface="Gill Sans Light"/>
              </a:rPr>
              <a:t>Scardaci</a:t>
            </a:r>
            <a:endParaRPr lang="en-GB" sz="1400" b="1" dirty="0">
              <a:solidFill>
                <a:srgbClr val="002060"/>
              </a:solidFill>
              <a:cs typeface="Gill Sans Light"/>
            </a:endParaRPr>
          </a:p>
          <a:p>
            <a:pPr marL="0" lvl="1" algn="ctr" defTabSz="577850">
              <a:lnSpc>
                <a:spcPct val="90000"/>
              </a:lnSpc>
              <a:spcAft>
                <a:spcPct val="15000"/>
              </a:spcAft>
            </a:pPr>
            <a:r>
              <a:rPr lang="en-GB" sz="1400" dirty="0">
                <a:solidFill>
                  <a:srgbClr val="002060"/>
                </a:solidFill>
                <a:cs typeface="Gill Sans Light"/>
              </a:rPr>
              <a:t>EGI</a:t>
            </a:r>
          </a:p>
        </p:txBody>
      </p:sp>
      <p:sp>
        <p:nvSpPr>
          <p:cNvPr id="37" name="Freeform 36">
            <a:extLst>
              <a:ext uri="{FF2B5EF4-FFF2-40B4-BE49-F238E27FC236}">
                <a16:creationId xmlns:a16="http://schemas.microsoft.com/office/drawing/2014/main" id="{4E14AAA3-EF03-C044-8F8E-37A4FCAB36CA}"/>
              </a:ext>
            </a:extLst>
          </p:cNvPr>
          <p:cNvSpPr/>
          <p:nvPr/>
        </p:nvSpPr>
        <p:spPr>
          <a:xfrm>
            <a:off x="4949448" y="1646565"/>
            <a:ext cx="2052000" cy="2713242"/>
          </a:xfrm>
          <a:custGeom>
            <a:avLst/>
            <a:gdLst>
              <a:gd name="connsiteX0" fmla="*/ 0 w 3599545"/>
              <a:gd name="connsiteY0" fmla="*/ 0 h 1124857"/>
              <a:gd name="connsiteX1" fmla="*/ 3599545 w 3599545"/>
              <a:gd name="connsiteY1" fmla="*/ 0 h 1124857"/>
              <a:gd name="connsiteX2" fmla="*/ 3599545 w 3599545"/>
              <a:gd name="connsiteY2" fmla="*/ 1124857 h 1124857"/>
              <a:gd name="connsiteX3" fmla="*/ 0 w 3599545"/>
              <a:gd name="connsiteY3" fmla="*/ 1124857 h 1124857"/>
              <a:gd name="connsiteX4" fmla="*/ 0 w 3599545"/>
              <a:gd name="connsiteY4" fmla="*/ 0 h 1124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9545" h="1124857">
                <a:moveTo>
                  <a:pt x="0" y="0"/>
                </a:moveTo>
                <a:lnTo>
                  <a:pt x="3599545" y="0"/>
                </a:lnTo>
                <a:lnTo>
                  <a:pt x="3599545" y="1124857"/>
                </a:lnTo>
                <a:lnTo>
                  <a:pt x="0" y="1124857"/>
                </a:lnTo>
                <a:lnTo>
                  <a:pt x="0" y="0"/>
                </a:lnTo>
                <a:close/>
              </a:path>
            </a:pathLst>
          </a:custGeom>
          <a:gradFill>
            <a:gsLst>
              <a:gs pos="100000">
                <a:schemeClr val="bg1"/>
              </a:gs>
              <a:gs pos="0">
                <a:srgbClr val="0C3959"/>
              </a:gs>
            </a:gsLst>
            <a:lin ang="5400000" scaled="1"/>
          </a:gradFill>
          <a:ln w="28575" cmpd="sng">
            <a:noFill/>
          </a:ln>
          <a:effectLst/>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1904" tIns="64770" rIns="64770" bIns="64770" numCol="1" spcCol="1270" anchor="t" anchorCtr="0">
            <a:noAutofit/>
          </a:bodyPr>
          <a:lstStyle/>
          <a:p>
            <a:pPr lvl="0" algn="l" defTabSz="755650" rtl="0">
              <a:lnSpc>
                <a:spcPct val="90000"/>
              </a:lnSpc>
              <a:spcBef>
                <a:spcPct val="0"/>
              </a:spcBef>
              <a:spcAft>
                <a:spcPct val="35000"/>
              </a:spcAft>
            </a:pPr>
            <a:endParaRPr lang="en-GB" sz="1000" kern="1200" dirty="0">
              <a:solidFill>
                <a:srgbClr val="FFFFFF"/>
              </a:solidFill>
              <a:latin typeface="Gill Sans"/>
              <a:cs typeface="Gill Sans Light"/>
            </a:endParaRPr>
          </a:p>
        </p:txBody>
      </p:sp>
      <p:sp>
        <p:nvSpPr>
          <p:cNvPr id="38" name="TextBox 37">
            <a:extLst>
              <a:ext uri="{FF2B5EF4-FFF2-40B4-BE49-F238E27FC236}">
                <a16:creationId xmlns:a16="http://schemas.microsoft.com/office/drawing/2014/main" id="{BFD984C3-0925-D748-9AAB-857238F3109A}"/>
              </a:ext>
            </a:extLst>
          </p:cNvPr>
          <p:cNvSpPr txBox="1"/>
          <p:nvPr/>
        </p:nvSpPr>
        <p:spPr>
          <a:xfrm>
            <a:off x="4902931" y="1684769"/>
            <a:ext cx="2220358" cy="840230"/>
          </a:xfrm>
          <a:prstGeom prst="rect">
            <a:avLst/>
          </a:prstGeom>
          <a:noFill/>
        </p:spPr>
        <p:txBody>
          <a:bodyPr wrap="square" rtlCol="0">
            <a:spAutoFit/>
          </a:bodyPr>
          <a:lstStyle/>
          <a:p>
            <a:pPr lvl="0" algn="ctr" defTabSz="755650">
              <a:lnSpc>
                <a:spcPct val="90000"/>
              </a:lnSpc>
              <a:spcAft>
                <a:spcPct val="35000"/>
              </a:spcAft>
            </a:pPr>
            <a:r>
              <a:rPr lang="en-GB" b="1" dirty="0">
                <a:solidFill>
                  <a:schemeClr val="bg1"/>
                </a:solidFill>
                <a:latin typeface="+mn-lt"/>
                <a:cs typeface="Gill Sans Light"/>
              </a:rPr>
              <a:t>T2</a:t>
            </a:r>
            <a:r>
              <a:rPr lang="en-GB" b="1" dirty="0">
                <a:solidFill>
                  <a:schemeClr val="bg1"/>
                </a:solidFill>
                <a:cs typeface="Gill Sans Light"/>
              </a:rPr>
              <a:t>: SP Architectures and </a:t>
            </a:r>
            <a:r>
              <a:rPr lang="en-GB" b="1" dirty="0" err="1">
                <a:solidFill>
                  <a:schemeClr val="bg1"/>
                </a:solidFill>
                <a:cs typeface="Gill Sans Light"/>
              </a:rPr>
              <a:t>AuthZ</a:t>
            </a:r>
            <a:r>
              <a:rPr lang="en-GB" b="1" dirty="0">
                <a:solidFill>
                  <a:schemeClr val="bg1"/>
                </a:solidFill>
                <a:cs typeface="Gill Sans Light"/>
              </a:rPr>
              <a:t> in Multi-SP Environments</a:t>
            </a:r>
            <a:endParaRPr lang="es-ES_tradnl" b="1" dirty="0">
              <a:solidFill>
                <a:schemeClr val="bg1"/>
              </a:solidFill>
              <a:latin typeface="+mn-lt"/>
              <a:cs typeface="Gill Sans Light"/>
            </a:endParaRPr>
          </a:p>
        </p:txBody>
      </p:sp>
      <p:sp>
        <p:nvSpPr>
          <p:cNvPr id="39" name="TextBox 38">
            <a:extLst>
              <a:ext uri="{FF2B5EF4-FFF2-40B4-BE49-F238E27FC236}">
                <a16:creationId xmlns:a16="http://schemas.microsoft.com/office/drawing/2014/main" id="{2E16FB30-97EB-DC4A-88FF-EC85B584DBFF}"/>
              </a:ext>
            </a:extLst>
          </p:cNvPr>
          <p:cNvSpPr txBox="1"/>
          <p:nvPr/>
        </p:nvSpPr>
        <p:spPr>
          <a:xfrm>
            <a:off x="5135728" y="3843036"/>
            <a:ext cx="1727116" cy="512448"/>
          </a:xfrm>
          <a:prstGeom prst="rect">
            <a:avLst/>
          </a:prstGeom>
          <a:noFill/>
        </p:spPr>
        <p:txBody>
          <a:bodyPr wrap="square" rtlCol="0">
            <a:spAutoFit/>
          </a:bodyPr>
          <a:lstStyle/>
          <a:p>
            <a:pPr marL="0" lvl="1" algn="ctr" defTabSz="577850">
              <a:lnSpc>
                <a:spcPct val="90000"/>
              </a:lnSpc>
              <a:spcAft>
                <a:spcPct val="15000"/>
              </a:spcAft>
            </a:pPr>
            <a:r>
              <a:rPr lang="en-GB" sz="1400" b="1" dirty="0">
                <a:solidFill>
                  <a:srgbClr val="002060"/>
                </a:solidFill>
                <a:cs typeface="Gill Sans Light"/>
              </a:rPr>
              <a:t>Marcus </a:t>
            </a:r>
            <a:r>
              <a:rPr lang="en-GB" sz="1400" b="1" dirty="0" err="1">
                <a:solidFill>
                  <a:srgbClr val="002060"/>
                </a:solidFill>
                <a:cs typeface="Gill Sans Light"/>
              </a:rPr>
              <a:t>Hardt</a:t>
            </a:r>
            <a:endParaRPr lang="en-GB" sz="1400" b="1" dirty="0">
              <a:solidFill>
                <a:srgbClr val="002060"/>
              </a:solidFill>
              <a:cs typeface="Gill Sans Light"/>
            </a:endParaRPr>
          </a:p>
          <a:p>
            <a:pPr marL="0" lvl="1" algn="ctr" defTabSz="577850">
              <a:lnSpc>
                <a:spcPct val="90000"/>
              </a:lnSpc>
              <a:spcAft>
                <a:spcPct val="15000"/>
              </a:spcAft>
            </a:pPr>
            <a:r>
              <a:rPr lang="en-GB" sz="1400" dirty="0">
                <a:solidFill>
                  <a:srgbClr val="002060"/>
                </a:solidFill>
                <a:cs typeface="Gill Sans Light"/>
              </a:rPr>
              <a:t>KIT</a:t>
            </a:r>
          </a:p>
        </p:txBody>
      </p:sp>
      <p:sp>
        <p:nvSpPr>
          <p:cNvPr id="40" name="Freeform 39">
            <a:extLst>
              <a:ext uri="{FF2B5EF4-FFF2-40B4-BE49-F238E27FC236}">
                <a16:creationId xmlns:a16="http://schemas.microsoft.com/office/drawing/2014/main" id="{A124A9FB-3B63-E040-9534-8CE9F41E2546}"/>
              </a:ext>
            </a:extLst>
          </p:cNvPr>
          <p:cNvSpPr/>
          <p:nvPr/>
        </p:nvSpPr>
        <p:spPr>
          <a:xfrm>
            <a:off x="7325647" y="1646564"/>
            <a:ext cx="2052000" cy="2713243"/>
          </a:xfrm>
          <a:custGeom>
            <a:avLst/>
            <a:gdLst>
              <a:gd name="connsiteX0" fmla="*/ 0 w 3599545"/>
              <a:gd name="connsiteY0" fmla="*/ 0 h 1124857"/>
              <a:gd name="connsiteX1" fmla="*/ 3599545 w 3599545"/>
              <a:gd name="connsiteY1" fmla="*/ 0 h 1124857"/>
              <a:gd name="connsiteX2" fmla="*/ 3599545 w 3599545"/>
              <a:gd name="connsiteY2" fmla="*/ 1124857 h 1124857"/>
              <a:gd name="connsiteX3" fmla="*/ 0 w 3599545"/>
              <a:gd name="connsiteY3" fmla="*/ 1124857 h 1124857"/>
              <a:gd name="connsiteX4" fmla="*/ 0 w 3599545"/>
              <a:gd name="connsiteY4" fmla="*/ 0 h 1124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9545" h="1124857">
                <a:moveTo>
                  <a:pt x="0" y="0"/>
                </a:moveTo>
                <a:lnTo>
                  <a:pt x="3599545" y="0"/>
                </a:lnTo>
                <a:lnTo>
                  <a:pt x="3599545" y="1124857"/>
                </a:lnTo>
                <a:lnTo>
                  <a:pt x="0" y="1124857"/>
                </a:lnTo>
                <a:lnTo>
                  <a:pt x="0" y="0"/>
                </a:lnTo>
                <a:close/>
              </a:path>
            </a:pathLst>
          </a:custGeom>
          <a:gradFill>
            <a:gsLst>
              <a:gs pos="100000">
                <a:schemeClr val="bg1"/>
              </a:gs>
              <a:gs pos="0">
                <a:srgbClr val="0C3959"/>
              </a:gs>
            </a:gsLst>
            <a:lin ang="5400000" scaled="1"/>
          </a:gradFill>
          <a:ln w="28575" cmpd="sng">
            <a:noFill/>
          </a:ln>
          <a:effectLst/>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1904" tIns="64770" rIns="64770" bIns="64770" numCol="1" spcCol="1270" anchor="t" anchorCtr="0">
            <a:noAutofit/>
          </a:bodyPr>
          <a:lstStyle/>
          <a:p>
            <a:pPr lvl="0" algn="l" defTabSz="755650" rtl="0">
              <a:lnSpc>
                <a:spcPct val="90000"/>
              </a:lnSpc>
              <a:spcBef>
                <a:spcPct val="0"/>
              </a:spcBef>
              <a:spcAft>
                <a:spcPct val="35000"/>
              </a:spcAft>
            </a:pPr>
            <a:endParaRPr lang="en-GB" sz="1000" kern="1200" dirty="0">
              <a:solidFill>
                <a:srgbClr val="FFFFFF"/>
              </a:solidFill>
              <a:latin typeface="Gill Sans"/>
              <a:cs typeface="Gill Sans Light"/>
            </a:endParaRPr>
          </a:p>
        </p:txBody>
      </p:sp>
      <p:sp>
        <p:nvSpPr>
          <p:cNvPr id="41" name="TextBox 40">
            <a:extLst>
              <a:ext uri="{FF2B5EF4-FFF2-40B4-BE49-F238E27FC236}">
                <a16:creationId xmlns:a16="http://schemas.microsoft.com/office/drawing/2014/main" id="{FC82C495-C761-6142-99AD-57471C922A0D}"/>
              </a:ext>
            </a:extLst>
          </p:cNvPr>
          <p:cNvSpPr txBox="1"/>
          <p:nvPr/>
        </p:nvSpPr>
        <p:spPr>
          <a:xfrm>
            <a:off x="7224468" y="1671011"/>
            <a:ext cx="2254358" cy="840230"/>
          </a:xfrm>
          <a:prstGeom prst="rect">
            <a:avLst/>
          </a:prstGeom>
          <a:noFill/>
        </p:spPr>
        <p:txBody>
          <a:bodyPr wrap="square" rtlCol="0">
            <a:spAutoFit/>
          </a:bodyPr>
          <a:lstStyle/>
          <a:p>
            <a:pPr lvl="0" algn="ctr" defTabSz="755650">
              <a:lnSpc>
                <a:spcPct val="90000"/>
              </a:lnSpc>
              <a:spcAft>
                <a:spcPct val="35000"/>
              </a:spcAft>
            </a:pPr>
            <a:r>
              <a:rPr lang="en-GB" b="1" dirty="0">
                <a:solidFill>
                  <a:schemeClr val="bg1"/>
                </a:solidFill>
                <a:cs typeface="Gill Sans Light"/>
              </a:rPr>
              <a:t>T3: Models for the Evolution of the AAIs for Research </a:t>
            </a:r>
            <a:r>
              <a:rPr lang="en-GB" b="1" dirty="0" err="1">
                <a:solidFill>
                  <a:schemeClr val="bg1"/>
                </a:solidFill>
                <a:cs typeface="Gill Sans Light"/>
              </a:rPr>
              <a:t>Collabs</a:t>
            </a:r>
            <a:endParaRPr lang="es-ES_tradnl" b="1" dirty="0">
              <a:solidFill>
                <a:schemeClr val="bg1"/>
              </a:solidFill>
              <a:latin typeface="+mn-lt"/>
              <a:cs typeface="Gill Sans Light"/>
            </a:endParaRPr>
          </a:p>
        </p:txBody>
      </p:sp>
      <p:sp>
        <p:nvSpPr>
          <p:cNvPr id="42" name="TextBox 41">
            <a:extLst>
              <a:ext uri="{FF2B5EF4-FFF2-40B4-BE49-F238E27FC236}">
                <a16:creationId xmlns:a16="http://schemas.microsoft.com/office/drawing/2014/main" id="{FBB767F5-8D4A-C141-B831-E0B838E3AE2E}"/>
              </a:ext>
            </a:extLst>
          </p:cNvPr>
          <p:cNvSpPr txBox="1"/>
          <p:nvPr/>
        </p:nvSpPr>
        <p:spPr>
          <a:xfrm>
            <a:off x="7580214" y="3843036"/>
            <a:ext cx="1727116" cy="512448"/>
          </a:xfrm>
          <a:prstGeom prst="rect">
            <a:avLst/>
          </a:prstGeom>
          <a:noFill/>
        </p:spPr>
        <p:txBody>
          <a:bodyPr wrap="square" rtlCol="0">
            <a:spAutoFit/>
          </a:bodyPr>
          <a:lstStyle/>
          <a:p>
            <a:pPr marL="0" lvl="1" algn="ctr" defTabSz="577850">
              <a:lnSpc>
                <a:spcPct val="90000"/>
              </a:lnSpc>
              <a:spcAft>
                <a:spcPct val="15000"/>
              </a:spcAft>
            </a:pPr>
            <a:r>
              <a:rPr lang="en-GB" sz="1400" b="1" dirty="0">
                <a:solidFill>
                  <a:srgbClr val="002060"/>
                </a:solidFill>
                <a:cs typeface="Gill Sans Light"/>
              </a:rPr>
              <a:t>Davide </a:t>
            </a:r>
            <a:r>
              <a:rPr lang="en-GB" sz="1400" b="1" dirty="0" err="1">
                <a:solidFill>
                  <a:srgbClr val="002060"/>
                </a:solidFill>
                <a:cs typeface="Gill Sans Light"/>
              </a:rPr>
              <a:t>Vaghetti</a:t>
            </a:r>
            <a:endParaRPr lang="en-GB" sz="1400" b="1" dirty="0">
              <a:solidFill>
                <a:srgbClr val="002060"/>
              </a:solidFill>
              <a:cs typeface="Gill Sans Light"/>
            </a:endParaRPr>
          </a:p>
          <a:p>
            <a:pPr marL="0" lvl="1" algn="ctr" defTabSz="577850">
              <a:lnSpc>
                <a:spcPct val="90000"/>
              </a:lnSpc>
              <a:spcAft>
                <a:spcPct val="15000"/>
              </a:spcAft>
            </a:pPr>
            <a:r>
              <a:rPr lang="en-GB" sz="1400" dirty="0">
                <a:solidFill>
                  <a:srgbClr val="002060"/>
                </a:solidFill>
                <a:cs typeface="Gill Sans Light"/>
              </a:rPr>
              <a:t>GARR</a:t>
            </a:r>
          </a:p>
        </p:txBody>
      </p:sp>
      <p:sp>
        <p:nvSpPr>
          <p:cNvPr id="43" name="Freeform 42">
            <a:extLst>
              <a:ext uri="{FF2B5EF4-FFF2-40B4-BE49-F238E27FC236}">
                <a16:creationId xmlns:a16="http://schemas.microsoft.com/office/drawing/2014/main" id="{3EA3F5DF-2358-B746-9FC0-B910226A6A54}"/>
              </a:ext>
            </a:extLst>
          </p:cNvPr>
          <p:cNvSpPr/>
          <p:nvPr/>
        </p:nvSpPr>
        <p:spPr>
          <a:xfrm>
            <a:off x="9701062" y="1646933"/>
            <a:ext cx="2052000" cy="2713242"/>
          </a:xfrm>
          <a:custGeom>
            <a:avLst/>
            <a:gdLst>
              <a:gd name="connsiteX0" fmla="*/ 0 w 3599545"/>
              <a:gd name="connsiteY0" fmla="*/ 0 h 1124857"/>
              <a:gd name="connsiteX1" fmla="*/ 3599545 w 3599545"/>
              <a:gd name="connsiteY1" fmla="*/ 0 h 1124857"/>
              <a:gd name="connsiteX2" fmla="*/ 3599545 w 3599545"/>
              <a:gd name="connsiteY2" fmla="*/ 1124857 h 1124857"/>
              <a:gd name="connsiteX3" fmla="*/ 0 w 3599545"/>
              <a:gd name="connsiteY3" fmla="*/ 1124857 h 1124857"/>
              <a:gd name="connsiteX4" fmla="*/ 0 w 3599545"/>
              <a:gd name="connsiteY4" fmla="*/ 0 h 1124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9545" h="1124857">
                <a:moveTo>
                  <a:pt x="0" y="0"/>
                </a:moveTo>
                <a:lnTo>
                  <a:pt x="3599545" y="0"/>
                </a:lnTo>
                <a:lnTo>
                  <a:pt x="3599545" y="1124857"/>
                </a:lnTo>
                <a:lnTo>
                  <a:pt x="0" y="1124857"/>
                </a:lnTo>
                <a:lnTo>
                  <a:pt x="0" y="0"/>
                </a:lnTo>
                <a:close/>
              </a:path>
            </a:pathLst>
          </a:custGeom>
          <a:gradFill>
            <a:gsLst>
              <a:gs pos="100000">
                <a:schemeClr val="bg1"/>
              </a:gs>
              <a:gs pos="0">
                <a:srgbClr val="0C3959"/>
              </a:gs>
            </a:gsLst>
            <a:lin ang="5400000" scaled="1"/>
          </a:gradFill>
          <a:ln w="28575" cmpd="sng">
            <a:noFill/>
          </a:ln>
          <a:effectLst/>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1904" tIns="64770" rIns="64770" bIns="64770" numCol="1" spcCol="1270" anchor="t" anchorCtr="0">
            <a:noAutofit/>
          </a:bodyPr>
          <a:lstStyle/>
          <a:p>
            <a:pPr lvl="0" algn="l" defTabSz="755650" rtl="0">
              <a:lnSpc>
                <a:spcPct val="90000"/>
              </a:lnSpc>
              <a:spcBef>
                <a:spcPct val="0"/>
              </a:spcBef>
              <a:spcAft>
                <a:spcPct val="35000"/>
              </a:spcAft>
            </a:pPr>
            <a:endParaRPr lang="en-GB" sz="1000" kern="1200" dirty="0">
              <a:solidFill>
                <a:srgbClr val="FFFFFF"/>
              </a:solidFill>
              <a:latin typeface="Gill Sans"/>
              <a:cs typeface="Gill Sans Light"/>
            </a:endParaRPr>
          </a:p>
        </p:txBody>
      </p:sp>
      <p:sp>
        <p:nvSpPr>
          <p:cNvPr id="44" name="TextBox 43">
            <a:extLst>
              <a:ext uri="{FF2B5EF4-FFF2-40B4-BE49-F238E27FC236}">
                <a16:creationId xmlns:a16="http://schemas.microsoft.com/office/drawing/2014/main" id="{87129CBC-D75A-534E-9F7A-BAE2562350C5}"/>
              </a:ext>
            </a:extLst>
          </p:cNvPr>
          <p:cNvSpPr txBox="1"/>
          <p:nvPr/>
        </p:nvSpPr>
        <p:spPr>
          <a:xfrm>
            <a:off x="9652103" y="1826739"/>
            <a:ext cx="2101912" cy="590931"/>
          </a:xfrm>
          <a:prstGeom prst="rect">
            <a:avLst/>
          </a:prstGeom>
          <a:noFill/>
        </p:spPr>
        <p:txBody>
          <a:bodyPr wrap="square" rtlCol="0">
            <a:spAutoFit/>
          </a:bodyPr>
          <a:lstStyle/>
          <a:p>
            <a:pPr lvl="0" algn="ctr" defTabSz="755650">
              <a:lnSpc>
                <a:spcPct val="90000"/>
              </a:lnSpc>
              <a:spcAft>
                <a:spcPct val="35000"/>
              </a:spcAft>
            </a:pPr>
            <a:r>
              <a:rPr lang="en-GB" b="1" dirty="0">
                <a:solidFill>
                  <a:schemeClr val="bg1"/>
                </a:solidFill>
                <a:cs typeface="Gill Sans Light"/>
              </a:rPr>
              <a:t>T4: Scalable VO platforms</a:t>
            </a:r>
            <a:endParaRPr lang="es-ES_tradnl" b="1" dirty="0">
              <a:solidFill>
                <a:schemeClr val="bg1"/>
              </a:solidFill>
              <a:latin typeface="+mn-lt"/>
              <a:cs typeface="Gill Sans Light"/>
            </a:endParaRPr>
          </a:p>
        </p:txBody>
      </p:sp>
      <p:sp>
        <p:nvSpPr>
          <p:cNvPr id="45" name="TextBox 44">
            <a:extLst>
              <a:ext uri="{FF2B5EF4-FFF2-40B4-BE49-F238E27FC236}">
                <a16:creationId xmlns:a16="http://schemas.microsoft.com/office/drawing/2014/main" id="{26827F2D-046D-3242-8AC6-91F051D6E9E9}"/>
              </a:ext>
            </a:extLst>
          </p:cNvPr>
          <p:cNvSpPr txBox="1"/>
          <p:nvPr/>
        </p:nvSpPr>
        <p:spPr>
          <a:xfrm>
            <a:off x="9864288" y="3830553"/>
            <a:ext cx="1727116" cy="512448"/>
          </a:xfrm>
          <a:prstGeom prst="rect">
            <a:avLst/>
          </a:prstGeom>
          <a:noFill/>
        </p:spPr>
        <p:txBody>
          <a:bodyPr wrap="square" rtlCol="0">
            <a:spAutoFit/>
          </a:bodyPr>
          <a:lstStyle/>
          <a:p>
            <a:pPr marL="0" lvl="1" algn="ctr" defTabSz="577850">
              <a:lnSpc>
                <a:spcPct val="90000"/>
              </a:lnSpc>
              <a:spcAft>
                <a:spcPct val="15000"/>
              </a:spcAft>
            </a:pPr>
            <a:r>
              <a:rPr lang="en-GB" sz="1400" b="1" dirty="0">
                <a:solidFill>
                  <a:srgbClr val="002060"/>
                </a:solidFill>
                <a:cs typeface="Gill Sans Light"/>
              </a:rPr>
              <a:t>Jens Jensen</a:t>
            </a:r>
          </a:p>
          <a:p>
            <a:pPr marL="0" lvl="1" algn="ctr" defTabSz="577850">
              <a:lnSpc>
                <a:spcPct val="90000"/>
              </a:lnSpc>
              <a:spcAft>
                <a:spcPct val="15000"/>
              </a:spcAft>
            </a:pPr>
            <a:r>
              <a:rPr lang="en-GB" sz="1400" dirty="0">
                <a:solidFill>
                  <a:srgbClr val="002060"/>
                </a:solidFill>
                <a:cs typeface="Gill Sans Light"/>
              </a:rPr>
              <a:t>STFC</a:t>
            </a:r>
          </a:p>
        </p:txBody>
      </p:sp>
      <p:pic>
        <p:nvPicPr>
          <p:cNvPr id="47" name="Picture 46">
            <a:extLst>
              <a:ext uri="{FF2B5EF4-FFF2-40B4-BE49-F238E27FC236}">
                <a16:creationId xmlns:a16="http://schemas.microsoft.com/office/drawing/2014/main" id="{141C29B2-DF85-9541-B7EA-7838D6BC119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969768" y="2661680"/>
            <a:ext cx="939593" cy="1080000"/>
          </a:xfrm>
          <a:prstGeom prst="rect">
            <a:avLst/>
          </a:prstGeom>
          <a:solidFill>
            <a:srgbClr val="5B9BD5"/>
          </a:solidFill>
          <a:ln w="76200" cmpd="sng">
            <a:solidFill>
              <a:schemeClr val="bg1"/>
            </a:solidFill>
          </a:ln>
          <a:effectLst>
            <a:glow rad="101600">
              <a:schemeClr val="bg2">
                <a:lumMod val="25000"/>
                <a:alpha val="35000"/>
              </a:schemeClr>
            </a:glow>
          </a:effectLst>
        </p:spPr>
      </p:pic>
      <p:pic>
        <p:nvPicPr>
          <p:cNvPr id="49" name="Picture 48">
            <a:extLst>
              <a:ext uri="{FF2B5EF4-FFF2-40B4-BE49-F238E27FC236}">
                <a16:creationId xmlns:a16="http://schemas.microsoft.com/office/drawing/2014/main" id="{9562E568-962F-6E46-A938-D8EE34A5DAE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287862" y="2649499"/>
            <a:ext cx="878400" cy="1079334"/>
          </a:xfrm>
          <a:prstGeom prst="rect">
            <a:avLst/>
          </a:prstGeom>
          <a:solidFill>
            <a:srgbClr val="5B9BD5"/>
          </a:solidFill>
          <a:ln w="76200" cmpd="sng">
            <a:solidFill>
              <a:schemeClr val="bg1"/>
            </a:solidFill>
          </a:ln>
          <a:effectLst>
            <a:glow rad="101600">
              <a:schemeClr val="bg2">
                <a:lumMod val="25000"/>
                <a:alpha val="35000"/>
              </a:schemeClr>
            </a:glow>
          </a:effectLst>
        </p:spPr>
      </p:pic>
      <p:pic>
        <p:nvPicPr>
          <p:cNvPr id="50" name="Picture 49">
            <a:extLst>
              <a:ext uri="{FF2B5EF4-FFF2-40B4-BE49-F238E27FC236}">
                <a16:creationId xmlns:a16="http://schemas.microsoft.com/office/drawing/2014/main" id="{36F3EE4B-A961-334B-9B36-899B66897C9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555535" y="2633233"/>
            <a:ext cx="860639" cy="1080000"/>
          </a:xfrm>
          <a:prstGeom prst="rect">
            <a:avLst/>
          </a:prstGeom>
          <a:solidFill>
            <a:srgbClr val="5B9BD5"/>
          </a:solidFill>
          <a:ln w="76200" cmpd="sng">
            <a:solidFill>
              <a:schemeClr val="bg1"/>
            </a:solidFill>
          </a:ln>
          <a:effectLst>
            <a:glow rad="101600">
              <a:schemeClr val="bg2">
                <a:lumMod val="25000"/>
                <a:alpha val="35000"/>
              </a:schemeClr>
            </a:glow>
          </a:effectLst>
        </p:spPr>
      </p:pic>
      <p:pic>
        <p:nvPicPr>
          <p:cNvPr id="11" name="Picture 10">
            <a:extLst>
              <a:ext uri="{FF2B5EF4-FFF2-40B4-BE49-F238E27FC236}">
                <a16:creationId xmlns:a16="http://schemas.microsoft.com/office/drawing/2014/main" id="{27EB5A3F-629A-9E4A-8BB7-FE932C4B774A}"/>
              </a:ext>
            </a:extLst>
          </p:cNvPr>
          <p:cNvPicPr>
            <a:picLocks noChangeAspect="1"/>
          </p:cNvPicPr>
          <p:nvPr/>
        </p:nvPicPr>
        <p:blipFill rotWithShape="1">
          <a:blip r:embed="rId5">
            <a:extLst>
              <a:ext uri="{28A0092B-C50C-407E-A947-70E740481C1C}">
                <a14:useLocalDpi xmlns:a14="http://schemas.microsoft.com/office/drawing/2010/main" val="0"/>
              </a:ext>
            </a:extLst>
          </a:blip>
          <a:srcRect l="6119" r="11476"/>
          <a:stretch/>
        </p:blipFill>
        <p:spPr>
          <a:xfrm>
            <a:off x="3220231" y="2596799"/>
            <a:ext cx="889965" cy="1080000"/>
          </a:xfrm>
          <a:prstGeom prst="rect">
            <a:avLst/>
          </a:prstGeom>
          <a:solidFill>
            <a:srgbClr val="5B9BD5"/>
          </a:solidFill>
          <a:ln w="76200">
            <a:solidFill>
              <a:schemeClr val="bg1"/>
            </a:solidFill>
          </a:ln>
          <a:effectLst>
            <a:glow rad="101600">
              <a:schemeClr val="tx1">
                <a:alpha val="35000"/>
              </a:schemeClr>
            </a:glow>
          </a:effectLst>
        </p:spPr>
      </p:pic>
      <p:pic>
        <p:nvPicPr>
          <p:cNvPr id="54" name="Picture 53">
            <a:extLst>
              <a:ext uri="{FF2B5EF4-FFF2-40B4-BE49-F238E27FC236}">
                <a16:creationId xmlns:a16="http://schemas.microsoft.com/office/drawing/2014/main" id="{71D45AE2-A6A5-0E46-82D7-E24B8A77EC28}"/>
              </a:ext>
            </a:extLst>
          </p:cNvPr>
          <p:cNvPicPr>
            <a:picLocks noChangeAspect="1"/>
          </p:cNvPicPr>
          <p:nvPr/>
        </p:nvPicPr>
        <p:blipFill rotWithShape="1">
          <a:blip r:embed="rId6">
            <a:extLst>
              <a:ext uri="{28A0092B-C50C-407E-A947-70E740481C1C}">
                <a14:useLocalDpi xmlns:a14="http://schemas.microsoft.com/office/drawing/2010/main" val="0"/>
              </a:ext>
            </a:extLst>
          </a:blip>
          <a:srcRect l="7610" r="9723" b="-54"/>
          <a:stretch/>
        </p:blipFill>
        <p:spPr>
          <a:xfrm>
            <a:off x="987395" y="2596799"/>
            <a:ext cx="892800" cy="1080000"/>
          </a:xfrm>
          <a:prstGeom prst="rect">
            <a:avLst/>
          </a:prstGeom>
          <a:solidFill>
            <a:schemeClr val="bg1"/>
          </a:solidFill>
          <a:ln w="76200">
            <a:solidFill>
              <a:schemeClr val="bg1"/>
            </a:solidFill>
          </a:ln>
          <a:effectLst>
            <a:glow rad="101600">
              <a:schemeClr val="tx1">
                <a:alpha val="35000"/>
              </a:schemeClr>
            </a:glow>
          </a:effectLst>
        </p:spPr>
      </p:pic>
      <p:pic>
        <p:nvPicPr>
          <p:cNvPr id="55" name="Picture 4" descr="H:\Home\davidg\Projects-misc\Terena\AARC\PR\Partner-logos\daasi_logo_final_normal.png">
            <a:extLst>
              <a:ext uri="{FF2B5EF4-FFF2-40B4-BE49-F238E27FC236}">
                <a16:creationId xmlns:a16="http://schemas.microsoft.com/office/drawing/2014/main" id="{63FCBBF4-E32B-E947-B359-159356675DDF}"/>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018147" y="5873515"/>
            <a:ext cx="1217886" cy="55210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 descr="H:\Home\davidg\Projects-misc\Terena\AARC\PR\Partner-logos\grnet_logo_en_1000x388.png">
            <a:extLst>
              <a:ext uri="{FF2B5EF4-FFF2-40B4-BE49-F238E27FC236}">
                <a16:creationId xmlns:a16="http://schemas.microsoft.com/office/drawing/2014/main" id="{325077BA-294D-864D-ADC7-E06F75BF4D74}"/>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07301" y="5324818"/>
            <a:ext cx="1969969" cy="76434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H:\Home\davidg\Projects-misc\Terena\AARC\PR\Partner-logos\kit_logo_en_farbe_positiv.jpg">
            <a:extLst>
              <a:ext uri="{FF2B5EF4-FFF2-40B4-BE49-F238E27FC236}">
                <a16:creationId xmlns:a16="http://schemas.microsoft.com/office/drawing/2014/main" id="{24EB1390-8CB7-9A43-B331-8403C055D903}"/>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910318" y="5163237"/>
            <a:ext cx="1251501" cy="57965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H:\Home\davidg\Projects-misc\Terena\AARC\PR\Partner-logos\stfc-large-white-logo-2473_web_1.jpg">
            <a:extLst>
              <a:ext uri="{FF2B5EF4-FFF2-40B4-BE49-F238E27FC236}">
                <a16:creationId xmlns:a16="http://schemas.microsoft.com/office/drawing/2014/main" id="{4D11597E-B847-0C43-A203-F952380B5A12}"/>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954992" y="5877780"/>
            <a:ext cx="2282910" cy="49504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1" descr="H:\Home\davidg\Projects-misc\Terena\AARC\PR\Partner-logos\logo-nikhef-2015-compact.wmf">
            <a:extLst>
              <a:ext uri="{FF2B5EF4-FFF2-40B4-BE49-F238E27FC236}">
                <a16:creationId xmlns:a16="http://schemas.microsoft.com/office/drawing/2014/main" id="{D67B7D6D-C9F0-C846-B402-794C37273362}"/>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8690894" y="5160798"/>
            <a:ext cx="965781" cy="42024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7301A24B-71DC-0D4D-86BC-765F96179D38}"/>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0260811" y="5420073"/>
            <a:ext cx="1300480" cy="573837"/>
          </a:xfrm>
          <a:prstGeom prst="rect">
            <a:avLst/>
          </a:prstGeom>
        </p:spPr>
      </p:pic>
      <p:pic>
        <p:nvPicPr>
          <p:cNvPr id="61" name="Picture 60">
            <a:extLst>
              <a:ext uri="{FF2B5EF4-FFF2-40B4-BE49-F238E27FC236}">
                <a16:creationId xmlns:a16="http://schemas.microsoft.com/office/drawing/2014/main" id="{4AF65DA9-D58E-A047-A814-0EDF6F6FD095}"/>
              </a:ext>
            </a:extLst>
          </p:cNvPr>
          <p:cNvPicPr>
            <a:picLocks noChangeAspect="1"/>
          </p:cNvPicPr>
          <p:nvPr/>
        </p:nvPicPr>
        <p:blipFill>
          <a:blip r:embed="rId13"/>
          <a:stretch>
            <a:fillRect/>
          </a:stretch>
        </p:blipFill>
        <p:spPr>
          <a:xfrm>
            <a:off x="2348786" y="4883240"/>
            <a:ext cx="881246" cy="975359"/>
          </a:xfrm>
          <a:prstGeom prst="rect">
            <a:avLst/>
          </a:prstGeom>
        </p:spPr>
      </p:pic>
      <p:pic>
        <p:nvPicPr>
          <p:cNvPr id="62" name="Picture 61">
            <a:extLst>
              <a:ext uri="{FF2B5EF4-FFF2-40B4-BE49-F238E27FC236}">
                <a16:creationId xmlns:a16="http://schemas.microsoft.com/office/drawing/2014/main" id="{CB295F38-582A-9F42-B4F4-00F94E11E6B1}"/>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l="-12"/>
          <a:stretch/>
        </p:blipFill>
        <p:spPr>
          <a:xfrm>
            <a:off x="3787744" y="5203280"/>
            <a:ext cx="1664808" cy="718819"/>
          </a:xfrm>
          <a:prstGeom prst="rect">
            <a:avLst/>
          </a:prstGeom>
        </p:spPr>
      </p:pic>
      <p:pic>
        <p:nvPicPr>
          <p:cNvPr id="63" name="Picture 62">
            <a:extLst>
              <a:ext uri="{FF2B5EF4-FFF2-40B4-BE49-F238E27FC236}">
                <a16:creationId xmlns:a16="http://schemas.microsoft.com/office/drawing/2014/main" id="{E4E8146B-7E21-8E48-B25C-706F378870B4}"/>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5580802" y="5914228"/>
            <a:ext cx="1120950" cy="405861"/>
          </a:xfrm>
          <a:prstGeom prst="rect">
            <a:avLst/>
          </a:prstGeom>
        </p:spPr>
      </p:pic>
      <p:pic>
        <p:nvPicPr>
          <p:cNvPr id="64" name="Picture 63">
            <a:extLst>
              <a:ext uri="{FF2B5EF4-FFF2-40B4-BE49-F238E27FC236}">
                <a16:creationId xmlns:a16="http://schemas.microsoft.com/office/drawing/2014/main" id="{80471449-E57B-1345-91EF-26DF82478140}"/>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7411005" y="5168990"/>
            <a:ext cx="1000927" cy="368250"/>
          </a:xfrm>
          <a:prstGeom prst="rect">
            <a:avLst/>
          </a:prstGeom>
        </p:spPr>
      </p:pic>
      <p:pic>
        <p:nvPicPr>
          <p:cNvPr id="65" name="Picture 64">
            <a:extLst>
              <a:ext uri="{FF2B5EF4-FFF2-40B4-BE49-F238E27FC236}">
                <a16:creationId xmlns:a16="http://schemas.microsoft.com/office/drawing/2014/main" id="{C9973F27-0DFA-A545-8DF1-F29F96B349FF}"/>
              </a:ext>
            </a:extLst>
          </p:cNvPr>
          <p:cNvPicPr>
            <a:picLocks noChangeAspect="1"/>
          </p:cNvPicPr>
          <p:nvPr/>
        </p:nvPicPr>
        <p:blipFill>
          <a:blip r:embed="rId17"/>
          <a:stretch>
            <a:fillRect/>
          </a:stretch>
        </p:blipFill>
        <p:spPr>
          <a:xfrm>
            <a:off x="8690894" y="5831899"/>
            <a:ext cx="1215209" cy="500380"/>
          </a:xfrm>
          <a:prstGeom prst="rect">
            <a:avLst/>
          </a:prstGeom>
        </p:spPr>
      </p:pic>
    </p:spTree>
    <p:extLst>
      <p:ext uri="{BB962C8B-B14F-4D97-AF65-F5344CB8AC3E}">
        <p14:creationId xmlns:p14="http://schemas.microsoft.com/office/powerpoint/2010/main" val="1219338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30</a:t>
            </a:fld>
            <a:endParaRPr lang="en-GB"/>
          </a:p>
        </p:txBody>
      </p:sp>
      <p:sp>
        <p:nvSpPr>
          <p:cNvPr id="4" name="Title 3"/>
          <p:cNvSpPr>
            <a:spLocks noGrp="1"/>
          </p:cNvSpPr>
          <p:nvPr>
            <p:ph type="title"/>
          </p:nvPr>
        </p:nvSpPr>
        <p:spPr/>
        <p:txBody>
          <a:bodyPr/>
          <a:lstStyle/>
          <a:p>
            <a:r>
              <a:rPr lang="en-GB" dirty="0"/>
              <a:t>Achievements – JRA1.4 Technical means to support VO policies and operations</a:t>
            </a:r>
          </a:p>
        </p:txBody>
      </p:sp>
      <p:sp>
        <p:nvSpPr>
          <p:cNvPr id="7" name="Content Placeholder 1">
            <a:extLst>
              <a:ext uri="{FF2B5EF4-FFF2-40B4-BE49-F238E27FC236}">
                <a16:creationId xmlns:a16="http://schemas.microsoft.com/office/drawing/2014/main" id="{878334D8-D742-BD4F-961F-18D6EF219C26}"/>
              </a:ext>
            </a:extLst>
          </p:cNvPr>
          <p:cNvSpPr txBox="1">
            <a:spLocks/>
          </p:cNvSpPr>
          <p:nvPr/>
        </p:nvSpPr>
        <p:spPr>
          <a:xfrm>
            <a:off x="444502" y="1439334"/>
            <a:ext cx="10909300" cy="51805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400" b="1" dirty="0"/>
              <a:t>DJRA1.3 VO Platforms for Research Collaborations</a:t>
            </a:r>
            <a:endParaRPr lang="en-GB" dirty="0"/>
          </a:p>
          <a:p>
            <a:endParaRPr lang="en-GB" dirty="0"/>
          </a:p>
          <a:p>
            <a:endParaRPr lang="en-GB" dirty="0"/>
          </a:p>
        </p:txBody>
      </p:sp>
      <p:sp>
        <p:nvSpPr>
          <p:cNvPr id="13" name="Slide Number Placeholder 2">
            <a:extLst>
              <a:ext uri="{FF2B5EF4-FFF2-40B4-BE49-F238E27FC236}">
                <a16:creationId xmlns:a16="http://schemas.microsoft.com/office/drawing/2014/main" id="{7730618B-0A19-AA49-9B96-920D5DDE62F6}"/>
              </a:ext>
            </a:extLst>
          </p:cNvPr>
          <p:cNvSpPr txBox="1">
            <a:spLocks/>
          </p:cNvSpPr>
          <p:nvPr/>
        </p:nvSpPr>
        <p:spPr>
          <a:xfrm>
            <a:off x="11061812" y="6406019"/>
            <a:ext cx="741021" cy="27487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576E6A-F32A-4612-884C-86870357C6B4}" type="slidenum">
              <a:rPr lang="en-GB" smtClean="0"/>
              <a:pPr/>
              <a:t>30</a:t>
            </a:fld>
            <a:endParaRPr lang="en-GB"/>
          </a:p>
        </p:txBody>
      </p:sp>
      <p:graphicFrame>
        <p:nvGraphicFramePr>
          <p:cNvPr id="14" name="Diagram 13">
            <a:extLst>
              <a:ext uri="{FF2B5EF4-FFF2-40B4-BE49-F238E27FC236}">
                <a16:creationId xmlns:a16="http://schemas.microsoft.com/office/drawing/2014/main" id="{494F520F-6323-FA4B-AC49-96A3FF7B1660}"/>
              </a:ext>
            </a:extLst>
          </p:cNvPr>
          <p:cNvGraphicFramePr/>
          <p:nvPr>
            <p:extLst>
              <p:ext uri="{D42A27DB-BD31-4B8C-83A1-F6EECF244321}">
                <p14:modId xmlns:p14="http://schemas.microsoft.com/office/powerpoint/2010/main" val="190302649"/>
              </p:ext>
            </p:extLst>
          </p:nvPr>
        </p:nvGraphicFramePr>
        <p:xfrm>
          <a:off x="444502" y="1939360"/>
          <a:ext cx="10909300" cy="4494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271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31</a:t>
            </a:fld>
            <a:endParaRPr lang="en-GB"/>
          </a:p>
        </p:txBody>
      </p:sp>
      <p:sp>
        <p:nvSpPr>
          <p:cNvPr id="4" name="Title 3"/>
          <p:cNvSpPr>
            <a:spLocks noGrp="1"/>
          </p:cNvSpPr>
          <p:nvPr>
            <p:ph type="title"/>
          </p:nvPr>
        </p:nvSpPr>
        <p:spPr/>
        <p:txBody>
          <a:bodyPr/>
          <a:lstStyle/>
          <a:p>
            <a:r>
              <a:rPr lang="en-GB" dirty="0"/>
              <a:t>Achievements – JRA1.4 Technical means to support VO policies and operations</a:t>
            </a:r>
          </a:p>
        </p:txBody>
      </p:sp>
      <p:sp>
        <p:nvSpPr>
          <p:cNvPr id="7" name="Content Placeholder 1">
            <a:extLst>
              <a:ext uri="{FF2B5EF4-FFF2-40B4-BE49-F238E27FC236}">
                <a16:creationId xmlns:a16="http://schemas.microsoft.com/office/drawing/2014/main" id="{878334D8-D742-BD4F-961F-18D6EF219C26}"/>
              </a:ext>
            </a:extLst>
          </p:cNvPr>
          <p:cNvSpPr txBox="1">
            <a:spLocks/>
          </p:cNvSpPr>
          <p:nvPr/>
        </p:nvSpPr>
        <p:spPr>
          <a:xfrm>
            <a:off x="444502" y="1439334"/>
            <a:ext cx="10909300" cy="51805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400" b="1" dirty="0"/>
              <a:t>DJRA1.3 VO Platforms for Research Collaborations</a:t>
            </a:r>
            <a:endParaRPr lang="en-GB" dirty="0"/>
          </a:p>
          <a:p>
            <a:endParaRPr lang="en-GB" dirty="0"/>
          </a:p>
          <a:p>
            <a:endParaRPr lang="en-GB" dirty="0"/>
          </a:p>
        </p:txBody>
      </p:sp>
      <p:sp>
        <p:nvSpPr>
          <p:cNvPr id="13" name="Slide Number Placeholder 2">
            <a:extLst>
              <a:ext uri="{FF2B5EF4-FFF2-40B4-BE49-F238E27FC236}">
                <a16:creationId xmlns:a16="http://schemas.microsoft.com/office/drawing/2014/main" id="{7730618B-0A19-AA49-9B96-920D5DDE62F6}"/>
              </a:ext>
            </a:extLst>
          </p:cNvPr>
          <p:cNvSpPr txBox="1">
            <a:spLocks/>
          </p:cNvSpPr>
          <p:nvPr/>
        </p:nvSpPr>
        <p:spPr>
          <a:xfrm>
            <a:off x="11061812" y="6406019"/>
            <a:ext cx="741021" cy="27487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576E6A-F32A-4612-884C-86870357C6B4}" type="slidenum">
              <a:rPr lang="en-GB" smtClean="0"/>
              <a:pPr/>
              <a:t>31</a:t>
            </a:fld>
            <a:endParaRPr lang="en-GB"/>
          </a:p>
        </p:txBody>
      </p:sp>
      <p:graphicFrame>
        <p:nvGraphicFramePr>
          <p:cNvPr id="14" name="Diagram 13">
            <a:extLst>
              <a:ext uri="{FF2B5EF4-FFF2-40B4-BE49-F238E27FC236}">
                <a16:creationId xmlns:a16="http://schemas.microsoft.com/office/drawing/2014/main" id="{494F520F-6323-FA4B-AC49-96A3FF7B1660}"/>
              </a:ext>
            </a:extLst>
          </p:cNvPr>
          <p:cNvGraphicFramePr/>
          <p:nvPr>
            <p:extLst>
              <p:ext uri="{D42A27DB-BD31-4B8C-83A1-F6EECF244321}">
                <p14:modId xmlns:p14="http://schemas.microsoft.com/office/powerpoint/2010/main" val="2023257576"/>
              </p:ext>
            </p:extLst>
          </p:nvPr>
        </p:nvGraphicFramePr>
        <p:xfrm>
          <a:off x="444502" y="1939360"/>
          <a:ext cx="10909300" cy="4494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2962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B5B5B-0194-3B46-9D6A-6B31FE6878D5}"/>
              </a:ext>
            </a:extLst>
          </p:cNvPr>
          <p:cNvSpPr>
            <a:spLocks noGrp="1"/>
          </p:cNvSpPr>
          <p:nvPr>
            <p:ph idx="1"/>
          </p:nvPr>
        </p:nvSpPr>
        <p:spPr>
          <a:xfrm>
            <a:off x="5618646" y="1439333"/>
            <a:ext cx="5849457" cy="4737633"/>
          </a:xfrm>
        </p:spPr>
        <p:txBody>
          <a:bodyPr>
            <a:normAutofit/>
          </a:bodyPr>
          <a:lstStyle/>
          <a:p>
            <a:pPr marL="0" indent="0">
              <a:buNone/>
            </a:pPr>
            <a:r>
              <a:rPr lang="en-US" b="1" dirty="0">
                <a:solidFill>
                  <a:schemeClr val="accent2"/>
                </a:solidFill>
              </a:rPr>
              <a:t>“Community-first”</a:t>
            </a:r>
            <a:r>
              <a:rPr lang="en-US" b="1" dirty="0"/>
              <a:t> BPA approach</a:t>
            </a:r>
          </a:p>
          <a:p>
            <a:endParaRPr lang="en-US" dirty="0"/>
          </a:p>
          <a:p>
            <a:pPr lvl="1"/>
            <a:r>
              <a:rPr lang="en-US" dirty="0"/>
              <a:t>Researchers sign in using their institutional (</a:t>
            </a:r>
            <a:r>
              <a:rPr lang="en-US" dirty="0" err="1"/>
              <a:t>eduGAIN</a:t>
            </a:r>
            <a:r>
              <a:rPr lang="en-US" dirty="0"/>
              <a:t>), social or community-managed IdP via their Research Community AAI </a:t>
            </a:r>
          </a:p>
          <a:p>
            <a:pPr marL="342900" lvl="1" indent="0">
              <a:buNone/>
            </a:pPr>
            <a:endParaRPr lang="en-US" dirty="0"/>
          </a:p>
          <a:p>
            <a:pPr lvl="1"/>
            <a:r>
              <a:rPr lang="en-US" dirty="0"/>
              <a:t>Community-specific services are connected to a single Community AAI</a:t>
            </a:r>
          </a:p>
          <a:p>
            <a:pPr marL="342900" lvl="1" indent="0">
              <a:buNone/>
            </a:pPr>
            <a:endParaRPr lang="en-US" dirty="0"/>
          </a:p>
          <a:p>
            <a:pPr lvl="1"/>
            <a:r>
              <a:rPr lang="en-US" dirty="0"/>
              <a:t>Generic services (e.g. </a:t>
            </a:r>
            <a:r>
              <a:rPr lang="en-US" dirty="0" err="1"/>
              <a:t>RCauth.eu</a:t>
            </a:r>
            <a:r>
              <a:rPr lang="en-US" dirty="0"/>
              <a:t> Online CA) can be connected to more than one Community AAI proxies</a:t>
            </a:r>
          </a:p>
          <a:p>
            <a:pPr lvl="1"/>
            <a:endParaRPr lang="en-US" dirty="0"/>
          </a:p>
          <a:p>
            <a:pPr lvl="1"/>
            <a:r>
              <a:rPr lang="en-US" dirty="0"/>
              <a:t>e-Infra services are connected to a single e-infra SP proxy service gateway, e.g. B2ACCESS, Check-in, Identity Hub, </a:t>
            </a:r>
            <a:r>
              <a:rPr lang="en-US" dirty="0" err="1"/>
              <a:t>etc</a:t>
            </a:r>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F3C91B3C-66D5-8F4A-94C5-43A665E1562C}"/>
              </a:ext>
            </a:extLst>
          </p:cNvPr>
          <p:cNvSpPr>
            <a:spLocks noGrp="1"/>
          </p:cNvSpPr>
          <p:nvPr>
            <p:ph type="sldNum" sz="quarter" idx="12"/>
          </p:nvPr>
        </p:nvSpPr>
        <p:spPr/>
        <p:txBody>
          <a:bodyPr/>
          <a:lstStyle/>
          <a:p>
            <a:fld id="{6F576E6A-F32A-4612-884C-86870357C6B4}" type="slidenum">
              <a:rPr lang="en-GB" smtClean="0"/>
              <a:pPr/>
              <a:t>32</a:t>
            </a:fld>
            <a:endParaRPr lang="en-GB"/>
          </a:p>
        </p:txBody>
      </p:sp>
      <p:sp>
        <p:nvSpPr>
          <p:cNvPr id="4" name="Title 3">
            <a:extLst>
              <a:ext uri="{FF2B5EF4-FFF2-40B4-BE49-F238E27FC236}">
                <a16:creationId xmlns:a16="http://schemas.microsoft.com/office/drawing/2014/main" id="{E6875E3F-6477-4144-A2AA-A4FE34A183E9}"/>
              </a:ext>
            </a:extLst>
          </p:cNvPr>
          <p:cNvSpPr>
            <a:spLocks noGrp="1"/>
          </p:cNvSpPr>
          <p:nvPr>
            <p:ph type="title"/>
          </p:nvPr>
        </p:nvSpPr>
        <p:spPr/>
        <p:txBody>
          <a:bodyPr/>
          <a:lstStyle/>
          <a:p>
            <a:r>
              <a:rPr lang="en-GB" dirty="0"/>
              <a:t>Achievements – JRA1.* Evolution of the Blueprint Architecture</a:t>
            </a:r>
          </a:p>
        </p:txBody>
      </p:sp>
      <p:sp>
        <p:nvSpPr>
          <p:cNvPr id="6" name="Slide Number Placeholder 2">
            <a:extLst>
              <a:ext uri="{FF2B5EF4-FFF2-40B4-BE49-F238E27FC236}">
                <a16:creationId xmlns:a16="http://schemas.microsoft.com/office/drawing/2014/main" id="{6CFA1565-51E8-984E-8418-8550BDEF2E9D}"/>
              </a:ext>
            </a:extLst>
          </p:cNvPr>
          <p:cNvSpPr txBox="1">
            <a:spLocks/>
          </p:cNvSpPr>
          <p:nvPr/>
        </p:nvSpPr>
        <p:spPr>
          <a:xfrm>
            <a:off x="11061812" y="6406019"/>
            <a:ext cx="741021" cy="27487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576E6A-F32A-4612-884C-86870357C6B4}" type="slidenum">
              <a:rPr lang="en-GB" smtClean="0"/>
              <a:pPr/>
              <a:t>32</a:t>
            </a:fld>
            <a:endParaRPr lang="en-GB"/>
          </a:p>
        </p:txBody>
      </p:sp>
      <p:pic>
        <p:nvPicPr>
          <p:cNvPr id="7" name="Picture 6">
            <a:extLst>
              <a:ext uri="{FF2B5EF4-FFF2-40B4-BE49-F238E27FC236}">
                <a16:creationId xmlns:a16="http://schemas.microsoft.com/office/drawing/2014/main" id="{2BAD28C7-E63C-0548-8B98-576115E56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 y="1108800"/>
            <a:ext cx="6235200" cy="5220022"/>
          </a:xfrm>
          <a:prstGeom prst="rect">
            <a:avLst/>
          </a:prstGeom>
        </p:spPr>
      </p:pic>
      <p:pic>
        <p:nvPicPr>
          <p:cNvPr id="8" name="Picture 7">
            <a:extLst>
              <a:ext uri="{FF2B5EF4-FFF2-40B4-BE49-F238E27FC236}">
                <a16:creationId xmlns:a16="http://schemas.microsoft.com/office/drawing/2014/main" id="{45DF052C-E77B-4949-9717-D3AD616BE2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00" y="1108800"/>
            <a:ext cx="6235200" cy="5220022"/>
          </a:xfrm>
          <a:prstGeom prst="rect">
            <a:avLst/>
          </a:prstGeom>
        </p:spPr>
      </p:pic>
      <p:pic>
        <p:nvPicPr>
          <p:cNvPr id="10" name="Picture 9">
            <a:extLst>
              <a:ext uri="{FF2B5EF4-FFF2-40B4-BE49-F238E27FC236}">
                <a16:creationId xmlns:a16="http://schemas.microsoft.com/office/drawing/2014/main" id="{D6176514-1EE4-434E-8480-2D9C9268B5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00" y="1108800"/>
            <a:ext cx="6235200" cy="5220022"/>
          </a:xfrm>
          <a:prstGeom prst="rect">
            <a:avLst/>
          </a:prstGeom>
        </p:spPr>
      </p:pic>
      <p:pic>
        <p:nvPicPr>
          <p:cNvPr id="11" name="Picture 10">
            <a:extLst>
              <a:ext uri="{FF2B5EF4-FFF2-40B4-BE49-F238E27FC236}">
                <a16:creationId xmlns:a16="http://schemas.microsoft.com/office/drawing/2014/main" id="{AB5BD8B2-4BC9-484C-A407-F3E31001C9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00" y="1108800"/>
            <a:ext cx="6235200" cy="5220022"/>
          </a:xfrm>
          <a:prstGeom prst="rect">
            <a:avLst/>
          </a:prstGeom>
        </p:spPr>
      </p:pic>
      <p:sp>
        <p:nvSpPr>
          <p:cNvPr id="12" name="Content Placeholder 1">
            <a:extLst>
              <a:ext uri="{FF2B5EF4-FFF2-40B4-BE49-F238E27FC236}">
                <a16:creationId xmlns:a16="http://schemas.microsoft.com/office/drawing/2014/main" id="{1D131630-57A7-B642-BB16-8B2B5516A330}"/>
              </a:ext>
            </a:extLst>
          </p:cNvPr>
          <p:cNvSpPr txBox="1">
            <a:spLocks/>
          </p:cNvSpPr>
          <p:nvPr/>
        </p:nvSpPr>
        <p:spPr>
          <a:xfrm>
            <a:off x="4542321" y="6442888"/>
            <a:ext cx="3644417" cy="47600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0C3959"/>
                </a:solidFill>
              </a:rPr>
              <a:t>AARC-G045 – Coming soon…</a:t>
            </a:r>
            <a:endParaRPr lang="en-US" dirty="0">
              <a:solidFill>
                <a:srgbClr val="0C3959"/>
              </a:solidFill>
            </a:endParaRPr>
          </a:p>
        </p:txBody>
      </p:sp>
    </p:spTree>
    <p:extLst>
      <p:ext uri="{BB962C8B-B14F-4D97-AF65-F5344CB8AC3E}">
        <p14:creationId xmlns:p14="http://schemas.microsoft.com/office/powerpoint/2010/main" val="255775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xit" presetSubtype="0" fill="hold" nodeType="withEffect">
                                  <p:stCondLst>
                                    <p:cond delay="0"/>
                                  </p:stCondLst>
                                  <p:childTnLst>
                                    <p:animEffect transition="out" filter="dissolv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C91B3C-66D5-8F4A-94C5-43A665E1562C}"/>
              </a:ext>
            </a:extLst>
          </p:cNvPr>
          <p:cNvSpPr>
            <a:spLocks noGrp="1"/>
          </p:cNvSpPr>
          <p:nvPr>
            <p:ph type="sldNum" sz="quarter" idx="12"/>
          </p:nvPr>
        </p:nvSpPr>
        <p:spPr/>
        <p:txBody>
          <a:bodyPr/>
          <a:lstStyle/>
          <a:p>
            <a:fld id="{6F576E6A-F32A-4612-884C-86870357C6B4}" type="slidenum">
              <a:rPr lang="en-GB" smtClean="0"/>
              <a:pPr/>
              <a:t>33</a:t>
            </a:fld>
            <a:endParaRPr lang="en-GB"/>
          </a:p>
        </p:txBody>
      </p:sp>
      <p:sp>
        <p:nvSpPr>
          <p:cNvPr id="4" name="Title 3">
            <a:extLst>
              <a:ext uri="{FF2B5EF4-FFF2-40B4-BE49-F238E27FC236}">
                <a16:creationId xmlns:a16="http://schemas.microsoft.com/office/drawing/2014/main" id="{E6875E3F-6477-4144-A2AA-A4FE34A183E9}"/>
              </a:ext>
            </a:extLst>
          </p:cNvPr>
          <p:cNvSpPr>
            <a:spLocks noGrp="1"/>
          </p:cNvSpPr>
          <p:nvPr>
            <p:ph type="title"/>
          </p:nvPr>
        </p:nvSpPr>
        <p:spPr/>
        <p:txBody>
          <a:bodyPr>
            <a:normAutofit/>
          </a:bodyPr>
          <a:lstStyle/>
          <a:p>
            <a:r>
              <a:rPr lang="en-GB" dirty="0"/>
              <a:t>Achievements – JRA1.* Evolution of the Blueprint Architecture</a:t>
            </a:r>
            <a:endParaRPr lang="en-US" dirty="0"/>
          </a:p>
        </p:txBody>
      </p:sp>
      <p:pic>
        <p:nvPicPr>
          <p:cNvPr id="5" name="Picture 4">
            <a:extLst>
              <a:ext uri="{FF2B5EF4-FFF2-40B4-BE49-F238E27FC236}">
                <a16:creationId xmlns:a16="http://schemas.microsoft.com/office/drawing/2014/main" id="{EC999A03-FD3D-1040-BABE-B80142A40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821" y="855713"/>
            <a:ext cx="7005645" cy="5414458"/>
          </a:xfrm>
          <a:prstGeom prst="rect">
            <a:avLst/>
          </a:prstGeom>
        </p:spPr>
      </p:pic>
      <p:pic>
        <p:nvPicPr>
          <p:cNvPr id="8" name="Picture 7">
            <a:extLst>
              <a:ext uri="{FF2B5EF4-FFF2-40B4-BE49-F238E27FC236}">
                <a16:creationId xmlns:a16="http://schemas.microsoft.com/office/drawing/2014/main" id="{DE61FAAF-1D3E-6544-8A55-EDEB07C547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22" y="1050750"/>
            <a:ext cx="5564124" cy="5807250"/>
          </a:xfrm>
          <a:prstGeom prst="rect">
            <a:avLst/>
          </a:prstGeom>
        </p:spPr>
      </p:pic>
    </p:spTree>
    <p:extLst>
      <p:ext uri="{BB962C8B-B14F-4D97-AF65-F5344CB8AC3E}">
        <p14:creationId xmlns:p14="http://schemas.microsoft.com/office/powerpoint/2010/main" val="3058011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34</a:t>
            </a:fld>
            <a:endParaRPr lang="en-GB"/>
          </a:p>
        </p:txBody>
      </p:sp>
      <p:sp>
        <p:nvSpPr>
          <p:cNvPr id="4" name="Title 3"/>
          <p:cNvSpPr>
            <a:spLocks noGrp="1"/>
          </p:cNvSpPr>
          <p:nvPr>
            <p:ph type="title"/>
          </p:nvPr>
        </p:nvSpPr>
        <p:spPr>
          <a:xfrm>
            <a:off x="455646" y="41312"/>
            <a:ext cx="9612087" cy="1325563"/>
          </a:xfrm>
        </p:spPr>
        <p:txBody>
          <a:bodyPr/>
          <a:lstStyle/>
          <a:p>
            <a:r>
              <a:rPr lang="en-GB" dirty="0"/>
              <a:t>Conclusions – Main achievements</a:t>
            </a:r>
          </a:p>
        </p:txBody>
      </p:sp>
      <p:sp>
        <p:nvSpPr>
          <p:cNvPr id="6" name="Content Placeholder 1"/>
          <p:cNvSpPr txBox="1">
            <a:spLocks/>
          </p:cNvSpPr>
          <p:nvPr/>
        </p:nvSpPr>
        <p:spPr>
          <a:xfrm>
            <a:off x="455646" y="1400212"/>
            <a:ext cx="6854072" cy="473763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dirty="0"/>
              <a:t> </a:t>
            </a:r>
          </a:p>
        </p:txBody>
      </p:sp>
      <p:graphicFrame>
        <p:nvGraphicFramePr>
          <p:cNvPr id="7" name="Diagram 6">
            <a:extLst>
              <a:ext uri="{FF2B5EF4-FFF2-40B4-BE49-F238E27FC236}">
                <a16:creationId xmlns:a16="http://schemas.microsoft.com/office/drawing/2014/main" id="{943F8E81-22F1-F94F-9EE3-8146D6E71875}"/>
              </a:ext>
            </a:extLst>
          </p:cNvPr>
          <p:cNvGraphicFramePr/>
          <p:nvPr>
            <p:extLst>
              <p:ext uri="{D42A27DB-BD31-4B8C-83A1-F6EECF244321}">
                <p14:modId xmlns:p14="http://schemas.microsoft.com/office/powerpoint/2010/main" val="3231851811"/>
              </p:ext>
            </p:extLst>
          </p:nvPr>
        </p:nvGraphicFramePr>
        <p:xfrm>
          <a:off x="455645" y="1400212"/>
          <a:ext cx="9612087" cy="4888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75148BE8-85F6-E24E-BB40-377A72434F83}"/>
              </a:ext>
            </a:extLst>
          </p:cNvPr>
          <p:cNvGrpSpPr/>
          <p:nvPr/>
        </p:nvGrpSpPr>
        <p:grpSpPr>
          <a:xfrm>
            <a:off x="9787926" y="1316093"/>
            <a:ext cx="559611" cy="5056529"/>
            <a:chOff x="375498" y="-2248347"/>
            <a:chExt cx="559611" cy="5056529"/>
          </a:xfrm>
        </p:grpSpPr>
        <p:sp>
          <p:nvSpPr>
            <p:cNvPr id="9" name="Rounded Rectangle 8">
              <a:extLst>
                <a:ext uri="{FF2B5EF4-FFF2-40B4-BE49-F238E27FC236}">
                  <a16:creationId xmlns:a16="http://schemas.microsoft.com/office/drawing/2014/main" id="{BF86CD68-3A20-B349-A301-1C6C7FE1D4E2}"/>
                </a:ext>
              </a:extLst>
            </p:cNvPr>
            <p:cNvSpPr/>
            <p:nvPr/>
          </p:nvSpPr>
          <p:spPr>
            <a:xfrm rot="16200000">
              <a:off x="-1872961" y="112"/>
              <a:ext cx="5056529" cy="559611"/>
            </a:xfrm>
            <a:prstGeom prst="roundRect">
              <a:avLst/>
            </a:prstGeom>
            <a:solidFill>
              <a:srgbClr val="0C39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a:extLst>
                <a:ext uri="{FF2B5EF4-FFF2-40B4-BE49-F238E27FC236}">
                  <a16:creationId xmlns:a16="http://schemas.microsoft.com/office/drawing/2014/main" id="{D06C2B8E-B75C-F747-88AF-36C4BE3508A1}"/>
                </a:ext>
              </a:extLst>
            </p:cNvPr>
            <p:cNvSpPr txBox="1"/>
            <p:nvPr/>
          </p:nvSpPr>
          <p:spPr>
            <a:xfrm rot="16200000">
              <a:off x="-1845643" y="27430"/>
              <a:ext cx="5001893" cy="5049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dirty="0"/>
                <a:t>Initial</a:t>
              </a:r>
              <a:r>
                <a:rPr lang="en-GB" sz="1900" b="1" kern="1200" dirty="0"/>
                <a:t> </a:t>
              </a:r>
              <a:r>
                <a:rPr lang="en-US" sz="1900" b="1" dirty="0"/>
                <a:t>e</a:t>
              </a:r>
              <a:r>
                <a:rPr lang="en-US" sz="1900" b="1" kern="1200" dirty="0"/>
                <a:t>volution of the Blueprint Architecture</a:t>
              </a:r>
            </a:p>
          </p:txBody>
        </p:sp>
      </p:grpSp>
    </p:spTree>
    <p:extLst>
      <p:ext uri="{BB962C8B-B14F-4D97-AF65-F5344CB8AC3E}">
        <p14:creationId xmlns:p14="http://schemas.microsoft.com/office/powerpoint/2010/main" val="901955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35</a:t>
            </a:fld>
            <a:endParaRPr lang="en-GB"/>
          </a:p>
        </p:txBody>
      </p:sp>
      <p:sp>
        <p:nvSpPr>
          <p:cNvPr id="4" name="Title 3"/>
          <p:cNvSpPr>
            <a:spLocks noGrp="1"/>
          </p:cNvSpPr>
          <p:nvPr>
            <p:ph type="title"/>
          </p:nvPr>
        </p:nvSpPr>
        <p:spPr/>
        <p:txBody>
          <a:bodyPr/>
          <a:lstStyle/>
          <a:p>
            <a:r>
              <a:rPr lang="en-GB" dirty="0"/>
              <a:t>Conclusions – Remaining work</a:t>
            </a:r>
          </a:p>
        </p:txBody>
      </p:sp>
      <p:graphicFrame>
        <p:nvGraphicFramePr>
          <p:cNvPr id="2" name="Diagram 1">
            <a:extLst>
              <a:ext uri="{FF2B5EF4-FFF2-40B4-BE49-F238E27FC236}">
                <a16:creationId xmlns:a16="http://schemas.microsoft.com/office/drawing/2014/main" id="{A3DA1323-6AB0-C54E-B04D-C71642FB5BE0}"/>
              </a:ext>
            </a:extLst>
          </p:cNvPr>
          <p:cNvGraphicFramePr/>
          <p:nvPr>
            <p:extLst>
              <p:ext uri="{D42A27DB-BD31-4B8C-83A1-F6EECF244321}">
                <p14:modId xmlns:p14="http://schemas.microsoft.com/office/powerpoint/2010/main" val="1354966696"/>
              </p:ext>
            </p:extLst>
          </p:nvPr>
        </p:nvGraphicFramePr>
        <p:xfrm>
          <a:off x="455645" y="1400212"/>
          <a:ext cx="9612087" cy="4888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A5FAB828-8193-8946-85F9-343BFDB64532}"/>
              </a:ext>
            </a:extLst>
          </p:cNvPr>
          <p:cNvGraphicFramePr/>
          <p:nvPr>
            <p:extLst>
              <p:ext uri="{D42A27DB-BD31-4B8C-83A1-F6EECF244321}">
                <p14:modId xmlns:p14="http://schemas.microsoft.com/office/powerpoint/2010/main" val="4032097200"/>
              </p:ext>
            </p:extLst>
          </p:nvPr>
        </p:nvGraphicFramePr>
        <p:xfrm>
          <a:off x="9533355" y="3545633"/>
          <a:ext cx="5317289" cy="5598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74970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dirty="0" err="1"/>
              <a:t>nliam@grnet.gr</a:t>
            </a:r>
            <a:endParaRPr lang="en-GB" dirty="0"/>
          </a:p>
          <a:p>
            <a:endParaRPr lang="en-GB" dirty="0"/>
          </a:p>
        </p:txBody>
      </p:sp>
    </p:spTree>
    <p:extLst>
      <p:ext uri="{BB962C8B-B14F-4D97-AF65-F5344CB8AC3E}">
        <p14:creationId xmlns:p14="http://schemas.microsoft.com/office/powerpoint/2010/main" val="215798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37D33-0C31-1949-820D-8BF35EDE9070}"/>
              </a:ext>
            </a:extLst>
          </p:cNvPr>
          <p:cNvSpPr>
            <a:spLocks noGrp="1"/>
          </p:cNvSpPr>
          <p:nvPr>
            <p:ph type="sldNum" sz="quarter" idx="12"/>
          </p:nvPr>
        </p:nvSpPr>
        <p:spPr/>
        <p:txBody>
          <a:bodyPr/>
          <a:lstStyle/>
          <a:p>
            <a:fld id="{6F576E6A-F32A-4612-884C-86870357C6B4}" type="slidenum">
              <a:rPr lang="en-GB" smtClean="0"/>
              <a:pPr/>
              <a:t>4</a:t>
            </a:fld>
            <a:endParaRPr lang="en-GB"/>
          </a:p>
        </p:txBody>
      </p:sp>
      <p:graphicFrame>
        <p:nvGraphicFramePr>
          <p:cNvPr id="8" name="Diagram 7">
            <a:extLst>
              <a:ext uri="{FF2B5EF4-FFF2-40B4-BE49-F238E27FC236}">
                <a16:creationId xmlns:a16="http://schemas.microsoft.com/office/drawing/2014/main" id="{6FC919F7-B2D4-114F-A1C3-5AA0B957E768}"/>
              </a:ext>
            </a:extLst>
          </p:cNvPr>
          <p:cNvGraphicFramePr/>
          <p:nvPr>
            <p:extLst>
              <p:ext uri="{D42A27DB-BD31-4B8C-83A1-F6EECF244321}">
                <p14:modId xmlns:p14="http://schemas.microsoft.com/office/powerpoint/2010/main" val="4238334043"/>
              </p:ext>
            </p:extLst>
          </p:nvPr>
        </p:nvGraphicFramePr>
        <p:xfrm>
          <a:off x="455645" y="1400212"/>
          <a:ext cx="10059955" cy="4888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ECA92CFB-AF6E-554A-9701-BCAAADADD89B}"/>
              </a:ext>
            </a:extLst>
          </p:cNvPr>
          <p:cNvGrpSpPr/>
          <p:nvPr/>
        </p:nvGrpSpPr>
        <p:grpSpPr>
          <a:xfrm>
            <a:off x="10170987" y="1316093"/>
            <a:ext cx="559611" cy="5056529"/>
            <a:chOff x="707084" y="-2248347"/>
            <a:chExt cx="559611" cy="5056529"/>
          </a:xfrm>
        </p:grpSpPr>
        <p:sp>
          <p:nvSpPr>
            <p:cNvPr id="10" name="Rounded Rectangle 9">
              <a:extLst>
                <a:ext uri="{FF2B5EF4-FFF2-40B4-BE49-F238E27FC236}">
                  <a16:creationId xmlns:a16="http://schemas.microsoft.com/office/drawing/2014/main" id="{F27127EC-1D70-4C47-B6C6-757DE8167086}"/>
                </a:ext>
              </a:extLst>
            </p:cNvPr>
            <p:cNvSpPr/>
            <p:nvPr/>
          </p:nvSpPr>
          <p:spPr>
            <a:xfrm rot="16200000">
              <a:off x="-1541375" y="112"/>
              <a:ext cx="5056529" cy="559611"/>
            </a:xfrm>
            <a:prstGeom prst="roundRect">
              <a:avLst/>
            </a:prstGeom>
            <a:solidFill>
              <a:srgbClr val="0C39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a:extLst>
                <a:ext uri="{FF2B5EF4-FFF2-40B4-BE49-F238E27FC236}">
                  <a16:creationId xmlns:a16="http://schemas.microsoft.com/office/drawing/2014/main" id="{06237FDC-DEE9-2649-A901-A146AE77EA72}"/>
                </a:ext>
              </a:extLst>
            </p:cNvPr>
            <p:cNvSpPr txBox="1"/>
            <p:nvPr/>
          </p:nvSpPr>
          <p:spPr>
            <a:xfrm rot="16200000">
              <a:off x="-1514057" y="27430"/>
              <a:ext cx="5001893" cy="5049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dirty="0"/>
                <a:t>Evolution</a:t>
              </a:r>
              <a:r>
                <a:rPr lang="en-GB" sz="1900" b="1" kern="1200" dirty="0"/>
                <a:t> </a:t>
              </a:r>
              <a:r>
                <a:rPr lang="en-US" sz="1900" b="1" kern="1200" dirty="0"/>
                <a:t>of the Blueprint Architecture</a:t>
              </a:r>
            </a:p>
          </p:txBody>
        </p:sp>
      </p:grpSp>
      <p:sp>
        <p:nvSpPr>
          <p:cNvPr id="13" name="Title 12">
            <a:extLst>
              <a:ext uri="{FF2B5EF4-FFF2-40B4-BE49-F238E27FC236}">
                <a16:creationId xmlns:a16="http://schemas.microsoft.com/office/drawing/2014/main" id="{B9A79226-E6D4-334F-98BB-DA6703656F8B}"/>
              </a:ext>
            </a:extLst>
          </p:cNvPr>
          <p:cNvSpPr>
            <a:spLocks noGrp="1"/>
          </p:cNvSpPr>
          <p:nvPr>
            <p:ph type="title"/>
          </p:nvPr>
        </p:nvSpPr>
        <p:spPr/>
        <p:txBody>
          <a:bodyPr/>
          <a:lstStyle/>
          <a:p>
            <a:r>
              <a:rPr lang="en-US" dirty="0"/>
              <a:t>Tasks</a:t>
            </a:r>
          </a:p>
        </p:txBody>
      </p:sp>
    </p:spTree>
    <p:extLst>
      <p:ext uri="{BB962C8B-B14F-4D97-AF65-F5344CB8AC3E}">
        <p14:creationId xmlns:p14="http://schemas.microsoft.com/office/powerpoint/2010/main" val="151788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4" name="Title 3"/>
          <p:cNvSpPr>
            <a:spLocks noGrp="1"/>
          </p:cNvSpPr>
          <p:nvPr>
            <p:ph type="title"/>
          </p:nvPr>
        </p:nvSpPr>
        <p:spPr>
          <a:xfrm>
            <a:off x="455646" y="74649"/>
            <a:ext cx="9612087" cy="1015597"/>
          </a:xfrm>
        </p:spPr>
        <p:txBody>
          <a:bodyPr/>
          <a:lstStyle/>
          <a:p>
            <a:r>
              <a:rPr lang="en-GB" dirty="0"/>
              <a:t>Objectives</a:t>
            </a:r>
          </a:p>
        </p:txBody>
      </p:sp>
      <p:sp>
        <p:nvSpPr>
          <p:cNvPr id="5" name="Rectangle 4"/>
          <p:cNvSpPr/>
          <p:nvPr/>
        </p:nvSpPr>
        <p:spPr>
          <a:xfrm>
            <a:off x="580381" y="1796576"/>
            <a:ext cx="766904" cy="7078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390829" y="1796576"/>
            <a:ext cx="9562142" cy="707886"/>
          </a:xfrm>
          <a:prstGeom prst="rect">
            <a:avLst/>
          </a:prstGeom>
          <a:solidFill>
            <a:srgbClr val="0C3959"/>
          </a:solidFill>
        </p:spPr>
        <p:txBody>
          <a:bodyPr wrap="square" rtlCol="0">
            <a:spAutoFit/>
          </a:bodyPr>
          <a:lstStyle/>
          <a:p>
            <a:r>
              <a:rPr lang="en-GB" sz="2000" dirty="0">
                <a:solidFill>
                  <a:schemeClr val="bg1"/>
                </a:solidFill>
              </a:rPr>
              <a:t>Address the integration aspects of the blueprint architecture and its components into the</a:t>
            </a:r>
          </a:p>
          <a:p>
            <a:r>
              <a:rPr lang="en-GB" sz="2000" dirty="0">
                <a:solidFill>
                  <a:schemeClr val="bg1"/>
                </a:solidFill>
              </a:rPr>
              <a:t>existing AAIs</a:t>
            </a:r>
          </a:p>
        </p:txBody>
      </p:sp>
      <p:sp>
        <p:nvSpPr>
          <p:cNvPr id="7" name="TextBox 6"/>
          <p:cNvSpPr txBox="1"/>
          <p:nvPr/>
        </p:nvSpPr>
        <p:spPr>
          <a:xfrm>
            <a:off x="580381" y="1688272"/>
            <a:ext cx="638845" cy="1015663"/>
          </a:xfrm>
          <a:prstGeom prst="rect">
            <a:avLst/>
          </a:prstGeom>
          <a:noFill/>
        </p:spPr>
        <p:txBody>
          <a:bodyPr wrap="square" rtlCol="0">
            <a:spAutoFit/>
          </a:bodyPr>
          <a:lstStyle/>
          <a:p>
            <a:r>
              <a:rPr lang="en-GB" sz="6000" dirty="0">
                <a:solidFill>
                  <a:schemeClr val="bg1"/>
                </a:solidFill>
                <a:latin typeface="Wingdings" panose="05000000000000000000" pitchFamily="2" charset="2"/>
                <a:sym typeface="Wingdings" panose="05000000000000000000" pitchFamily="2" charset="2"/>
              </a:rPr>
              <a:t></a:t>
            </a:r>
            <a:endParaRPr lang="en-GB" sz="6000" dirty="0">
              <a:solidFill>
                <a:schemeClr val="bg1"/>
              </a:solidFill>
              <a:latin typeface="Wingdings" panose="05000000000000000000" pitchFamily="2" charset="2"/>
            </a:endParaRPr>
          </a:p>
        </p:txBody>
      </p:sp>
      <p:sp>
        <p:nvSpPr>
          <p:cNvPr id="8" name="Rectangle 7"/>
          <p:cNvSpPr/>
          <p:nvPr/>
        </p:nvSpPr>
        <p:spPr>
          <a:xfrm>
            <a:off x="580381" y="2946859"/>
            <a:ext cx="766904" cy="7078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390829" y="2946859"/>
            <a:ext cx="9562142" cy="707886"/>
          </a:xfrm>
          <a:prstGeom prst="rect">
            <a:avLst/>
          </a:prstGeom>
          <a:solidFill>
            <a:srgbClr val="0C3959"/>
          </a:solidFill>
        </p:spPr>
        <p:txBody>
          <a:bodyPr wrap="square" rtlCol="0">
            <a:spAutoFit/>
          </a:bodyPr>
          <a:lstStyle>
            <a:defPPr>
              <a:defRPr lang="en-US"/>
            </a:defPPr>
            <a:lvl1pPr>
              <a:defRPr sz="2000">
                <a:solidFill>
                  <a:schemeClr val="bg1"/>
                </a:solidFill>
              </a:defRPr>
            </a:lvl1pPr>
          </a:lstStyle>
          <a:p>
            <a:r>
              <a:rPr lang="en-GB" dirty="0"/>
              <a:t>Explore scalable authorisation solutions in multi-service provider environments</a:t>
            </a:r>
          </a:p>
          <a:p>
            <a:endParaRPr lang="en-GB" dirty="0"/>
          </a:p>
        </p:txBody>
      </p:sp>
      <p:sp>
        <p:nvSpPr>
          <p:cNvPr id="10" name="TextBox 9"/>
          <p:cNvSpPr txBox="1"/>
          <p:nvPr/>
        </p:nvSpPr>
        <p:spPr>
          <a:xfrm>
            <a:off x="580381" y="2838555"/>
            <a:ext cx="638845" cy="1015663"/>
          </a:xfrm>
          <a:prstGeom prst="rect">
            <a:avLst/>
          </a:prstGeom>
          <a:noFill/>
        </p:spPr>
        <p:txBody>
          <a:bodyPr wrap="square" rtlCol="0">
            <a:spAutoFit/>
          </a:bodyPr>
          <a:lstStyle/>
          <a:p>
            <a:r>
              <a:rPr lang="en-GB" sz="6000" dirty="0">
                <a:solidFill>
                  <a:schemeClr val="bg1"/>
                </a:solidFill>
                <a:latin typeface="Wingdings" panose="05000000000000000000" pitchFamily="2" charset="2"/>
                <a:sym typeface="Wingdings" panose="05000000000000000000" pitchFamily="2" charset="2"/>
              </a:rPr>
              <a:t></a:t>
            </a:r>
            <a:endParaRPr lang="en-GB" sz="6000" dirty="0">
              <a:solidFill>
                <a:schemeClr val="bg1"/>
              </a:solidFill>
              <a:latin typeface="Wingdings" panose="05000000000000000000" pitchFamily="2" charset="2"/>
            </a:endParaRPr>
          </a:p>
        </p:txBody>
      </p:sp>
      <p:sp>
        <p:nvSpPr>
          <p:cNvPr id="11" name="Rectangle 10"/>
          <p:cNvSpPr/>
          <p:nvPr/>
        </p:nvSpPr>
        <p:spPr>
          <a:xfrm>
            <a:off x="580381" y="4119046"/>
            <a:ext cx="766904" cy="7078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1390829" y="4119046"/>
            <a:ext cx="9562142" cy="707886"/>
          </a:xfrm>
          <a:prstGeom prst="rect">
            <a:avLst/>
          </a:prstGeom>
          <a:solidFill>
            <a:srgbClr val="0C3959"/>
          </a:solidFill>
        </p:spPr>
        <p:txBody>
          <a:bodyPr wrap="square" rtlCol="0">
            <a:spAutoFit/>
          </a:bodyPr>
          <a:lstStyle>
            <a:defPPr>
              <a:defRPr lang="en-US"/>
            </a:defPPr>
            <a:lvl1pPr>
              <a:defRPr sz="2000">
                <a:solidFill>
                  <a:schemeClr val="bg1"/>
                </a:solidFill>
              </a:defRPr>
            </a:lvl1pPr>
          </a:lstStyle>
          <a:p>
            <a:r>
              <a:rPr lang="en-GB" dirty="0"/>
              <a:t>Integration of additional technical components in the AAI design to support a wider range</a:t>
            </a:r>
          </a:p>
          <a:p>
            <a:r>
              <a:rPr lang="en-GB" dirty="0"/>
              <a:t>of use-cases than to date</a:t>
            </a:r>
          </a:p>
        </p:txBody>
      </p:sp>
      <p:sp>
        <p:nvSpPr>
          <p:cNvPr id="13" name="TextBox 12"/>
          <p:cNvSpPr txBox="1"/>
          <p:nvPr/>
        </p:nvSpPr>
        <p:spPr>
          <a:xfrm>
            <a:off x="580381" y="4010742"/>
            <a:ext cx="638845" cy="1015663"/>
          </a:xfrm>
          <a:prstGeom prst="rect">
            <a:avLst/>
          </a:prstGeom>
          <a:noFill/>
        </p:spPr>
        <p:txBody>
          <a:bodyPr wrap="square" rtlCol="0">
            <a:spAutoFit/>
          </a:bodyPr>
          <a:lstStyle/>
          <a:p>
            <a:r>
              <a:rPr lang="en-GB" sz="6000" dirty="0">
                <a:solidFill>
                  <a:schemeClr val="bg1"/>
                </a:solidFill>
                <a:latin typeface="Wingdings" panose="05000000000000000000" pitchFamily="2" charset="2"/>
                <a:sym typeface="Wingdings" panose="05000000000000000000" pitchFamily="2" charset="2"/>
              </a:rPr>
              <a:t></a:t>
            </a:r>
            <a:endParaRPr lang="en-GB" sz="6000" dirty="0">
              <a:solidFill>
                <a:schemeClr val="bg1"/>
              </a:solidFill>
              <a:latin typeface="Wingdings" panose="05000000000000000000" pitchFamily="2" charset="2"/>
            </a:endParaRPr>
          </a:p>
        </p:txBody>
      </p:sp>
      <p:sp>
        <p:nvSpPr>
          <p:cNvPr id="18" name="TextBox 17"/>
          <p:cNvSpPr txBox="1"/>
          <p:nvPr/>
        </p:nvSpPr>
        <p:spPr>
          <a:xfrm>
            <a:off x="1390829" y="5231167"/>
            <a:ext cx="9562142" cy="707886"/>
          </a:xfrm>
          <a:prstGeom prst="rect">
            <a:avLst/>
          </a:prstGeom>
          <a:solidFill>
            <a:srgbClr val="0C3959"/>
          </a:solidFill>
        </p:spPr>
        <p:txBody>
          <a:bodyPr wrap="square" rtlCol="0">
            <a:spAutoFit/>
          </a:bodyPr>
          <a:lstStyle>
            <a:defPPr>
              <a:defRPr lang="en-US"/>
            </a:defPPr>
            <a:lvl1pPr>
              <a:defRPr sz="2000">
                <a:solidFill>
                  <a:schemeClr val="bg1"/>
                </a:solidFill>
              </a:defRPr>
            </a:lvl1pPr>
          </a:lstStyle>
          <a:p>
            <a:r>
              <a:rPr lang="en-GB" dirty="0"/>
              <a:t>Cross-sector interoperation</a:t>
            </a:r>
          </a:p>
          <a:p>
            <a:endParaRPr lang="en-GB" dirty="0"/>
          </a:p>
        </p:txBody>
      </p:sp>
      <p:sp>
        <p:nvSpPr>
          <p:cNvPr id="19" name="TextBox 18"/>
          <p:cNvSpPr txBox="1"/>
          <p:nvPr/>
        </p:nvSpPr>
        <p:spPr>
          <a:xfrm>
            <a:off x="580381" y="5122863"/>
            <a:ext cx="638845" cy="1015663"/>
          </a:xfrm>
          <a:prstGeom prst="rect">
            <a:avLst/>
          </a:prstGeom>
          <a:noFill/>
        </p:spPr>
        <p:txBody>
          <a:bodyPr wrap="square" rtlCol="0">
            <a:spAutoFit/>
          </a:bodyPr>
          <a:lstStyle/>
          <a:p>
            <a:r>
              <a:rPr lang="en-GB" sz="6000" dirty="0">
                <a:solidFill>
                  <a:schemeClr val="bg1"/>
                </a:solidFill>
                <a:latin typeface="Wingdings" panose="05000000000000000000" pitchFamily="2" charset="2"/>
                <a:sym typeface="Wingdings" panose="05000000000000000000" pitchFamily="2" charset="2"/>
              </a:rPr>
              <a:t></a:t>
            </a:r>
            <a:endParaRPr lang="en-GB" sz="6000" dirty="0">
              <a:solidFill>
                <a:schemeClr val="bg1"/>
              </a:solidFill>
              <a:latin typeface="Wingdings" panose="05000000000000000000" pitchFamily="2" charset="2"/>
            </a:endParaRPr>
          </a:p>
        </p:txBody>
      </p:sp>
      <p:sp>
        <p:nvSpPr>
          <p:cNvPr id="20" name="Rectangle 19">
            <a:extLst>
              <a:ext uri="{FF2B5EF4-FFF2-40B4-BE49-F238E27FC236}">
                <a16:creationId xmlns:a16="http://schemas.microsoft.com/office/drawing/2014/main" id="{8E6748FA-CE22-554B-90D0-BDADEEFD0E2B}"/>
              </a:ext>
            </a:extLst>
          </p:cNvPr>
          <p:cNvSpPr/>
          <p:nvPr/>
        </p:nvSpPr>
        <p:spPr>
          <a:xfrm>
            <a:off x="580381" y="5230709"/>
            <a:ext cx="766904" cy="7078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2C998CAB-A978-EB4E-8789-CC60FCB59D34}"/>
              </a:ext>
            </a:extLst>
          </p:cNvPr>
          <p:cNvSpPr txBox="1"/>
          <p:nvPr/>
        </p:nvSpPr>
        <p:spPr>
          <a:xfrm>
            <a:off x="602153" y="5122862"/>
            <a:ext cx="638845" cy="1015663"/>
          </a:xfrm>
          <a:prstGeom prst="rect">
            <a:avLst/>
          </a:prstGeom>
          <a:noFill/>
        </p:spPr>
        <p:txBody>
          <a:bodyPr wrap="square" rtlCol="0">
            <a:spAutoFit/>
          </a:bodyPr>
          <a:lstStyle/>
          <a:p>
            <a:r>
              <a:rPr lang="en-GB" sz="6000" dirty="0">
                <a:solidFill>
                  <a:schemeClr val="bg1"/>
                </a:solidFill>
                <a:latin typeface="Wingdings" panose="05000000000000000000" pitchFamily="2" charset="2"/>
                <a:sym typeface="Wingdings" panose="05000000000000000000" pitchFamily="2" charset="2"/>
              </a:rPr>
              <a:t></a:t>
            </a:r>
            <a:endParaRPr lang="en-GB" sz="6000" dirty="0">
              <a:solidFill>
                <a:schemeClr val="bg1"/>
              </a:solidFill>
              <a:latin typeface="Wingdings" panose="05000000000000000000" pitchFamily="2" charset="2"/>
            </a:endParaRPr>
          </a:p>
        </p:txBody>
      </p:sp>
    </p:spTree>
    <p:extLst>
      <p:ext uri="{BB962C8B-B14F-4D97-AF65-F5344CB8AC3E}">
        <p14:creationId xmlns:p14="http://schemas.microsoft.com/office/powerpoint/2010/main" val="739145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868124-4283-C742-A949-0DA6FE627142}"/>
              </a:ext>
            </a:extLst>
          </p:cNvPr>
          <p:cNvSpPr>
            <a:spLocks noGrp="1"/>
          </p:cNvSpPr>
          <p:nvPr>
            <p:ph type="sldNum" sz="quarter" idx="12"/>
          </p:nvPr>
        </p:nvSpPr>
        <p:spPr/>
        <p:txBody>
          <a:bodyPr/>
          <a:lstStyle/>
          <a:p>
            <a:fld id="{6F576E6A-F32A-4612-884C-86870357C6B4}" type="slidenum">
              <a:rPr lang="en-GB" smtClean="0"/>
              <a:pPr/>
              <a:t>6</a:t>
            </a:fld>
            <a:endParaRPr lang="en-GB"/>
          </a:p>
        </p:txBody>
      </p:sp>
      <p:sp>
        <p:nvSpPr>
          <p:cNvPr id="5" name="Title 4">
            <a:extLst>
              <a:ext uri="{FF2B5EF4-FFF2-40B4-BE49-F238E27FC236}">
                <a16:creationId xmlns:a16="http://schemas.microsoft.com/office/drawing/2014/main" id="{F903135D-E9CE-E74A-BA4B-EE5F2BC23367}"/>
              </a:ext>
            </a:extLst>
          </p:cNvPr>
          <p:cNvSpPr>
            <a:spLocks noGrp="1"/>
          </p:cNvSpPr>
          <p:nvPr>
            <p:ph type="title"/>
          </p:nvPr>
        </p:nvSpPr>
        <p:spPr/>
        <p:txBody>
          <a:bodyPr/>
          <a:lstStyle/>
          <a:p>
            <a:r>
              <a:rPr lang="en-GB" dirty="0"/>
              <a:t>Integrated AAI Developments</a:t>
            </a:r>
            <a:endParaRPr lang="en-US" dirty="0"/>
          </a:p>
        </p:txBody>
      </p:sp>
      <p:sp>
        <p:nvSpPr>
          <p:cNvPr id="6" name="Text Placeholder 5">
            <a:extLst>
              <a:ext uri="{FF2B5EF4-FFF2-40B4-BE49-F238E27FC236}">
                <a16:creationId xmlns:a16="http://schemas.microsoft.com/office/drawing/2014/main" id="{3F5A5E0B-BF48-D747-9C90-090109E545E9}"/>
              </a:ext>
            </a:extLst>
          </p:cNvPr>
          <p:cNvSpPr>
            <a:spLocks noGrp="1"/>
          </p:cNvSpPr>
          <p:nvPr>
            <p:ph type="body" sz="quarter" idx="13"/>
          </p:nvPr>
        </p:nvSpPr>
        <p:spPr/>
        <p:txBody>
          <a:bodyPr/>
          <a:lstStyle/>
          <a:p>
            <a:endParaRPr lang="en-US" dirty="0"/>
          </a:p>
        </p:txBody>
      </p:sp>
      <p:sp>
        <p:nvSpPr>
          <p:cNvPr id="7" name="Text Placeholder 5">
            <a:extLst>
              <a:ext uri="{FF2B5EF4-FFF2-40B4-BE49-F238E27FC236}">
                <a16:creationId xmlns:a16="http://schemas.microsoft.com/office/drawing/2014/main" id="{A1AF1CF1-C8D5-9344-89AA-304910D3F03C}"/>
              </a:ext>
            </a:extLst>
          </p:cNvPr>
          <p:cNvSpPr txBox="1">
            <a:spLocks/>
          </p:cNvSpPr>
          <p:nvPr/>
        </p:nvSpPr>
        <p:spPr>
          <a:xfrm>
            <a:off x="448287" y="3912186"/>
            <a:ext cx="11315924" cy="2100930"/>
          </a:xfrm>
          <a:prstGeom prst="rect">
            <a:avLst/>
          </a:prstGeom>
        </p:spPr>
        <p:txBody>
          <a:bodyPr vert="horz" lIns="91440" tIns="45720" rIns="91440" bIns="45720" rtlCol="0" anchor="b">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rgbClr val="F57A1E"/>
                </a:solidFill>
              </a:rPr>
              <a:t>Task 1</a:t>
            </a:r>
          </a:p>
          <a:p>
            <a:pPr marL="0" indent="0">
              <a:buNone/>
            </a:pPr>
            <a:r>
              <a:rPr lang="en-US" sz="3600" b="1" dirty="0">
                <a:solidFill>
                  <a:srgbClr val="F57A1E"/>
                </a:solidFill>
              </a:rPr>
              <a:t>Tools and Services for Interoperable Infrastructures</a:t>
            </a:r>
          </a:p>
        </p:txBody>
      </p:sp>
      <p:pic>
        <p:nvPicPr>
          <p:cNvPr id="9" name="Picture 8">
            <a:extLst>
              <a:ext uri="{FF2B5EF4-FFF2-40B4-BE49-F238E27FC236}">
                <a16:creationId xmlns:a16="http://schemas.microsoft.com/office/drawing/2014/main" id="{05B06795-CA40-1447-96FC-78EA2C97F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287" y="1366797"/>
            <a:ext cx="3202739" cy="24020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22188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326108"/>
            <a:ext cx="7404098" cy="1138252"/>
          </a:xfrm>
        </p:spPr>
        <p:txBody>
          <a:bodyPr>
            <a:normAutofit fontScale="92500"/>
          </a:bodyPr>
          <a:lstStyle/>
          <a:p>
            <a:pPr marL="0" indent="0">
              <a:buNone/>
            </a:pPr>
            <a:r>
              <a:rPr lang="en-GB" sz="2400" b="1" dirty="0"/>
              <a:t>DJRA1.1 </a:t>
            </a:r>
            <a:r>
              <a:rPr lang="en-US" sz="2400" b="1" dirty="0"/>
              <a:t>Use-Cases for Interoperable Cross-Infrastructure AAI</a:t>
            </a:r>
          </a:p>
          <a:p>
            <a:pPr marL="0" indent="0">
              <a:buNone/>
            </a:pPr>
            <a:r>
              <a:rPr lang="en-US" dirty="0"/>
              <a:t>Analysis of </a:t>
            </a:r>
            <a:r>
              <a:rPr lang="en-US" b="1" dirty="0">
                <a:solidFill>
                  <a:schemeClr val="accent2"/>
                </a:solidFill>
              </a:rPr>
              <a:t>research community specific use cases </a:t>
            </a:r>
            <a:r>
              <a:rPr lang="en-US" dirty="0"/>
              <a:t>of cross-infrastructure access to services/resources: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4" name="Title 3"/>
          <p:cNvSpPr>
            <a:spLocks noGrp="1"/>
          </p:cNvSpPr>
          <p:nvPr>
            <p:ph type="title"/>
          </p:nvPr>
        </p:nvSpPr>
        <p:spPr/>
        <p:txBody>
          <a:bodyPr>
            <a:normAutofit/>
          </a:bodyPr>
          <a:lstStyle/>
          <a:p>
            <a:r>
              <a:rPr lang="en-GB" dirty="0"/>
              <a:t>Achievements – JRA1.1 Collect community feedback and requirements about cross-infrastructure interoperability</a:t>
            </a:r>
          </a:p>
        </p:txBody>
      </p:sp>
      <p:pic>
        <p:nvPicPr>
          <p:cNvPr id="6" name="Picture 5">
            <a:extLst>
              <a:ext uri="{FF2B5EF4-FFF2-40B4-BE49-F238E27FC236}">
                <a16:creationId xmlns:a16="http://schemas.microsoft.com/office/drawing/2014/main" id="{2FA62F29-0B29-D34B-9D9A-D47030C1EDCB}"/>
              </a:ext>
            </a:extLst>
          </p:cNvPr>
          <p:cNvPicPr>
            <a:picLocks noChangeAspect="1"/>
          </p:cNvPicPr>
          <p:nvPr/>
        </p:nvPicPr>
        <p:blipFill>
          <a:blip r:embed="rId3"/>
          <a:stretch>
            <a:fillRect/>
          </a:stretch>
        </p:blipFill>
        <p:spPr>
          <a:xfrm>
            <a:off x="7522057" y="2464360"/>
            <a:ext cx="3351424" cy="1800000"/>
          </a:xfrm>
          <a:prstGeom prst="rect">
            <a:avLst/>
          </a:prstGeom>
        </p:spPr>
      </p:pic>
      <p:pic>
        <p:nvPicPr>
          <p:cNvPr id="7" name="Picture 6">
            <a:extLst>
              <a:ext uri="{FF2B5EF4-FFF2-40B4-BE49-F238E27FC236}">
                <a16:creationId xmlns:a16="http://schemas.microsoft.com/office/drawing/2014/main" id="{905CD2AD-034C-5A46-9F64-2964EAC3DAAE}"/>
              </a:ext>
            </a:extLst>
          </p:cNvPr>
          <p:cNvPicPr>
            <a:picLocks noChangeAspect="1"/>
          </p:cNvPicPr>
          <p:nvPr/>
        </p:nvPicPr>
        <p:blipFill>
          <a:blip r:embed="rId4"/>
          <a:stretch>
            <a:fillRect/>
          </a:stretch>
        </p:blipFill>
        <p:spPr>
          <a:xfrm>
            <a:off x="7522057" y="4367701"/>
            <a:ext cx="3455816" cy="1800000"/>
          </a:xfrm>
          <a:prstGeom prst="rect">
            <a:avLst/>
          </a:prstGeom>
        </p:spPr>
      </p:pic>
      <p:graphicFrame>
        <p:nvGraphicFramePr>
          <p:cNvPr id="14" name="Diagram 13">
            <a:extLst>
              <a:ext uri="{FF2B5EF4-FFF2-40B4-BE49-F238E27FC236}">
                <a16:creationId xmlns:a16="http://schemas.microsoft.com/office/drawing/2014/main" id="{19289D6D-0D97-C94B-86E6-B79E68B17E44}"/>
              </a:ext>
            </a:extLst>
          </p:cNvPr>
          <p:cNvGraphicFramePr/>
          <p:nvPr>
            <p:extLst>
              <p:ext uri="{D42A27DB-BD31-4B8C-83A1-F6EECF244321}">
                <p14:modId xmlns:p14="http://schemas.microsoft.com/office/powerpoint/2010/main" val="122691052"/>
              </p:ext>
            </p:extLst>
          </p:nvPr>
        </p:nvGraphicFramePr>
        <p:xfrm>
          <a:off x="690850" y="2575716"/>
          <a:ext cx="6286794" cy="35456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Content Placeholder 1">
            <a:extLst>
              <a:ext uri="{FF2B5EF4-FFF2-40B4-BE49-F238E27FC236}">
                <a16:creationId xmlns:a16="http://schemas.microsoft.com/office/drawing/2014/main" id="{193C7E74-C862-B942-9522-9412B811EBCA}"/>
              </a:ext>
            </a:extLst>
          </p:cNvPr>
          <p:cNvSpPr txBox="1">
            <a:spLocks/>
          </p:cNvSpPr>
          <p:nvPr/>
        </p:nvSpPr>
        <p:spPr>
          <a:xfrm>
            <a:off x="7275268" y="2028906"/>
            <a:ext cx="3199848" cy="54681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buNone/>
            </a:pPr>
            <a:r>
              <a:rPr lang="en-GB" sz="2800" b="1" dirty="0">
                <a:solidFill>
                  <a:schemeClr val="accent2"/>
                </a:solidFill>
              </a:rPr>
              <a:t>Generic use cases</a:t>
            </a:r>
          </a:p>
        </p:txBody>
      </p:sp>
    </p:spTree>
    <p:extLst>
      <p:ext uri="{BB962C8B-B14F-4D97-AF65-F5344CB8AC3E}">
        <p14:creationId xmlns:p14="http://schemas.microsoft.com/office/powerpoint/2010/main" val="1910801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326108"/>
            <a:ext cx="11358331" cy="488101"/>
          </a:xfrm>
        </p:spPr>
        <p:txBody>
          <a:bodyPr>
            <a:normAutofit/>
          </a:bodyPr>
          <a:lstStyle/>
          <a:p>
            <a:pPr marL="0" indent="0">
              <a:buNone/>
            </a:pPr>
            <a:r>
              <a:rPr lang="en-GB" b="1" dirty="0"/>
              <a:t>DJRA1.1 </a:t>
            </a:r>
            <a:r>
              <a:rPr lang="en-US" b="1" dirty="0"/>
              <a:t>Use-Cases for Interoperable Cross-Infrastructure AAI</a:t>
            </a:r>
          </a:p>
          <a:p>
            <a:pPr marL="0" indent="0">
              <a:buNone/>
            </a:pPr>
            <a:endParaRPr lang="en-US" b="1"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a:p>
        </p:txBody>
      </p:sp>
      <p:sp>
        <p:nvSpPr>
          <p:cNvPr id="4" name="Title 3"/>
          <p:cNvSpPr>
            <a:spLocks noGrp="1"/>
          </p:cNvSpPr>
          <p:nvPr>
            <p:ph type="title"/>
          </p:nvPr>
        </p:nvSpPr>
        <p:spPr/>
        <p:txBody>
          <a:bodyPr>
            <a:normAutofit/>
          </a:bodyPr>
          <a:lstStyle/>
          <a:p>
            <a:r>
              <a:rPr lang="en-GB" dirty="0"/>
              <a:t>Achievements – JRA1.1 Collect community feedback and requirements about cross-infrastructure interoperability</a:t>
            </a:r>
          </a:p>
        </p:txBody>
      </p:sp>
      <p:pic>
        <p:nvPicPr>
          <p:cNvPr id="15" name="Picture 14">
            <a:extLst>
              <a:ext uri="{FF2B5EF4-FFF2-40B4-BE49-F238E27FC236}">
                <a16:creationId xmlns:a16="http://schemas.microsoft.com/office/drawing/2014/main" id="{DE601069-8EB4-BE4C-966D-E6A502857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396" y="2672289"/>
            <a:ext cx="6400000" cy="3600000"/>
          </a:xfrm>
          <a:prstGeom prst="rect">
            <a:avLst/>
          </a:prstGeom>
        </p:spPr>
      </p:pic>
      <p:sp>
        <p:nvSpPr>
          <p:cNvPr id="16" name="Content Placeholder 1">
            <a:extLst>
              <a:ext uri="{FF2B5EF4-FFF2-40B4-BE49-F238E27FC236}">
                <a16:creationId xmlns:a16="http://schemas.microsoft.com/office/drawing/2014/main" id="{C9B3822D-7A83-584E-B58E-A9D2171252B1}"/>
              </a:ext>
            </a:extLst>
          </p:cNvPr>
          <p:cNvSpPr txBox="1">
            <a:spLocks/>
          </p:cNvSpPr>
          <p:nvPr/>
        </p:nvSpPr>
        <p:spPr>
          <a:xfrm>
            <a:off x="444502" y="1814209"/>
            <a:ext cx="5373654" cy="97620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dirty="0"/>
              <a:t>Generic Use Case 1 - </a:t>
            </a:r>
            <a:r>
              <a:rPr lang="en-GB" sz="2000" dirty="0"/>
              <a:t>Research Infrastructure users accessing e-Infrastructure services</a:t>
            </a:r>
            <a:endParaRPr lang="en-US" sz="2000" dirty="0"/>
          </a:p>
          <a:p>
            <a:pPr marL="0" indent="0">
              <a:buFont typeface="Arial" panose="020B0604020202020204" pitchFamily="34" charset="0"/>
              <a:buNone/>
            </a:pPr>
            <a:endParaRPr lang="en-US" b="1" dirty="0"/>
          </a:p>
          <a:p>
            <a:pPr marL="0" indent="0">
              <a:buFont typeface="Arial" panose="020B0604020202020204" pitchFamily="34" charset="0"/>
              <a:buNone/>
            </a:pPr>
            <a:endParaRPr lang="en-US" b="1" dirty="0"/>
          </a:p>
        </p:txBody>
      </p:sp>
      <p:sp>
        <p:nvSpPr>
          <p:cNvPr id="19" name="Content Placeholder 1">
            <a:extLst>
              <a:ext uri="{FF2B5EF4-FFF2-40B4-BE49-F238E27FC236}">
                <a16:creationId xmlns:a16="http://schemas.microsoft.com/office/drawing/2014/main" id="{E7CD12F3-B875-604E-A909-824695DC5224}"/>
              </a:ext>
            </a:extLst>
          </p:cNvPr>
          <p:cNvSpPr txBox="1">
            <a:spLocks/>
          </p:cNvSpPr>
          <p:nvPr/>
        </p:nvSpPr>
        <p:spPr>
          <a:xfrm>
            <a:off x="6200436" y="1814209"/>
            <a:ext cx="5620428" cy="74011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dirty="0"/>
              <a:t>Generic Use Case 2 - </a:t>
            </a:r>
            <a:r>
              <a:rPr lang="en-GB" sz="2000" dirty="0"/>
              <a:t>Research Infrastructure services accessing e- Infrastructure resources on behalf of the user</a:t>
            </a:r>
          </a:p>
        </p:txBody>
      </p:sp>
      <p:pic>
        <p:nvPicPr>
          <p:cNvPr id="21" name="Picture 20">
            <a:extLst>
              <a:ext uri="{FF2B5EF4-FFF2-40B4-BE49-F238E27FC236}">
                <a16:creationId xmlns:a16="http://schemas.microsoft.com/office/drawing/2014/main" id="{8870B80C-1C32-4648-B8F6-2CB355FC0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2000" y="2672289"/>
            <a:ext cx="6400000" cy="3600000"/>
          </a:xfrm>
          <a:prstGeom prst="rect">
            <a:avLst/>
          </a:prstGeom>
        </p:spPr>
      </p:pic>
    </p:spTree>
    <p:extLst>
      <p:ext uri="{BB962C8B-B14F-4D97-AF65-F5344CB8AC3E}">
        <p14:creationId xmlns:p14="http://schemas.microsoft.com/office/powerpoint/2010/main" val="204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9</a:t>
            </a:fld>
            <a:endParaRPr lang="en-GB"/>
          </a:p>
        </p:txBody>
      </p:sp>
      <p:sp>
        <p:nvSpPr>
          <p:cNvPr id="4" name="Title 3"/>
          <p:cNvSpPr>
            <a:spLocks noGrp="1"/>
          </p:cNvSpPr>
          <p:nvPr>
            <p:ph type="title"/>
          </p:nvPr>
        </p:nvSpPr>
        <p:spPr/>
        <p:txBody>
          <a:bodyPr/>
          <a:lstStyle/>
          <a:p>
            <a:r>
              <a:rPr lang="en-GB" dirty="0"/>
              <a:t>Achievements – JRA1.1 Mapping of user and community specific attributes among infrastructures</a:t>
            </a:r>
          </a:p>
        </p:txBody>
      </p:sp>
      <p:pic>
        <p:nvPicPr>
          <p:cNvPr id="7" name="Content Placeholder 4">
            <a:extLst>
              <a:ext uri="{FF2B5EF4-FFF2-40B4-BE49-F238E27FC236}">
                <a16:creationId xmlns:a16="http://schemas.microsoft.com/office/drawing/2014/main" id="{15B77BF4-F873-8445-A847-5DFE01736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2886" y="945687"/>
            <a:ext cx="3245069" cy="4570875"/>
          </a:xfrm>
          <a:prstGeom prst="rect">
            <a:avLst/>
          </a:prstGeom>
        </p:spPr>
      </p:pic>
      <p:sp>
        <p:nvSpPr>
          <p:cNvPr id="8" name="Content Placeholder 1">
            <a:extLst>
              <a:ext uri="{FF2B5EF4-FFF2-40B4-BE49-F238E27FC236}">
                <a16:creationId xmlns:a16="http://schemas.microsoft.com/office/drawing/2014/main" id="{2D9B1DE2-70D9-F544-AABF-4062E7CAB4D8}"/>
              </a:ext>
            </a:extLst>
          </p:cNvPr>
          <p:cNvSpPr txBox="1">
            <a:spLocks/>
          </p:cNvSpPr>
          <p:nvPr/>
        </p:nvSpPr>
        <p:spPr>
          <a:xfrm>
            <a:off x="333378" y="1439334"/>
            <a:ext cx="7978552" cy="4737633"/>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b="1" dirty="0"/>
              <a:t>AARC-G002 “</a:t>
            </a:r>
            <a:r>
              <a:rPr lang="en-US" b="1" dirty="0"/>
              <a:t>Guidelines for expressing group membership and role information” </a:t>
            </a:r>
          </a:p>
          <a:p>
            <a:endParaRPr lang="en-US" dirty="0"/>
          </a:p>
          <a:p>
            <a:r>
              <a:rPr lang="en-US" dirty="0" err="1"/>
              <a:t>Standardise</a:t>
            </a:r>
            <a:r>
              <a:rPr lang="en-US" dirty="0"/>
              <a:t> the way group membership information is expressed:</a:t>
            </a:r>
          </a:p>
          <a:p>
            <a:pPr marL="0" indent="0">
              <a:buNone/>
            </a:pPr>
            <a:endParaRPr lang="en-US" sz="2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&lt;NAMESPACE&gt;:group:&lt;GROUP&gt;[:&lt;SUBGROUP&gt;*][:role=&lt;ROLE&gt;]#&lt;GROUP-AUTHORITY&gt;</a:t>
            </a:r>
          </a:p>
          <a:p>
            <a:pPr marL="0" indent="0">
              <a:buNone/>
            </a:pPr>
            <a:endParaRPr lang="en-US" dirty="0"/>
          </a:p>
          <a:p>
            <a:r>
              <a:rPr lang="en-US" dirty="0"/>
              <a:t>Express VO/group membership and role information</a:t>
            </a:r>
          </a:p>
          <a:p>
            <a:endParaRPr lang="en-US" dirty="0"/>
          </a:p>
          <a:p>
            <a:r>
              <a:rPr lang="en-US" dirty="0"/>
              <a:t>Support group hierarchies in group membership information</a:t>
            </a:r>
          </a:p>
          <a:p>
            <a:endParaRPr lang="en-US" dirty="0"/>
          </a:p>
          <a:p>
            <a:r>
              <a:rPr lang="en-US" dirty="0"/>
              <a:t>Indicate the entity that is authoritative for each piece of group membership information</a:t>
            </a:r>
          </a:p>
          <a:p>
            <a:pPr marL="0" indent="0">
              <a:buNone/>
            </a:pPr>
            <a:endParaRPr lang="en-US" dirty="0"/>
          </a:p>
        </p:txBody>
      </p:sp>
      <p:sp>
        <p:nvSpPr>
          <p:cNvPr id="9" name="Rounded Rectangle 8">
            <a:extLst>
              <a:ext uri="{FF2B5EF4-FFF2-40B4-BE49-F238E27FC236}">
                <a16:creationId xmlns:a16="http://schemas.microsoft.com/office/drawing/2014/main" id="{A72F582D-7A07-6649-98A9-19BC4484DFB5}"/>
              </a:ext>
            </a:extLst>
          </p:cNvPr>
          <p:cNvSpPr/>
          <p:nvPr/>
        </p:nvSpPr>
        <p:spPr>
          <a:xfrm rot="19232423">
            <a:off x="9368002" y="3686960"/>
            <a:ext cx="1673082" cy="665263"/>
          </a:xfrm>
          <a:prstGeom prst="roundRect">
            <a:avLst/>
          </a:prstGeom>
          <a:noFill/>
          <a:ln w="76200" cmpd="sng">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solidFill>
                  <a:schemeClr val="accent6"/>
                </a:solidFill>
              </a:rPr>
              <a:t>AEGIS</a:t>
            </a:r>
          </a:p>
        </p:txBody>
      </p:sp>
      <p:sp>
        <p:nvSpPr>
          <p:cNvPr id="10" name="Content Placeholder 1">
            <a:extLst>
              <a:ext uri="{FF2B5EF4-FFF2-40B4-BE49-F238E27FC236}">
                <a16:creationId xmlns:a16="http://schemas.microsoft.com/office/drawing/2014/main" id="{16336EA5-9E8D-CD4F-9BBA-881A8747AE08}"/>
              </a:ext>
            </a:extLst>
          </p:cNvPr>
          <p:cNvSpPr txBox="1">
            <a:spLocks/>
          </p:cNvSpPr>
          <p:nvPr/>
        </p:nvSpPr>
        <p:spPr>
          <a:xfrm>
            <a:off x="8346773" y="5600391"/>
            <a:ext cx="3441920" cy="110164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solidFill>
                  <a:srgbClr val="003F5D"/>
                </a:solidFill>
              </a:rPr>
              <a:t>Supersedes AARC-1 version (March 2017)</a:t>
            </a:r>
          </a:p>
          <a:p>
            <a:r>
              <a:rPr lang="en-US" sz="1400" dirty="0">
                <a:solidFill>
                  <a:srgbClr val="003F5D"/>
                </a:solidFill>
              </a:rPr>
              <a:t>Endorsed by AEGIS and implemented by EGI, EUDAT, GÉANT, ELIXIR</a:t>
            </a:r>
          </a:p>
        </p:txBody>
      </p:sp>
      <p:sp>
        <p:nvSpPr>
          <p:cNvPr id="11" name="TextBox 10">
            <a:extLst>
              <a:ext uri="{FF2B5EF4-FFF2-40B4-BE49-F238E27FC236}">
                <a16:creationId xmlns:a16="http://schemas.microsoft.com/office/drawing/2014/main" id="{15B6E883-59D8-644F-B014-7B535C09B49D}"/>
              </a:ext>
            </a:extLst>
          </p:cNvPr>
          <p:cNvSpPr txBox="1"/>
          <p:nvPr/>
        </p:nvSpPr>
        <p:spPr>
          <a:xfrm>
            <a:off x="333378" y="3020786"/>
            <a:ext cx="7798251" cy="571500"/>
          </a:xfrm>
          <a:prstGeom prst="rect">
            <a:avLst/>
          </a:prstGeom>
          <a:noFill/>
          <a:ln>
            <a:solidFill>
              <a:schemeClr val="accent1">
                <a:shade val="50000"/>
              </a:schemeClr>
            </a:solidFill>
            <a:prstDash val="sysDash"/>
          </a:ln>
        </p:spPr>
        <p:txBody>
          <a:bodyPr wrap="square" rtlCol="0">
            <a:spAutoFit/>
          </a:bodyPr>
          <a:lstStyle/>
          <a:p>
            <a:endParaRPr lang="en-US" dirty="0"/>
          </a:p>
        </p:txBody>
      </p:sp>
    </p:spTree>
    <p:extLst>
      <p:ext uri="{BB962C8B-B14F-4D97-AF65-F5344CB8AC3E}">
        <p14:creationId xmlns:p14="http://schemas.microsoft.com/office/powerpoint/2010/main" val="2328629390"/>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D0992E-CCCF-45DB-AB26-A4F50B75E4D6}" vid="{C2252C9B-28CB-4431-8278-C26B15A76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2.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AA3960-760A-4B61-8C8B-DBF90F37C8C8}">
  <ds:schemaRefs>
    <ds:schemaRef ds:uri="http://schemas.microsoft.com/office/2006/documentManagement/types"/>
    <ds:schemaRef ds:uri="http://www.w3.org/XML/1998/namespace"/>
    <ds:schemaRef ds:uri="http://purl.org/dc/elements/1.1/"/>
    <ds:schemaRef ds:uri="http://purl.org/dc/terms/"/>
    <ds:schemaRef ds:uri="http://schemas.microsoft.com/office/infopath/2007/PartnerControls"/>
    <ds:schemaRef ds:uri="http://purl.org/dc/dcmitype/"/>
    <ds:schemaRef ds:uri="http://schemas.microsoft.com/sharepoint/v3"/>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Final GEANT Association template 16 9 widescreen</Template>
  <TotalTime>18202</TotalTime>
  <Words>3221</Words>
  <Application>Microsoft Macintosh PowerPoint</Application>
  <PresentationFormat>Widescreen</PresentationFormat>
  <Paragraphs>445</Paragraphs>
  <Slides>36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Courier New</vt:lpstr>
      <vt:lpstr>Gill Sans</vt:lpstr>
      <vt:lpstr>Gill Sans Light</vt:lpstr>
      <vt:lpstr>Verdana</vt:lpstr>
      <vt:lpstr>Wingdings</vt:lpstr>
      <vt:lpstr>GEANT Association</vt:lpstr>
      <vt:lpstr>PowerPoint Presentation</vt:lpstr>
      <vt:lpstr>Agenda</vt:lpstr>
      <vt:lpstr>Team</vt:lpstr>
      <vt:lpstr>Tasks</vt:lpstr>
      <vt:lpstr>Objectives</vt:lpstr>
      <vt:lpstr>Integrated AAI Developments</vt:lpstr>
      <vt:lpstr>Achievements – JRA1.1 Collect community feedback and requirements about cross-infrastructure interoperability</vt:lpstr>
      <vt:lpstr>Achievements – JRA1.1 Collect community feedback and requirements about cross-infrastructure interoperability</vt:lpstr>
      <vt:lpstr>Achievements – JRA1.1 Mapping of user and community specific attributes among infrastructures</vt:lpstr>
      <vt:lpstr>Achievements – JRA1.1 Mapping of user and community specific attributes among infrastructures</vt:lpstr>
      <vt:lpstr>Achievements – JRA1.1 Mapping of user and community specific attributes among infrastructures</vt:lpstr>
      <vt:lpstr>Achievements – JRA1.1 Mapping of user and community specific attributes among infrastructures</vt:lpstr>
      <vt:lpstr>Achievements – JRA1.1 Mapping of user and community specific attributes among infrastructures</vt:lpstr>
      <vt:lpstr>Integrated AAI Developments</vt:lpstr>
      <vt:lpstr>Achievements – JRA1.2 Scalable and consistent authorisation across multi-SP environments</vt:lpstr>
      <vt:lpstr>Achievements – JRA1.2 Scalable and consistent authorisation across multi-SP environments</vt:lpstr>
      <vt:lpstr>Achievements – JRA1.2 Scalable and consistent authZ across multi-SP environments</vt:lpstr>
      <vt:lpstr>Achievements – JRA1.2 Scalable and consistent authorisation across multi-SP environments</vt:lpstr>
      <vt:lpstr>Achievements – JRA1.2 Scalable and consistent authorisation across multi-SP environments</vt:lpstr>
      <vt:lpstr>Achievements – JRA1.2 Service Providers requiring step-up authN / higher levels of assurance</vt:lpstr>
      <vt:lpstr>Achievements – JRA1.2</vt:lpstr>
      <vt:lpstr>Integrated AAI Developments</vt:lpstr>
      <vt:lpstr>Achievements – JRA1.3 Challenges and solutions for interoperable cross sector AAI implementations</vt:lpstr>
      <vt:lpstr>Achievements – JRA1.3 Challenges and solutions for interoperable cross sector AAI implementations</vt:lpstr>
      <vt:lpstr>Achievements – JRA1.3 Challenges and solutions for interoperable cross sector AAI implementations</vt:lpstr>
      <vt:lpstr>Achievements – JRA1.3 Challenges and solutions for interoperable cross sector AAI implementations</vt:lpstr>
      <vt:lpstr>Achievements – JRA1.3 Technologies and architectures for OIDC federated environments</vt:lpstr>
      <vt:lpstr>Integrated AAI Developments</vt:lpstr>
      <vt:lpstr>Achievements – JRA1.4 Technical means to support VO policies and operations</vt:lpstr>
      <vt:lpstr>Achievements – JRA1.4 Technical means to support VO policies and operations</vt:lpstr>
      <vt:lpstr>Achievements – JRA1.4 Technical means to support VO policies and operations</vt:lpstr>
      <vt:lpstr>Achievements – JRA1.* Evolution of the Blueprint Architecture</vt:lpstr>
      <vt:lpstr>Achievements – JRA1.* Evolution of the Blueprint Architecture</vt:lpstr>
      <vt:lpstr>Conclusions – Main achievements</vt:lpstr>
      <vt:lpstr>Conclusions – Remaining work</vt:lpstr>
      <vt:lpstr>PowerPoint Presentation</vt:lpstr>
    </vt:vector>
  </TitlesOfParts>
  <Company>DANTE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Meyer</dc:creator>
  <cp:lastModifiedBy>Nicolas Liampotis</cp:lastModifiedBy>
  <cp:revision>424</cp:revision>
  <cp:lastPrinted>2015-05-01T10:30:08Z</cp:lastPrinted>
  <dcterms:created xsi:type="dcterms:W3CDTF">2015-04-29T14:13:57Z</dcterms:created>
  <dcterms:modified xsi:type="dcterms:W3CDTF">2019-03-27T08:39:26Z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