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2"/>
  </p:notesMasterIdLst>
  <p:sldIdLst>
    <p:sldId id="283" r:id="rId5"/>
    <p:sldId id="281" r:id="rId6"/>
    <p:sldId id="291" r:id="rId7"/>
    <p:sldId id="289" r:id="rId8"/>
    <p:sldId id="290" r:id="rId9"/>
    <p:sldId id="293" r:id="rId10"/>
    <p:sldId id="294" r:id="rId11"/>
    <p:sldId id="295" r:id="rId12"/>
    <p:sldId id="297" r:id="rId13"/>
    <p:sldId id="301" r:id="rId14"/>
    <p:sldId id="302" r:id="rId15"/>
    <p:sldId id="298" r:id="rId16"/>
    <p:sldId id="299" r:id="rId17"/>
    <p:sldId id="300" r:id="rId18"/>
    <p:sldId id="286" r:id="rId19"/>
    <p:sldId id="277" r:id="rId20"/>
    <p:sldId id="288" r:id="rId21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791C"/>
    <a:srgbClr val="003F5E"/>
    <a:srgbClr val="F57B20"/>
    <a:srgbClr val="F57A1E"/>
    <a:srgbClr val="013F5E"/>
    <a:srgbClr val="003959"/>
    <a:srgbClr val="ED1556"/>
    <a:srgbClr val="003F5D"/>
    <a:srgbClr val="1C4161"/>
    <a:srgbClr val="0043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0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1D8A83-A817-41E3-A602-3B517E18334E}" type="datetimeFigureOut">
              <a:rPr lang="en-GB" smtClean="0"/>
              <a:t>21/11/2017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C110B-1C27-4A5B-8007-E6BF4BB6C5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726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 userDrawn="1"/>
        </p:nvSpPr>
        <p:spPr>
          <a:xfrm>
            <a:off x="0" y="0"/>
            <a:ext cx="16256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1240257" y="3625009"/>
            <a:ext cx="6795911" cy="375289"/>
          </a:xfrm>
        </p:spPr>
        <p:txBody>
          <a:bodyPr>
            <a:normAutofit/>
          </a:bodyPr>
          <a:lstStyle>
            <a:lvl1pPr marL="0" indent="0">
              <a:buNone/>
              <a:defRPr sz="2000" b="1" baseline="0"/>
            </a:lvl1pPr>
          </a:lstStyle>
          <a:p>
            <a:pPr lvl="0"/>
            <a:r>
              <a:rPr lang="en-US" dirty="0" smtClean="0"/>
              <a:t>Presenter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1240256" y="5484095"/>
            <a:ext cx="6671027" cy="43634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 smtClean="0"/>
              <a:t>Event, Location</a:t>
            </a:r>
            <a:endParaRPr lang="en-GB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1240257" y="2804346"/>
            <a:ext cx="6683727" cy="503459"/>
          </a:xfrm>
        </p:spPr>
        <p:txBody>
          <a:bodyPr>
            <a:normAutofit/>
          </a:bodyPr>
          <a:lstStyle>
            <a:lvl1pPr marL="0" indent="0">
              <a:buNone/>
              <a:defRPr sz="1950">
                <a:solidFill>
                  <a:srgbClr val="F6791C"/>
                </a:solidFill>
              </a:defRPr>
            </a:lvl1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240257" y="2398309"/>
            <a:ext cx="6683727" cy="473242"/>
          </a:xfrm>
        </p:spPr>
        <p:txBody>
          <a:bodyPr>
            <a:noAutofit/>
          </a:bodyPr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8" hasCustomPrompt="1"/>
          </p:nvPr>
        </p:nvSpPr>
        <p:spPr>
          <a:xfrm>
            <a:off x="1240256" y="5785332"/>
            <a:ext cx="6671027" cy="42831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 smtClean="0"/>
              <a:t>Date</a:t>
            </a:r>
            <a:endParaRPr lang="en-GB" dirty="0"/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1240257" y="3947187"/>
            <a:ext cx="6795911" cy="347215"/>
          </a:xfrm>
        </p:spPr>
        <p:txBody>
          <a:bodyPr>
            <a:normAutofit/>
          </a:bodyPr>
          <a:lstStyle>
            <a:lvl1pPr marL="0" indent="0">
              <a:buNone/>
              <a:defRPr sz="1800" b="0" baseline="0"/>
            </a:lvl1pPr>
          </a:lstStyle>
          <a:p>
            <a:pPr lvl="0"/>
            <a:r>
              <a:rPr lang="en-US" dirty="0" smtClean="0"/>
              <a:t>Role in Project, AARC (if applicable)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1240257" y="4249757"/>
            <a:ext cx="8818145" cy="347215"/>
          </a:xfrm>
        </p:spPr>
        <p:txBody>
          <a:bodyPr>
            <a:normAutofit/>
          </a:bodyPr>
          <a:lstStyle>
            <a:lvl1pPr marL="0" indent="0">
              <a:buNone/>
              <a:defRPr sz="1800" b="0" baseline="0"/>
            </a:lvl1pPr>
          </a:lstStyle>
          <a:p>
            <a:pPr lvl="0"/>
            <a:r>
              <a:rPr lang="en-US" dirty="0" smtClean="0"/>
              <a:t>Role in Organisation, Organisation Name (if Applicable)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486792" y="4765917"/>
            <a:ext cx="1219200" cy="190399"/>
          </a:xfrm>
        </p:spPr>
        <p:txBody>
          <a:bodyPr>
            <a:normAutofit/>
          </a:bodyPr>
          <a:lstStyle>
            <a:lvl1pPr marL="0" indent="0">
              <a:buNone/>
              <a:defRPr sz="600"/>
            </a:lvl1pPr>
          </a:lstStyle>
          <a:p>
            <a:pPr lvl="0"/>
            <a:r>
              <a:rPr lang="en-US" dirty="0" smtClean="0"/>
              <a:t>Logo (optional)</a:t>
            </a:r>
            <a:endParaRPr lang="en-GB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6358" y="-42332"/>
            <a:ext cx="4389920" cy="694266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82" y="480622"/>
            <a:ext cx="1482776" cy="1339714"/>
          </a:xfrm>
          <a:prstGeom prst="rect">
            <a:avLst/>
          </a:prstGeom>
        </p:spPr>
      </p:pic>
      <p:sp>
        <p:nvSpPr>
          <p:cNvPr id="23" name="TextBox 22"/>
          <p:cNvSpPr txBox="1"/>
          <p:nvPr userDrawn="1"/>
        </p:nvSpPr>
        <p:spPr>
          <a:xfrm>
            <a:off x="2818932" y="927797"/>
            <a:ext cx="5918159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700" dirty="0" smtClean="0">
                <a:solidFill>
                  <a:srgbClr val="003F5E"/>
                </a:solidFill>
              </a:rPr>
              <a:t>Authentication and Authorisation for Research and Collaboration</a:t>
            </a:r>
            <a:endParaRPr lang="en-GB" sz="1700" dirty="0">
              <a:solidFill>
                <a:srgbClr val="003F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42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716837"/>
            <a:ext cx="6172200" cy="414421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716837"/>
            <a:ext cx="4314825" cy="4152155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9188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yle 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extBox 1"/>
          <p:cNvSpPr txBox="1"/>
          <p:nvPr userDrawn="1"/>
        </p:nvSpPr>
        <p:spPr>
          <a:xfrm>
            <a:off x="652382" y="304802"/>
            <a:ext cx="36016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 smtClean="0">
                <a:solidFill>
                  <a:srgbClr val="003F5D"/>
                </a:solidFill>
              </a:rPr>
              <a:t>Style</a:t>
            </a:r>
            <a:r>
              <a:rPr lang="en-GB" sz="1800" b="1" baseline="0" dirty="0" smtClean="0">
                <a:solidFill>
                  <a:srgbClr val="003F5D"/>
                </a:solidFill>
              </a:rPr>
              <a:t> Guide</a:t>
            </a:r>
          </a:p>
          <a:p>
            <a:r>
              <a:rPr lang="en-GB" sz="1800" baseline="0" dirty="0" smtClean="0">
                <a:solidFill>
                  <a:srgbClr val="F57A1E"/>
                </a:solidFill>
              </a:rPr>
              <a:t>A Guide to Using the AARC Template</a:t>
            </a:r>
            <a:endParaRPr lang="en-GB" sz="1800" dirty="0">
              <a:solidFill>
                <a:srgbClr val="F57A1E"/>
              </a:solidFill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780366" y="2025770"/>
            <a:ext cx="1014965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rgbClr val="003F5D"/>
                </a:solidFill>
              </a:rPr>
              <a:t>This template is to</a:t>
            </a:r>
            <a:r>
              <a:rPr lang="en-GB" sz="1800" baseline="0" dirty="0" smtClean="0">
                <a:solidFill>
                  <a:srgbClr val="003F5D"/>
                </a:solidFill>
              </a:rPr>
              <a:t> present information on behalf of the AARC Project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800" baseline="0" dirty="0" smtClean="0">
                <a:solidFill>
                  <a:srgbClr val="003F5D"/>
                </a:solidFill>
              </a:rPr>
              <a:t>Font is Calibri and will auto-size. Avoid using a font size less than 18pt.  Main font colour is Teal, </a:t>
            </a:r>
            <a:r>
              <a:rPr lang="en-GB" sz="1800" baseline="0" dirty="0" smtClean="0">
                <a:solidFill>
                  <a:srgbClr val="F57B20"/>
                </a:solidFill>
              </a:rPr>
              <a:t>highlight colour is Orange and should be used sparingly.</a:t>
            </a:r>
            <a:r>
              <a:rPr lang="en-GB" sz="1800" baseline="0" dirty="0" smtClean="0">
                <a:solidFill>
                  <a:srgbClr val="ED1556"/>
                </a:solidFill>
              </a:rPr>
              <a:t> </a:t>
            </a:r>
            <a:r>
              <a:rPr lang="en-GB" sz="1800" baseline="0" dirty="0" smtClean="0">
                <a:solidFill>
                  <a:srgbClr val="003F5D"/>
                </a:solidFill>
              </a:rPr>
              <a:t>If the colours are not shown in PowerPoint use the colour picker to select the correct colour from the logo or these samples</a:t>
            </a:r>
            <a:endParaRPr lang="en-GB" sz="1800" baseline="0" dirty="0" smtClean="0">
              <a:solidFill>
                <a:srgbClr val="ED1556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1800" baseline="0" dirty="0" smtClean="0">
              <a:solidFill>
                <a:srgbClr val="ED1556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800" baseline="0" dirty="0" smtClean="0">
                <a:solidFill>
                  <a:srgbClr val="003F5D"/>
                </a:solidFill>
              </a:rPr>
              <a:t>The title slide has space for the speaker’s own organisation logo which should be no larger than the main AARC logo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1800" baseline="0" dirty="0" smtClean="0">
              <a:solidFill>
                <a:srgbClr val="003F5D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800" baseline="0" dirty="0" smtClean="0">
                <a:solidFill>
                  <a:srgbClr val="003F5D"/>
                </a:solidFill>
              </a:rPr>
              <a:t>The end slide includes EU logo, copyright, and funding statement and must be included in any slide packs distributed or printed.</a:t>
            </a:r>
          </a:p>
        </p:txBody>
      </p:sp>
      <p:sp>
        <p:nvSpPr>
          <p:cNvPr id="5" name="Oval 4"/>
          <p:cNvSpPr/>
          <p:nvPr userDrawn="1"/>
        </p:nvSpPr>
        <p:spPr>
          <a:xfrm>
            <a:off x="10890209" y="5560973"/>
            <a:ext cx="727243" cy="529390"/>
          </a:xfrm>
          <a:prstGeom prst="ellipse">
            <a:avLst/>
          </a:prstGeom>
          <a:solidFill>
            <a:srgbClr val="003F5D"/>
          </a:solidFill>
          <a:ln>
            <a:solidFill>
              <a:srgbClr val="003F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9" name="Oval 8"/>
          <p:cNvSpPr/>
          <p:nvPr userDrawn="1"/>
        </p:nvSpPr>
        <p:spPr>
          <a:xfrm>
            <a:off x="9884901" y="5560973"/>
            <a:ext cx="727243" cy="529390"/>
          </a:xfrm>
          <a:prstGeom prst="ellipse">
            <a:avLst/>
          </a:prstGeom>
          <a:solidFill>
            <a:srgbClr val="F6791C"/>
          </a:solidFill>
          <a:ln>
            <a:solidFill>
              <a:srgbClr val="F679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178045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(Must be includ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1" y="2"/>
            <a:ext cx="12192001" cy="6858001"/>
          </a:xfrm>
          <a:prstGeom prst="rect">
            <a:avLst/>
          </a:prstGeom>
          <a:solidFill>
            <a:srgbClr val="003F5E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/>
          <a:srcRect b="30428"/>
          <a:stretch/>
        </p:blipFill>
        <p:spPr>
          <a:xfrm>
            <a:off x="5217067" y="4837092"/>
            <a:ext cx="1385319" cy="785666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488" y="5966378"/>
            <a:ext cx="433675" cy="29466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111444" y="2395574"/>
            <a:ext cx="374897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400" dirty="0" smtClean="0">
                <a:solidFill>
                  <a:schemeClr val="bg1"/>
                </a:solidFill>
              </a:rPr>
              <a:t>Thank you</a:t>
            </a:r>
          </a:p>
          <a:p>
            <a:pPr algn="ctr"/>
            <a:r>
              <a:rPr lang="en-GB" sz="4400" dirty="0" smtClean="0">
                <a:solidFill>
                  <a:srgbClr val="F6791C"/>
                </a:solidFill>
              </a:rPr>
              <a:t>Any</a:t>
            </a:r>
            <a:r>
              <a:rPr lang="en-GB" sz="4400" baseline="0" dirty="0" smtClean="0">
                <a:solidFill>
                  <a:srgbClr val="F6791C"/>
                </a:solidFill>
              </a:rPr>
              <a:t> Questions?</a:t>
            </a:r>
            <a:endParaRPr lang="en-GB" sz="4400" dirty="0">
              <a:solidFill>
                <a:srgbClr val="F6791C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6357" y="-50222"/>
            <a:ext cx="4394909" cy="6950557"/>
          </a:xfrm>
          <a:prstGeom prst="rect">
            <a:avLst/>
          </a:prstGeom>
        </p:spPr>
      </p:pic>
      <p:sp>
        <p:nvSpPr>
          <p:cNvPr id="25" name="Content Placeholder 24"/>
          <p:cNvSpPr>
            <a:spLocks noGrp="1"/>
          </p:cNvSpPr>
          <p:nvPr>
            <p:ph sz="quarter" idx="11" hasCustomPrompt="1"/>
          </p:nvPr>
        </p:nvSpPr>
        <p:spPr>
          <a:xfrm>
            <a:off x="3763166" y="4113541"/>
            <a:ext cx="4445529" cy="37371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Presenter email address</a:t>
            </a:r>
            <a:endParaRPr lang="en-GB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91782" y="6289305"/>
            <a:ext cx="5747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6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© GÉANT  on behalf of the AARC project.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6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The work leading to these results has received funding from the European Union’s Horizon 2020 research and innovation programme under Grant Agreement No. </a:t>
            </a:r>
            <a:r>
              <a:rPr lang="is-IS" sz="6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730941 </a:t>
            </a:r>
            <a:r>
              <a:rPr lang="en-GB" sz="6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(AARC2).</a:t>
            </a:r>
            <a:endParaRPr lang="en-GB" sz="6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3469" y="5591160"/>
            <a:ext cx="13837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>
                <a:solidFill>
                  <a:schemeClr val="bg1"/>
                </a:solidFill>
              </a:rPr>
              <a:t>https://aarc-project.eu</a:t>
            </a:r>
            <a:endParaRPr lang="en-GB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339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200">
                <a:latin typeface="+mn-lt"/>
              </a:defRPr>
            </a:lvl1pPr>
            <a:lvl2pPr>
              <a:defRPr sz="1800">
                <a:solidFill>
                  <a:srgbClr val="004361"/>
                </a:solidFill>
                <a:latin typeface="+mn-lt"/>
              </a:defRPr>
            </a:lvl2pPr>
            <a:lvl3pPr>
              <a:defRPr sz="1800">
                <a:solidFill>
                  <a:srgbClr val="003F5E"/>
                </a:solidFill>
                <a:latin typeface="+mn-lt"/>
              </a:defRPr>
            </a:lvl3pPr>
            <a:lvl4pPr>
              <a:defRPr sz="1800">
                <a:latin typeface="+mn-lt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1399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5625"/>
            <a:ext cx="5562600" cy="4351338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1500"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877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2603" y="1681163"/>
            <a:ext cx="5514975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601" y="2489204"/>
            <a:ext cx="5553075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9482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6:33 Text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501" y="1524003"/>
            <a:ext cx="7864123" cy="4652963"/>
          </a:xfrm>
        </p:spPr>
        <p:txBody>
          <a:bodyPr/>
          <a:lstStyle>
            <a:lvl1pPr>
              <a:defRPr sz="1500">
                <a:latin typeface="+mn-lt"/>
              </a:defRPr>
            </a:lvl1pPr>
            <a:lvl2pPr>
              <a:defRPr>
                <a:solidFill>
                  <a:srgbClr val="004361"/>
                </a:solidFill>
                <a:latin typeface="+mn-lt"/>
              </a:defRPr>
            </a:lvl2pPr>
            <a:lvl3pPr>
              <a:defRPr>
                <a:solidFill>
                  <a:srgbClr val="003F5E"/>
                </a:solidFill>
                <a:latin typeface="+mn-lt"/>
              </a:defRPr>
            </a:lvl3pPr>
            <a:lvl4pPr>
              <a:defRPr>
                <a:latin typeface="+mn-lt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8319911" y="153246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8602125" y="1532467"/>
            <a:ext cx="3" cy="4682066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651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077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Image Bar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2" name="Rectangle 1"/>
          <p:cNvSpPr/>
          <p:nvPr userDrawn="1"/>
        </p:nvSpPr>
        <p:spPr>
          <a:xfrm>
            <a:off x="0" y="1676400"/>
            <a:ext cx="12192000" cy="2165684"/>
          </a:xfrm>
          <a:prstGeom prst="rect">
            <a:avLst/>
          </a:prstGeom>
          <a:solidFill>
            <a:srgbClr val="013F5E"/>
          </a:solidFill>
          <a:ln>
            <a:solidFill>
              <a:srgbClr val="013F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70572" y="4083050"/>
            <a:ext cx="11208083" cy="218139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2505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Image Bar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3858126"/>
            <a:ext cx="12192000" cy="2165684"/>
          </a:xfrm>
          <a:prstGeom prst="rect">
            <a:avLst/>
          </a:prstGeom>
          <a:solidFill>
            <a:srgbClr val="004361"/>
          </a:solidFill>
          <a:ln>
            <a:solidFill>
              <a:srgbClr val="013F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48287" y="1524586"/>
            <a:ext cx="11315924" cy="210093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252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651518"/>
            <a:ext cx="6172200" cy="4209532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642188"/>
            <a:ext cx="4314825" cy="422680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4033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6935" y="203200"/>
            <a:ext cx="9040688" cy="9277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Slide Title</a:t>
            </a:r>
            <a:br>
              <a:rPr lang="en-US" dirty="0" smtClean="0"/>
            </a:br>
            <a:r>
              <a:rPr lang="en-US" dirty="0" smtClean="0"/>
              <a:t>subtitle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4502" y="1439333"/>
            <a:ext cx="10909300" cy="47376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61812" y="6406019"/>
            <a:ext cx="741021" cy="2748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44502" y="6406019"/>
            <a:ext cx="11274749" cy="7229"/>
          </a:xfrm>
          <a:prstGeom prst="line">
            <a:avLst/>
          </a:prstGeom>
          <a:ln w="12700" cap="rnd">
            <a:solidFill>
              <a:srgbClr val="F57B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 userDrawn="1"/>
        </p:nvSpPr>
        <p:spPr>
          <a:xfrm>
            <a:off x="25400" y="6481610"/>
            <a:ext cx="181751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50" baseline="0" dirty="0" smtClean="0">
                <a:solidFill>
                  <a:srgbClr val="003F5E"/>
                </a:solidFill>
              </a:rPr>
              <a:t>https://aarc-project.eu</a:t>
            </a:r>
            <a:endParaRPr lang="en-GB" sz="750" dirty="0">
              <a:solidFill>
                <a:srgbClr val="003F5E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444503" y="1224327"/>
            <a:ext cx="10274297" cy="2887"/>
          </a:xfrm>
          <a:prstGeom prst="line">
            <a:avLst/>
          </a:prstGeom>
          <a:ln w="12700">
            <a:solidFill>
              <a:srgbClr val="003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8149" y="143931"/>
            <a:ext cx="1144684" cy="103424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543" y="6460279"/>
            <a:ext cx="331798" cy="299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33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0" r:id="rId2"/>
    <p:sldLayoutId id="2147483652" r:id="rId3"/>
    <p:sldLayoutId id="2147483653" r:id="rId4"/>
    <p:sldLayoutId id="2147483660" r:id="rId5"/>
    <p:sldLayoutId id="2147483654" r:id="rId6"/>
    <p:sldLayoutId id="2147483655" r:id="rId7"/>
    <p:sldLayoutId id="2147483659" r:id="rId8"/>
    <p:sldLayoutId id="2147483656" r:id="rId9"/>
    <p:sldLayoutId id="2147483657" r:id="rId10"/>
    <p:sldLayoutId id="2147483663" r:id="rId11"/>
    <p:sldLayoutId id="2147483662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rgbClr val="00436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200" kern="1200">
          <a:solidFill>
            <a:srgbClr val="004360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0436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03F5E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04360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04360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ec.europa.eu/newsroom/just/item-detail.cfm?item_id=50083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geant.org/display/TFDPR/Community+GDPR+Activities" TargetMode="External"/><Relationship Id="rId2" Type="http://schemas.openxmlformats.org/officeDocument/2006/relationships/hyperlink" Target="https://lists.geant.org/sympa/info/tf-dpr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ec.europa.eu/newsroom/just/item-detail.cfm?item_id=50083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ec.europa.eu/newsroom/just/item-detail.cfm?item_id=50083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Uros </a:t>
            </a:r>
            <a:r>
              <a:rPr lang="en-GB" dirty="0" err="1" smtClean="0"/>
              <a:t>Stevanovic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smtClean="0"/>
              <a:t>AARC project meeting, Amsterdam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Authentication and Authorisation for Research and Collaboration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 smtClean="0"/>
              <a:t>Service-centric policies – Update (NA3.2)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GB" dirty="0" smtClean="0"/>
              <a:t>21-23. November 2017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NA3.2 task lead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0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KIT – SCC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945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Link: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ec.europa.eu/newsroom/just/item-detail.cfm?item_id=50083</a:t>
            </a:r>
            <a:endParaRPr lang="en-US" dirty="0" smtClean="0"/>
          </a:p>
          <a:p>
            <a:r>
              <a:rPr lang="en-US" dirty="0" smtClean="0"/>
              <a:t>DPIA (Data Protection Impact Assessment)</a:t>
            </a:r>
          </a:p>
          <a:p>
            <a:pPr lvl="1"/>
            <a:r>
              <a:rPr lang="en-US" dirty="0" smtClean="0"/>
              <a:t>Assessing the necessity, proportionality, risk managements (in relation to users)</a:t>
            </a:r>
          </a:p>
          <a:p>
            <a:r>
              <a:rPr lang="en-US" dirty="0" smtClean="0"/>
              <a:t>Not defined in GDPR per se, however its concept is introduced with Art. 35(7), rec. 84</a:t>
            </a:r>
          </a:p>
          <a:p>
            <a:r>
              <a:rPr lang="en-US" dirty="0" smtClean="0"/>
              <a:t>Not mandatory, only </a:t>
            </a:r>
            <a:r>
              <a:rPr lang="en-US" dirty="0"/>
              <a:t>when processing is “</a:t>
            </a:r>
            <a:r>
              <a:rPr lang="en-US" i="1" dirty="0"/>
              <a:t>likely to </a:t>
            </a:r>
            <a:r>
              <a:rPr lang="en-US" i="1" dirty="0" smtClean="0"/>
              <a:t>result </a:t>
            </a:r>
            <a:r>
              <a:rPr lang="en-US" i="1" dirty="0"/>
              <a:t>in a high risk to the rights and freedoms of natural persons</a:t>
            </a:r>
            <a:r>
              <a:rPr lang="en-US" dirty="0"/>
              <a:t>” (Article 35(1</a:t>
            </a:r>
            <a:r>
              <a:rPr lang="en-US" dirty="0" smtClean="0"/>
              <a:t>))</a:t>
            </a:r>
          </a:p>
          <a:p>
            <a:r>
              <a:rPr lang="en-US" dirty="0" smtClean="0"/>
              <a:t>Monetary fines for non-compliance</a:t>
            </a:r>
          </a:p>
          <a:p>
            <a:pPr lvl="1"/>
            <a:r>
              <a:rPr lang="en-US" dirty="0" smtClean="0"/>
              <a:t>Not conducting</a:t>
            </a:r>
          </a:p>
          <a:p>
            <a:pPr lvl="1"/>
            <a:r>
              <a:rPr lang="en-US" dirty="0" smtClean="0"/>
              <a:t>Conducted incorrectly</a:t>
            </a:r>
          </a:p>
          <a:p>
            <a:pPr lvl="1"/>
            <a:r>
              <a:rPr lang="en-US" dirty="0" smtClean="0"/>
              <a:t>Not consulting competent supervisory authority (where necessary)</a:t>
            </a:r>
          </a:p>
          <a:p>
            <a:pPr lvl="1"/>
            <a:r>
              <a:rPr lang="en-US" dirty="0" smtClean="0"/>
              <a:t>Fine up to 10M </a:t>
            </a:r>
            <a:r>
              <a:rPr lang="en-US" dirty="0" smtClean="0"/>
              <a:t>or 2% total annual turnover (whatever is greater)</a:t>
            </a:r>
          </a:p>
          <a:p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Protection Impact </a:t>
            </a:r>
            <a:r>
              <a:rPr lang="en-US" dirty="0" smtClean="0"/>
              <a:t>Assessment </a:t>
            </a:r>
            <a:r>
              <a:rPr lang="en-US" dirty="0" smtClean="0"/>
              <a:t>(WP29 opinion)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502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“risk” is a scenario describing an event and its consequences, estimated in terms of severity </a:t>
            </a:r>
            <a:r>
              <a:rPr lang="en-US" dirty="0" smtClean="0"/>
              <a:t>and likelihood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“</a:t>
            </a:r>
            <a:r>
              <a:rPr lang="en-US" dirty="0"/>
              <a:t>Risk </a:t>
            </a:r>
            <a:r>
              <a:rPr lang="en-US" dirty="0" smtClean="0"/>
              <a:t>management” can </a:t>
            </a:r>
            <a:r>
              <a:rPr lang="en-US" dirty="0"/>
              <a:t>be defined as the coordinated activities </a:t>
            </a:r>
            <a:r>
              <a:rPr lang="en-US" dirty="0" smtClean="0"/>
              <a:t>to direct </a:t>
            </a:r>
            <a:r>
              <a:rPr lang="en-US" dirty="0"/>
              <a:t>and control an organization with regard to risk</a:t>
            </a:r>
            <a:r>
              <a:rPr lang="en-US" dirty="0" smtClean="0"/>
              <a:t>.</a:t>
            </a:r>
          </a:p>
          <a:p>
            <a:r>
              <a:rPr lang="en-US" dirty="0" smtClean="0"/>
              <a:t>DPIA may address single processing, or multiple that are similar in purpose, risk.</a:t>
            </a:r>
          </a:p>
          <a:p>
            <a:r>
              <a:rPr lang="en-US" dirty="0"/>
              <a:t>When is a DPIA mandatory? When processing is “likely to result in a high risk</a:t>
            </a:r>
            <a:r>
              <a:rPr lang="en-US" dirty="0" smtClean="0"/>
              <a:t>”.</a:t>
            </a:r>
          </a:p>
          <a:p>
            <a:pPr lvl="1"/>
            <a:r>
              <a:rPr lang="en-US" dirty="0" smtClean="0"/>
              <a:t>Nine criteria (</a:t>
            </a:r>
            <a:r>
              <a:rPr lang="en-US" dirty="0"/>
              <a:t>systemic monitoring, </a:t>
            </a:r>
            <a:r>
              <a:rPr lang="en-US" dirty="0" smtClean="0"/>
              <a:t>automated-decision </a:t>
            </a:r>
            <a:r>
              <a:rPr lang="en-US" dirty="0"/>
              <a:t>making with legal or similar significant </a:t>
            </a:r>
            <a:r>
              <a:rPr lang="en-US" dirty="0" smtClean="0"/>
              <a:t>effect</a:t>
            </a:r>
            <a:r>
              <a:rPr lang="en-US" dirty="0"/>
              <a:t>, sensitive data, </a:t>
            </a:r>
            <a:r>
              <a:rPr lang="en-US" dirty="0" smtClean="0"/>
              <a:t>data </a:t>
            </a:r>
            <a:r>
              <a:rPr lang="en-US" dirty="0"/>
              <a:t>processed on a large </a:t>
            </a:r>
            <a:r>
              <a:rPr lang="en-US" dirty="0" smtClean="0"/>
              <a:t>scale, etc.); two or more</a:t>
            </a:r>
          </a:p>
          <a:p>
            <a:r>
              <a:rPr lang="en-US" dirty="0" smtClean="0"/>
              <a:t>Should be carried out before processing, by controller, DPO, processors (controller is responsible)</a:t>
            </a:r>
          </a:p>
          <a:p>
            <a:r>
              <a:rPr lang="en-US" dirty="0" smtClean="0"/>
              <a:t>Controller should consider publishing the DPIA (not mandatory)</a:t>
            </a:r>
          </a:p>
          <a:p>
            <a:r>
              <a:rPr lang="en-US" dirty="0"/>
              <a:t>S</a:t>
            </a:r>
            <a:r>
              <a:rPr lang="en-US" dirty="0" smtClean="0"/>
              <a:t>upervisory authority should be consulted when </a:t>
            </a:r>
            <a:r>
              <a:rPr lang="en-US" dirty="0"/>
              <a:t>the residual risks are </a:t>
            </a:r>
            <a:r>
              <a:rPr lang="en-US" dirty="0" smtClean="0"/>
              <a:t>high</a:t>
            </a:r>
          </a:p>
          <a:p>
            <a:pPr lvl="1"/>
            <a:r>
              <a:rPr lang="en-US" dirty="0" smtClean="0"/>
              <a:t>where </a:t>
            </a:r>
            <a:r>
              <a:rPr lang="en-US" dirty="0"/>
              <a:t>the identified risks </a:t>
            </a:r>
            <a:r>
              <a:rPr lang="en-US" dirty="0" smtClean="0"/>
              <a:t>cannot </a:t>
            </a:r>
            <a:r>
              <a:rPr lang="en-US" dirty="0"/>
              <a:t>be sufficiently addressed by the data </a:t>
            </a:r>
            <a:r>
              <a:rPr lang="en-US" dirty="0" smtClean="0"/>
              <a:t>controller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Protection Impact </a:t>
            </a:r>
            <a:r>
              <a:rPr lang="en-US" dirty="0" smtClean="0"/>
              <a:t>Assessment </a:t>
            </a:r>
            <a:r>
              <a:rPr lang="en-US" dirty="0"/>
              <a:t>(WP29 opinion)</a:t>
            </a:r>
          </a:p>
        </p:txBody>
      </p:sp>
    </p:spTree>
    <p:extLst>
      <p:ext uri="{BB962C8B-B14F-4D97-AF65-F5344CB8AC3E}">
        <p14:creationId xmlns:p14="http://schemas.microsoft.com/office/powerpoint/2010/main" val="2353368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231410" y="3369734"/>
            <a:ext cx="2778989" cy="3987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smtClean="0"/>
              <a:t>Questions?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421962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Engagement of communities with special requirements:</a:t>
            </a:r>
          </a:p>
          <a:p>
            <a:pPr lvl="1"/>
            <a:r>
              <a:rPr lang="en-US" dirty="0" smtClean="0"/>
              <a:t>Acceptable Use Policy</a:t>
            </a:r>
          </a:p>
          <a:p>
            <a:pPr lvl="1"/>
            <a:r>
              <a:rPr lang="en-US" dirty="0" smtClean="0"/>
              <a:t>Monitoring, logging policy</a:t>
            </a:r>
          </a:p>
          <a:p>
            <a:pPr lvl="1"/>
            <a:r>
              <a:rPr lang="en-US" dirty="0" smtClean="0"/>
              <a:t>Security policies</a:t>
            </a:r>
          </a:p>
          <a:p>
            <a:r>
              <a:rPr lang="en-US" dirty="0" smtClean="0"/>
              <a:t>Possible requirements:</a:t>
            </a:r>
          </a:p>
          <a:p>
            <a:pPr lvl="1"/>
            <a:r>
              <a:rPr lang="en-US" dirty="0" smtClean="0"/>
              <a:t>Separate, per project, logging aggregation and data processing (i.e. projects should be insulated from each other within community)</a:t>
            </a:r>
          </a:p>
          <a:p>
            <a:pPr lvl="1"/>
            <a:r>
              <a:rPr lang="en-US" dirty="0" smtClean="0"/>
              <a:t> Separate data privacy policies (e.g. one for providing a service, separate per project if needed)</a:t>
            </a:r>
          </a:p>
          <a:p>
            <a:pPr lvl="1"/>
            <a:r>
              <a:rPr lang="en-US" dirty="0" smtClean="0"/>
              <a:t>Policies for processing of special data (medical data?)</a:t>
            </a:r>
          </a:p>
          <a:p>
            <a:pPr marL="0" indent="0">
              <a:buNone/>
            </a:pPr>
            <a:r>
              <a:rPr lang="en-US" dirty="0" smtClean="0"/>
              <a:t>Possible questions:</a:t>
            </a:r>
          </a:p>
          <a:p>
            <a:r>
              <a:rPr lang="en-US" dirty="0" smtClean="0"/>
              <a:t>Are you processing special data?</a:t>
            </a:r>
          </a:p>
          <a:p>
            <a:r>
              <a:rPr lang="en-US" dirty="0" smtClean="0"/>
              <a:t>Do you have a need for increased anonymity of researchers?</a:t>
            </a:r>
          </a:p>
          <a:p>
            <a:r>
              <a:rPr lang="en-US" dirty="0" smtClean="0"/>
              <a:t>Do you have a need for a per project logging policy?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policies engagement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45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have special requirements for:</a:t>
            </a:r>
          </a:p>
          <a:p>
            <a:pPr lvl="1"/>
            <a:r>
              <a:rPr lang="en-US" dirty="0" smtClean="0"/>
              <a:t>Security policies</a:t>
            </a:r>
          </a:p>
          <a:p>
            <a:pPr lvl="1"/>
            <a:r>
              <a:rPr lang="en-US" dirty="0" smtClean="0"/>
              <a:t>Membership policies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(contd.)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5421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/>
              <a:t>u</a:t>
            </a:r>
            <a:r>
              <a:rPr lang="en-GB" dirty="0" smtClean="0"/>
              <a:t>ros.stevanovic@kit.edu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9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976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Split in two short (unrelated) topics</a:t>
            </a:r>
          </a:p>
          <a:p>
            <a:r>
              <a:rPr lang="en-GB" dirty="0" smtClean="0"/>
              <a:t>GDPR task force  </a:t>
            </a:r>
            <a:r>
              <a:rPr lang="en-GB" dirty="0" smtClean="0">
                <a:sym typeface="Wingdings" panose="05000000000000000000" pitchFamily="2" charset="2"/>
              </a:rPr>
              <a:t> ~10 mins</a:t>
            </a:r>
            <a:endParaRPr lang="en-GB" dirty="0" smtClean="0"/>
          </a:p>
          <a:p>
            <a:pPr lvl="1"/>
            <a:r>
              <a:rPr lang="en-GB" dirty="0" smtClean="0"/>
              <a:t>Information</a:t>
            </a:r>
          </a:p>
          <a:p>
            <a:pPr lvl="1"/>
            <a:r>
              <a:rPr lang="en-GB" dirty="0" smtClean="0"/>
              <a:t>Updates</a:t>
            </a:r>
          </a:p>
          <a:p>
            <a:pPr lvl="1"/>
            <a:r>
              <a:rPr lang="en-GB" dirty="0" smtClean="0"/>
              <a:t>Utrecht meet</a:t>
            </a:r>
          </a:p>
          <a:p>
            <a:pPr lvl="1"/>
            <a:endParaRPr lang="en-GB" dirty="0"/>
          </a:p>
          <a:p>
            <a:r>
              <a:rPr lang="en-GB" dirty="0" smtClean="0"/>
              <a:t>Community engagement for policy requirements </a:t>
            </a:r>
            <a:r>
              <a:rPr lang="en-GB" dirty="0" smtClean="0">
                <a:sym typeface="Wingdings" panose="05000000000000000000" pitchFamily="2" charset="2"/>
              </a:rPr>
              <a:t> ~ 10 mins</a:t>
            </a:r>
          </a:p>
          <a:p>
            <a:pPr lvl="1"/>
            <a:r>
              <a:rPr lang="en-GB" dirty="0" smtClean="0">
                <a:sym typeface="Wingdings" panose="05000000000000000000" pitchFamily="2" charset="2"/>
              </a:rPr>
              <a:t>Needs and requirements from communities regarding polices, hopefully non-standard requirements</a:t>
            </a:r>
          </a:p>
          <a:p>
            <a:pPr lvl="1"/>
            <a:r>
              <a:rPr lang="en-GB" dirty="0" smtClean="0">
                <a:sym typeface="Wingdings" panose="05000000000000000000" pitchFamily="2" charset="2"/>
              </a:rPr>
              <a:t>Interactive (hopefully)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ToC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>
                <a:solidFill>
                  <a:srgbClr val="F6791C"/>
                </a:solidFill>
              </a:rPr>
              <a:t>Subtitle</a:t>
            </a:r>
            <a:endParaRPr lang="en-GB" dirty="0">
              <a:solidFill>
                <a:srgbClr val="F679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376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Split in two short (unrelated) topics</a:t>
            </a:r>
          </a:p>
          <a:p>
            <a:r>
              <a:rPr lang="en-GB" dirty="0" smtClean="0"/>
              <a:t>GDPR talk</a:t>
            </a:r>
            <a:r>
              <a:rPr lang="en-GB" dirty="0" smtClean="0">
                <a:sym typeface="Wingdings" panose="05000000000000000000" pitchFamily="2" charset="2"/>
              </a:rPr>
              <a:t> ~10 mins</a:t>
            </a:r>
            <a:endParaRPr lang="en-GB" dirty="0" smtClean="0"/>
          </a:p>
          <a:p>
            <a:pPr lvl="1"/>
            <a:r>
              <a:rPr lang="en-GB" dirty="0" smtClean="0"/>
              <a:t>News and updates</a:t>
            </a:r>
          </a:p>
          <a:p>
            <a:pPr lvl="1"/>
            <a:r>
              <a:rPr lang="en-GB" dirty="0" smtClean="0"/>
              <a:t>GDPR task force</a:t>
            </a:r>
          </a:p>
          <a:p>
            <a:pPr lvl="1"/>
            <a:r>
              <a:rPr lang="en-GB" dirty="0"/>
              <a:t>Utrecht meet</a:t>
            </a:r>
          </a:p>
          <a:p>
            <a:pPr lvl="1"/>
            <a:r>
              <a:rPr lang="en-GB" dirty="0" smtClean="0"/>
              <a:t>WP29 opinions (data breach notification, guidance on automated decision making)</a:t>
            </a:r>
          </a:p>
          <a:p>
            <a:pPr lvl="1"/>
            <a:endParaRPr lang="en-GB" dirty="0"/>
          </a:p>
          <a:p>
            <a:r>
              <a:rPr lang="en-GB" dirty="0" smtClean="0"/>
              <a:t>Community engagement for policy requirements </a:t>
            </a:r>
            <a:r>
              <a:rPr lang="en-GB" dirty="0" smtClean="0">
                <a:sym typeface="Wingdings" panose="05000000000000000000" pitchFamily="2" charset="2"/>
              </a:rPr>
              <a:t> ~ 10 mins</a:t>
            </a:r>
          </a:p>
          <a:p>
            <a:pPr lvl="1"/>
            <a:r>
              <a:rPr lang="en-GB" dirty="0" smtClean="0">
                <a:sym typeface="Wingdings" panose="05000000000000000000" pitchFamily="2" charset="2"/>
              </a:rPr>
              <a:t>Needs and requirements from communities regarding polices, hopefully non-standard requirements</a:t>
            </a:r>
          </a:p>
          <a:p>
            <a:pPr lvl="1"/>
            <a:r>
              <a:rPr lang="en-GB" dirty="0" smtClean="0">
                <a:sym typeface="Wingdings" panose="05000000000000000000" pitchFamily="2" charset="2"/>
              </a:rPr>
              <a:t>Interactive (hopefully)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ToC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>
              <a:solidFill>
                <a:srgbClr val="F679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50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Established by GÉANT (</a:t>
            </a:r>
            <a:r>
              <a:rPr lang="en-US" dirty="0" err="1" smtClean="0"/>
              <a:t>SURFnet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Open to everyone</a:t>
            </a:r>
          </a:p>
          <a:p>
            <a:r>
              <a:rPr lang="en-US" dirty="0" smtClean="0"/>
              <a:t>Public meetings:</a:t>
            </a:r>
          </a:p>
          <a:p>
            <a:pPr lvl="1"/>
            <a:r>
              <a:rPr lang="en-US" dirty="0" smtClean="0"/>
              <a:t>First (constitutive) in Berlin 28-08-2017</a:t>
            </a:r>
          </a:p>
          <a:p>
            <a:pPr lvl="1"/>
            <a:r>
              <a:rPr lang="en-US" dirty="0" smtClean="0"/>
              <a:t>Second Utrecht 30-10-2017</a:t>
            </a:r>
          </a:p>
          <a:p>
            <a:r>
              <a:rPr lang="en-US" dirty="0"/>
              <a:t>Mail </a:t>
            </a:r>
            <a:r>
              <a:rPr lang="en-US" dirty="0" smtClean="0"/>
              <a:t>list (open):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lists.geant.org/sympa/info/tf-dpr</a:t>
            </a:r>
            <a:endParaRPr lang="en-US" dirty="0" smtClean="0"/>
          </a:p>
          <a:p>
            <a:r>
              <a:rPr lang="en-US" dirty="0" smtClean="0"/>
              <a:t>Wiki, </a:t>
            </a:r>
            <a:r>
              <a:rPr lang="en-US" dirty="0"/>
              <a:t>with documents: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wiki.geant.org/display/TFDPR/Community+GDPR+Activities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GDPR task force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750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Participants:</a:t>
            </a:r>
          </a:p>
          <a:p>
            <a:pPr lvl="1"/>
            <a:r>
              <a:rPr lang="en-US" dirty="0" err="1" smtClean="0"/>
              <a:t>DeIC</a:t>
            </a:r>
            <a:r>
              <a:rPr lang="en-US" dirty="0" smtClean="0"/>
              <a:t> (Danish e-Infrastructure Cooperation)</a:t>
            </a:r>
          </a:p>
          <a:p>
            <a:pPr lvl="1"/>
            <a:r>
              <a:rPr lang="en-US" dirty="0" smtClean="0"/>
              <a:t>CERN</a:t>
            </a:r>
          </a:p>
          <a:p>
            <a:pPr lvl="1"/>
            <a:r>
              <a:rPr lang="en-US" dirty="0" smtClean="0"/>
              <a:t>DFN</a:t>
            </a:r>
          </a:p>
          <a:p>
            <a:pPr lvl="1"/>
            <a:r>
              <a:rPr lang="en-US" dirty="0" err="1" smtClean="0"/>
              <a:t>SURFnet</a:t>
            </a:r>
            <a:endParaRPr lang="en-US" dirty="0" smtClean="0"/>
          </a:p>
          <a:p>
            <a:pPr lvl="1"/>
            <a:r>
              <a:rPr lang="en-US" dirty="0" err="1" smtClean="0"/>
              <a:t>Jisc</a:t>
            </a:r>
            <a:endParaRPr lang="en-US" dirty="0" smtClean="0"/>
          </a:p>
          <a:p>
            <a:pPr lvl="1"/>
            <a:r>
              <a:rPr lang="en-US" dirty="0" smtClean="0"/>
              <a:t>GÉANT</a:t>
            </a:r>
          </a:p>
          <a:p>
            <a:pPr lvl="1"/>
            <a:r>
              <a:rPr lang="en-US" dirty="0" smtClean="0"/>
              <a:t>KIT</a:t>
            </a:r>
          </a:p>
          <a:p>
            <a:r>
              <a:rPr lang="en-US" dirty="0" smtClean="0"/>
              <a:t>Discussion about the GÉANT services compatibility with the GDPR</a:t>
            </a:r>
          </a:p>
          <a:p>
            <a:r>
              <a:rPr lang="en-US" dirty="0" smtClean="0"/>
              <a:t>Risk level assessment on the type of service provided (</a:t>
            </a:r>
            <a:r>
              <a:rPr lang="en-US" dirty="0" err="1" smtClean="0"/>
              <a:t>Jisc</a:t>
            </a:r>
            <a:r>
              <a:rPr lang="en-US" dirty="0" smtClean="0"/>
              <a:t> perspective)</a:t>
            </a:r>
          </a:p>
          <a:p>
            <a:r>
              <a:rPr lang="en-US" dirty="0" smtClean="0"/>
              <a:t>Discussion about the WP29 opinions on data breach and automated decision-making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Utrecht </a:t>
            </a:r>
            <a:r>
              <a:rPr lang="en-US" dirty="0" smtClean="0"/>
              <a:t>meet (30.10.2017)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025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Link: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ec.europa.eu/newsroom/just/item-detail.cfm?item_id=50083</a:t>
            </a:r>
            <a:endParaRPr lang="en-US" dirty="0" smtClean="0"/>
          </a:p>
          <a:p>
            <a:r>
              <a:rPr lang="en-US" dirty="0" smtClean="0"/>
              <a:t>Breach of personal data must be disclosed to the competent national supervisory authority</a:t>
            </a:r>
          </a:p>
          <a:p>
            <a:r>
              <a:rPr lang="en-US" dirty="0" smtClean="0"/>
              <a:t>Now mandatory for all </a:t>
            </a:r>
            <a:r>
              <a:rPr lang="en-US" dirty="0" smtClean="0"/>
              <a:t>controllers (previously defined by national law)</a:t>
            </a:r>
            <a:endParaRPr lang="en-US" dirty="0" smtClean="0"/>
          </a:p>
          <a:p>
            <a:r>
              <a:rPr lang="en-US" dirty="0" smtClean="0"/>
              <a:t>Benefits:</a:t>
            </a:r>
          </a:p>
          <a:p>
            <a:pPr lvl="1"/>
            <a:r>
              <a:rPr lang="en-US" dirty="0" smtClean="0"/>
              <a:t>Info on how to proceed (also whether to inform affected users)</a:t>
            </a:r>
          </a:p>
          <a:p>
            <a:pPr lvl="1"/>
            <a:r>
              <a:rPr lang="en-US" dirty="0" smtClean="0"/>
              <a:t>Tool to enhance compliance for data protection</a:t>
            </a:r>
          </a:p>
          <a:p>
            <a:pPr lvl="1"/>
            <a:r>
              <a:rPr lang="en-US" dirty="0" smtClean="0"/>
              <a:t>Upon failure to report, possible monetary sanction</a:t>
            </a:r>
          </a:p>
          <a:p>
            <a:r>
              <a:rPr lang="en-US" dirty="0" smtClean="0"/>
              <a:t>Planning in advance, risk assessment (within DPIA, e.g.), appropriate technical and security measures</a:t>
            </a:r>
          </a:p>
          <a:p>
            <a:r>
              <a:rPr lang="en-US" dirty="0" smtClean="0"/>
              <a:t>Incident response plan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breach notification (WP29 opinion)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616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5646" y="1431632"/>
            <a:ext cx="10909300" cy="5292438"/>
          </a:xfrm>
        </p:spPr>
        <p:txBody>
          <a:bodyPr>
            <a:normAutofit/>
          </a:bodyPr>
          <a:lstStyle/>
          <a:p>
            <a:r>
              <a:rPr lang="en-US" dirty="0" smtClean="0"/>
              <a:t>What is personal data breach? </a:t>
            </a:r>
          </a:p>
          <a:p>
            <a:pPr lvl="1"/>
            <a:r>
              <a:rPr lang="en-US" dirty="0" smtClean="0"/>
              <a:t>“a </a:t>
            </a:r>
            <a:r>
              <a:rPr lang="en-US" b="1" dirty="0"/>
              <a:t>breach of security </a:t>
            </a:r>
            <a:r>
              <a:rPr lang="en-US" dirty="0"/>
              <a:t>leading to the accidental or unlawful destruction, loss, alteration, </a:t>
            </a:r>
            <a:r>
              <a:rPr lang="en-US" dirty="0" smtClean="0"/>
              <a:t>unauthorized disclosure  of</a:t>
            </a:r>
            <a:r>
              <a:rPr lang="en-US" dirty="0"/>
              <a:t>, or access to, </a:t>
            </a:r>
            <a:r>
              <a:rPr lang="en-US" b="1" dirty="0"/>
              <a:t>personal</a:t>
            </a:r>
            <a:r>
              <a:rPr lang="en-US" dirty="0"/>
              <a:t> data transmitted, stored or otherwise processed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Loss of decryption key (used to encrypt personal data)</a:t>
            </a:r>
          </a:p>
          <a:p>
            <a:pPr lvl="1"/>
            <a:r>
              <a:rPr lang="en-US" dirty="0" smtClean="0"/>
              <a:t>Significant disruption of services (power failure, DDoS, ransomware) that may cause significant risk for users</a:t>
            </a:r>
          </a:p>
          <a:p>
            <a:pPr lvl="2"/>
            <a:r>
              <a:rPr lang="en-US" dirty="0" smtClean="0"/>
              <a:t>Hospital can not perform normal operations due to unavailability of personal data</a:t>
            </a:r>
          </a:p>
          <a:p>
            <a:pPr lvl="1"/>
            <a:r>
              <a:rPr lang="en-US" dirty="0" smtClean="0"/>
              <a:t>Not being able to send a newsletter for some hours does NOT present significant risk for users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breach notification (WP29 opinion)</a:t>
            </a:r>
          </a:p>
        </p:txBody>
      </p:sp>
    </p:spTree>
    <p:extLst>
      <p:ext uri="{BB962C8B-B14F-4D97-AF65-F5344CB8AC3E}">
        <p14:creationId xmlns:p14="http://schemas.microsoft.com/office/powerpoint/2010/main" val="1742239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Failure to disclose may result in (up to) 10M€ or 2% global annual turnover (higher)</a:t>
            </a:r>
          </a:p>
          <a:p>
            <a:pPr lvl="1"/>
            <a:r>
              <a:rPr lang="en-US" dirty="0"/>
              <a:t>Failure to implement adequate security measures is a separate infringement (and potential separate fine)</a:t>
            </a:r>
          </a:p>
          <a:p>
            <a:r>
              <a:rPr lang="en-US" dirty="0"/>
              <a:t>Disclosure within 72hrs of controller becoming aware of it. If not, explanation needed</a:t>
            </a:r>
          </a:p>
          <a:p>
            <a:pPr lvl="1"/>
            <a:r>
              <a:rPr lang="en-US" dirty="0"/>
              <a:t>“Aware” </a:t>
            </a:r>
            <a:r>
              <a:rPr lang="en-US" dirty="0">
                <a:sym typeface="Wingdings" panose="05000000000000000000" pitchFamily="2" charset="2"/>
              </a:rPr>
              <a:t> reasonable certainty 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If unsure, better to </a:t>
            </a:r>
            <a:r>
              <a:rPr lang="en-US" dirty="0" smtClean="0">
                <a:sym typeface="Wingdings" panose="05000000000000000000" pitchFamily="2" charset="2"/>
              </a:rPr>
              <a:t>report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When risks exists (for users), MUST report to DPA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When </a:t>
            </a:r>
            <a:r>
              <a:rPr lang="en-US" dirty="0">
                <a:sym typeface="Wingdings" panose="05000000000000000000" pitchFamily="2" charset="2"/>
              </a:rPr>
              <a:t>high risk exists for users</a:t>
            </a:r>
            <a:r>
              <a:rPr lang="en-US">
                <a:sym typeface="Wingdings" panose="05000000000000000000" pitchFamily="2" charset="2"/>
              </a:rPr>
              <a:t>, </a:t>
            </a:r>
            <a:r>
              <a:rPr lang="en-US" smtClean="0">
                <a:sym typeface="Wingdings" panose="05000000000000000000" pitchFamily="2" charset="2"/>
              </a:rPr>
              <a:t>users also </a:t>
            </a:r>
            <a:r>
              <a:rPr lang="en-US" dirty="0">
                <a:sym typeface="Wingdings" panose="05000000000000000000" pitchFamily="2" charset="2"/>
              </a:rPr>
              <a:t>MUST be notified (timeline depends on the nature of the risk)</a:t>
            </a:r>
          </a:p>
          <a:p>
            <a:r>
              <a:rPr lang="en-US" dirty="0">
                <a:sym typeface="Wingdings" panose="05000000000000000000" pitchFamily="2" charset="2"/>
              </a:rPr>
              <a:t>What to report  Art 33(3)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What happened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DPO contact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Consequences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Measures taken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 Emphasis on incident detection and response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breach notification (WP29 opinion)</a:t>
            </a:r>
          </a:p>
        </p:txBody>
      </p:sp>
    </p:spTree>
    <p:extLst>
      <p:ext uri="{BB962C8B-B14F-4D97-AF65-F5344CB8AC3E}">
        <p14:creationId xmlns:p14="http://schemas.microsoft.com/office/powerpoint/2010/main" val="1107921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4502" y="1439333"/>
            <a:ext cx="10909300" cy="5127722"/>
          </a:xfrm>
        </p:spPr>
        <p:txBody>
          <a:bodyPr>
            <a:normAutofit/>
          </a:bodyPr>
          <a:lstStyle/>
          <a:p>
            <a:r>
              <a:rPr lang="en-US" dirty="0"/>
              <a:t>Link: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ec.europa.eu/newsroom/just/item-detail.cfm?item_id=50083</a:t>
            </a:r>
            <a:endParaRPr lang="en-US" dirty="0" smtClean="0"/>
          </a:p>
          <a:p>
            <a:r>
              <a:rPr lang="en-US" dirty="0" smtClean="0"/>
              <a:t>Concepts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General profiling</a:t>
            </a:r>
          </a:p>
          <a:p>
            <a:pPr lvl="1"/>
            <a:r>
              <a:rPr lang="en-US" dirty="0" smtClean="0"/>
              <a:t>Decision-making based on profiling</a:t>
            </a:r>
          </a:p>
          <a:p>
            <a:pPr lvl="1"/>
            <a:r>
              <a:rPr lang="en-US" dirty="0" smtClean="0"/>
              <a:t>Solely automated decision-making, including profiling</a:t>
            </a:r>
          </a:p>
          <a:p>
            <a:r>
              <a:rPr lang="en-US" dirty="0"/>
              <a:t>Art 22(1): “The data subject shall have the right not to be subject to a decision based </a:t>
            </a:r>
            <a:r>
              <a:rPr lang="en-US" b="1" dirty="0"/>
              <a:t>solely</a:t>
            </a:r>
            <a:r>
              <a:rPr lang="en-US" dirty="0"/>
              <a:t> on </a:t>
            </a:r>
            <a:r>
              <a:rPr lang="en-US" dirty="0" smtClean="0"/>
              <a:t>automated processing</a:t>
            </a:r>
            <a:r>
              <a:rPr lang="en-US" dirty="0"/>
              <a:t>, including profiling, which produces legal effects concerning him or </a:t>
            </a:r>
            <a:r>
              <a:rPr lang="en-US" dirty="0" smtClean="0"/>
              <a:t>her </a:t>
            </a:r>
            <a:r>
              <a:rPr lang="en-US" dirty="0"/>
              <a:t>or </a:t>
            </a:r>
            <a:r>
              <a:rPr lang="en-US" dirty="0" smtClean="0"/>
              <a:t>similarly significantly </a:t>
            </a:r>
            <a:r>
              <a:rPr lang="en-US" dirty="0"/>
              <a:t>affects him or </a:t>
            </a:r>
            <a:r>
              <a:rPr lang="en-US" dirty="0" smtClean="0"/>
              <a:t>her”</a:t>
            </a:r>
          </a:p>
          <a:p>
            <a:r>
              <a:rPr lang="en-US" dirty="0" smtClean="0"/>
              <a:t>Therefore, according to WP29:</a:t>
            </a:r>
          </a:p>
          <a:p>
            <a:pPr lvl="1"/>
            <a:r>
              <a:rPr lang="en-US" dirty="0" smtClean="0"/>
              <a:t>“</a:t>
            </a:r>
            <a:r>
              <a:rPr lang="en-US" b="1" dirty="0"/>
              <a:t>as a rule, there is a prohibition on fully automated individual decision-making, </a:t>
            </a:r>
            <a:r>
              <a:rPr lang="en-US" b="1" dirty="0" smtClean="0"/>
              <a:t>including profiling </a:t>
            </a:r>
            <a:r>
              <a:rPr lang="en-US" b="1" dirty="0"/>
              <a:t>that has a legal or similarly significant effect</a:t>
            </a:r>
            <a:r>
              <a:rPr lang="en-US" dirty="0"/>
              <a:t>”. </a:t>
            </a:r>
            <a:endParaRPr lang="en-US" dirty="0" smtClean="0"/>
          </a:p>
          <a:p>
            <a:pPr lvl="1"/>
            <a:r>
              <a:rPr lang="en-US" dirty="0" smtClean="0"/>
              <a:t>With exceptions (contract, law, explicit consent)</a:t>
            </a:r>
          </a:p>
          <a:p>
            <a:pPr lvl="1"/>
            <a:r>
              <a:rPr lang="en-US" dirty="0" smtClean="0"/>
              <a:t>Measures to safeguard data subjects’ rights and freedoms</a:t>
            </a:r>
          </a:p>
          <a:p>
            <a:r>
              <a:rPr lang="en-US" dirty="0" smtClean="0"/>
              <a:t>Intention is to protect data subjects’ rights and freedoms, stop discrimination, etc.</a:t>
            </a:r>
          </a:p>
          <a:p>
            <a:r>
              <a:rPr lang="en-US" dirty="0" smtClean="0"/>
              <a:t>Monetary fine (20M)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Automated decision making (WP29)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417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4502" y="1365444"/>
            <a:ext cx="10909300" cy="524155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Previous interpretation:</a:t>
            </a:r>
          </a:p>
          <a:p>
            <a:pPr lvl="1"/>
            <a:r>
              <a:rPr lang="en-US" dirty="0" smtClean="0"/>
              <a:t>Data subject, upon automated decision was applied, may insist on the review by a human person</a:t>
            </a:r>
          </a:p>
          <a:p>
            <a:pPr lvl="1"/>
            <a:r>
              <a:rPr lang="en-US" dirty="0" smtClean="0"/>
              <a:t>Supported by WP29 2013 paper, UK Information Commissioner’s 2017 opinion</a:t>
            </a: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 Automated decision-making may continue, with addition subject’s rights, safeguards, controllers’ obligations</a:t>
            </a:r>
          </a:p>
          <a:p>
            <a:r>
              <a:rPr lang="en-US" dirty="0" smtClean="0"/>
              <a:t>Current interpretation is different:</a:t>
            </a:r>
          </a:p>
          <a:p>
            <a:pPr lvl="1"/>
            <a:r>
              <a:rPr lang="en-US" dirty="0" smtClean="0"/>
              <a:t>Automated decision making “as a </a:t>
            </a:r>
            <a:r>
              <a:rPr lang="en-US" b="1" dirty="0" smtClean="0"/>
              <a:t>rule</a:t>
            </a:r>
            <a:r>
              <a:rPr lang="en-US" dirty="0" smtClean="0"/>
              <a:t>” is prohibited</a:t>
            </a:r>
          </a:p>
          <a:p>
            <a:pPr lvl="1"/>
            <a:r>
              <a:rPr lang="en-US" dirty="0" smtClean="0"/>
              <a:t>Introduces uncertainty (not clear what is now allowed)</a:t>
            </a:r>
          </a:p>
          <a:p>
            <a:r>
              <a:rPr lang="en-US" dirty="0" smtClean="0"/>
              <a:t>Action taken by A. Cormack (with some comments by GDPR task force) to ask for clarification from the WP29</a:t>
            </a:r>
          </a:p>
          <a:p>
            <a:r>
              <a:rPr lang="en-US" dirty="0" smtClean="0"/>
              <a:t>Possible examples of impact:</a:t>
            </a:r>
          </a:p>
          <a:p>
            <a:pPr lvl="1"/>
            <a:r>
              <a:rPr lang="en-US" dirty="0" smtClean="0"/>
              <a:t>Automated network defense mechanisms (are they now illegal?)</a:t>
            </a:r>
          </a:p>
          <a:p>
            <a:pPr lvl="1"/>
            <a:r>
              <a:rPr lang="en-US" dirty="0" smtClean="0"/>
              <a:t>Analytics conducted by universities (automated reading lists, etc.) – when reviewed by tutors may introduce breach of privacy</a:t>
            </a:r>
          </a:p>
          <a:p>
            <a:r>
              <a:rPr lang="en-US" dirty="0" smtClean="0"/>
              <a:t>May introduce an opposite effect:</a:t>
            </a:r>
          </a:p>
          <a:p>
            <a:pPr lvl="1"/>
            <a:r>
              <a:rPr lang="en-US" dirty="0" smtClean="0"/>
              <a:t>Increasing the use of consent</a:t>
            </a:r>
          </a:p>
          <a:p>
            <a:pPr lvl="1"/>
            <a:r>
              <a:rPr lang="en-US" dirty="0" smtClean="0"/>
              <a:t>Deter the use of new technologies </a:t>
            </a:r>
          </a:p>
          <a:p>
            <a:pPr lvl="1"/>
            <a:r>
              <a:rPr lang="en-US" dirty="0" smtClean="0"/>
              <a:t>Increase the risks for data subjects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Automated decision making (WP29)</a:t>
            </a:r>
          </a:p>
        </p:txBody>
      </p:sp>
    </p:spTree>
    <p:extLst>
      <p:ext uri="{BB962C8B-B14F-4D97-AF65-F5344CB8AC3E}">
        <p14:creationId xmlns:p14="http://schemas.microsoft.com/office/powerpoint/2010/main" val="2492487652"/>
      </p:ext>
    </p:extLst>
  </p:cSld>
  <p:clrMapOvr>
    <a:masterClrMapping/>
  </p:clrMapOvr>
</p:sld>
</file>

<file path=ppt/theme/theme1.xml><?xml version="1.0" encoding="utf-8"?>
<a:theme xmlns:a="http://schemas.openxmlformats.org/drawingml/2006/main" name="GEANT Associ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0D0992E-CCCF-45DB-AB26-A4F50B75E4D6}" vid="{C2252C9B-28CB-4431-8278-C26B15A7694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D342B61AA90142A8D5A114AFFAD389" ma:contentTypeVersion="1" ma:contentTypeDescription="Create a new document." ma:contentTypeScope="" ma:versionID="138dd77d572eb9aa87051d9216bdb443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2C07721-32FF-48B6-9D36-E09F4CC3A69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F8F0BB2-8848-4E68-80B0-B0624BDBD5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9AA3960-760A-4B61-8C8B-DBF90F37C8C8}">
  <ds:schemaRefs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purl.org/dc/terms/"/>
    <ds:schemaRef ds:uri="http://schemas.microsoft.com/office/infopath/2007/PartnerControls"/>
    <ds:schemaRef ds:uri="http://schemas.microsoft.com/sharepoint/v3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Final GEANT Association template 16 9 widescreen</Template>
  <TotalTime>3248</TotalTime>
  <Words>1269</Words>
  <Application>Microsoft Office PowerPoint</Application>
  <PresentationFormat>Widescreen</PresentationFormat>
  <Paragraphs>164</Paragraphs>
  <Slides>17</Slides>
  <Notes>0</Notes>
  <HiddenSlides>2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Verdana</vt:lpstr>
      <vt:lpstr>Wingdings</vt:lpstr>
      <vt:lpstr>GEANT Association</vt:lpstr>
      <vt:lpstr>PowerPoint Presentation</vt:lpstr>
      <vt:lpstr>ToC </vt:lpstr>
      <vt:lpstr>GDPR task force</vt:lpstr>
      <vt:lpstr>Utrecht meet (30.10.2017)</vt:lpstr>
      <vt:lpstr>Data breach notification (WP29 opinion)</vt:lpstr>
      <vt:lpstr>Data breach notification (WP29 opinion)</vt:lpstr>
      <vt:lpstr>Data breach notification (WP29 opinion)</vt:lpstr>
      <vt:lpstr>Automated decision making (WP29)</vt:lpstr>
      <vt:lpstr>Automated decision making (WP29)</vt:lpstr>
      <vt:lpstr>Data Protection Impact Assessment (WP29 opinion)</vt:lpstr>
      <vt:lpstr>Data Protection Impact Assessment (WP29 opinion)</vt:lpstr>
      <vt:lpstr>PowerPoint Presentation</vt:lpstr>
      <vt:lpstr>Community policies engagement</vt:lpstr>
      <vt:lpstr>Questions (contd.)</vt:lpstr>
      <vt:lpstr>PowerPoint Presentation</vt:lpstr>
      <vt:lpstr>PowerPoint Presentation</vt:lpstr>
      <vt:lpstr>ToC Subtitle</vt:lpstr>
    </vt:vector>
  </TitlesOfParts>
  <Company>DANTE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Meyer</dc:creator>
  <cp:lastModifiedBy>uros</cp:lastModifiedBy>
  <cp:revision>96</cp:revision>
  <cp:lastPrinted>2015-05-01T10:30:08Z</cp:lastPrinted>
  <dcterms:created xsi:type="dcterms:W3CDTF">2015-04-29T14:13:57Z</dcterms:created>
  <dcterms:modified xsi:type="dcterms:W3CDTF">2017-11-21T12:45:55Z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0x01010015D342B61AA90142A8D5A114AFFAD389</vt:lpwstr>
  </property>
</Properties>
</file>