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320" r:id="rId5"/>
    <p:sldId id="292" r:id="rId6"/>
    <p:sldId id="293" r:id="rId7"/>
    <p:sldId id="291" r:id="rId8"/>
    <p:sldId id="301" r:id="rId9"/>
    <p:sldId id="314" r:id="rId10"/>
    <p:sldId id="316" r:id="rId11"/>
    <p:sldId id="313" r:id="rId12"/>
    <p:sldId id="318" r:id="rId13"/>
    <p:sldId id="319" r:id="rId14"/>
    <p:sldId id="286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  <a:srgbClr val="BFDC01"/>
    <a:srgbClr val="05334E"/>
    <a:srgbClr val="F6791C"/>
    <a:srgbClr val="003F5E"/>
    <a:srgbClr val="F57B20"/>
    <a:srgbClr val="F57A1E"/>
    <a:srgbClr val="013F5E"/>
    <a:srgbClr val="003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85646"/>
  </p:normalViewPr>
  <p:slideViewPr>
    <p:cSldViewPr snapToGrid="0">
      <p:cViewPr>
        <p:scale>
          <a:sx n="83" d="100"/>
          <a:sy n="83" d="100"/>
        </p:scale>
        <p:origin x="584" y="6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84C00-AB31-1746-BAB7-EDA29181324F}" type="doc">
      <dgm:prSet loTypeId="urn:microsoft.com/office/officeart/2005/8/layout/process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E0C776A-D09C-FC49-ADFD-463C7B207099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1600" dirty="0" smtClean="0"/>
            <a:t>Separate “User Driven Development” and “Platform Driven Development” in two projects</a:t>
          </a:r>
          <a:endParaRPr lang="en-GB" sz="1600" dirty="0"/>
        </a:p>
      </dgm:t>
    </dgm:pt>
    <dgm:pt modelId="{A09BB30B-9DD0-1E47-BE3F-9ECA51BD3920}" type="parTrans" cxnId="{AD404E04-C83C-0940-AE56-91EA95AE8791}">
      <dgm:prSet/>
      <dgm:spPr/>
      <dgm:t>
        <a:bodyPr/>
        <a:lstStyle/>
        <a:p>
          <a:endParaRPr lang="en-GB" sz="2400"/>
        </a:p>
      </dgm:t>
    </dgm:pt>
    <dgm:pt modelId="{48998788-75F4-B44B-8CEA-50AD65E16087}" type="sibTrans" cxnId="{AD404E04-C83C-0940-AE56-91EA95AE8791}">
      <dgm:prSet custT="1"/>
      <dgm:spPr/>
      <dgm:t>
        <a:bodyPr/>
        <a:lstStyle/>
        <a:p>
          <a:endParaRPr lang="en-GB" sz="2400"/>
        </a:p>
      </dgm:t>
    </dgm:pt>
    <dgm:pt modelId="{7C3C1DBB-0F55-1147-A277-1BEA90AEBBFE}">
      <dgm:prSet custT="1"/>
      <dgm:spPr/>
      <dgm:t>
        <a:bodyPr/>
        <a:lstStyle/>
        <a:p>
          <a:pPr rtl="0"/>
          <a:r>
            <a:rPr lang="en-GB" sz="1600" dirty="0" smtClean="0"/>
            <a:t>User – AARC/AARC2</a:t>
          </a:r>
          <a:endParaRPr lang="en-GB" sz="1600" dirty="0"/>
        </a:p>
      </dgm:t>
    </dgm:pt>
    <dgm:pt modelId="{BC5A566D-4E00-7945-A333-F121E8182E9C}" type="parTrans" cxnId="{1B905543-BEC7-6545-A4B3-88F5CAFA9B14}">
      <dgm:prSet/>
      <dgm:spPr/>
      <dgm:t>
        <a:bodyPr/>
        <a:lstStyle/>
        <a:p>
          <a:endParaRPr lang="en-GB" sz="2400"/>
        </a:p>
      </dgm:t>
    </dgm:pt>
    <dgm:pt modelId="{70C4AF91-149E-4C4C-BB54-C3095FC0BFE5}" type="sibTrans" cxnId="{1B905543-BEC7-6545-A4B3-88F5CAFA9B14}">
      <dgm:prSet/>
      <dgm:spPr/>
      <dgm:t>
        <a:bodyPr/>
        <a:lstStyle/>
        <a:p>
          <a:endParaRPr lang="en-GB" sz="2400"/>
        </a:p>
      </dgm:t>
    </dgm:pt>
    <dgm:pt modelId="{BEB16E65-8985-6C47-AAFA-8B66C1FDBF4E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rtl="0"/>
          <a:r>
            <a:rPr lang="en-GB" sz="1600" dirty="0" smtClean="0"/>
            <a:t>Platform – GÉANT</a:t>
          </a:r>
          <a:endParaRPr lang="en-GB" sz="1600" dirty="0"/>
        </a:p>
      </dgm:t>
    </dgm:pt>
    <dgm:pt modelId="{07F3CD4D-C304-ED46-A6DD-4326C73DD5E7}" type="parTrans" cxnId="{61701AAF-B605-C64C-A3A3-261D4BE978D7}">
      <dgm:prSet/>
      <dgm:spPr/>
      <dgm:t>
        <a:bodyPr/>
        <a:lstStyle/>
        <a:p>
          <a:endParaRPr lang="en-GB" sz="2400"/>
        </a:p>
      </dgm:t>
    </dgm:pt>
    <dgm:pt modelId="{2DB69C68-1367-3C4B-8ED1-70A0ACDD9365}" type="sibTrans" cxnId="{61701AAF-B605-C64C-A3A3-261D4BE978D7}">
      <dgm:prSet/>
      <dgm:spPr/>
      <dgm:t>
        <a:bodyPr/>
        <a:lstStyle/>
        <a:p>
          <a:endParaRPr lang="en-GB" sz="2400"/>
        </a:p>
      </dgm:t>
    </dgm:pt>
    <dgm:pt modelId="{E683B37F-7959-D94E-A284-055FE086F086}">
      <dgm:prSet custT="1"/>
      <dgm:spPr>
        <a:solidFill>
          <a:schemeClr val="accent6">
            <a:lumMod val="75000"/>
            <a:alpha val="64000"/>
          </a:schemeClr>
        </a:solidFill>
      </dgm:spPr>
      <dgm:t>
        <a:bodyPr/>
        <a:lstStyle/>
        <a:p>
          <a:pPr rtl="0"/>
          <a:r>
            <a:rPr lang="en-GB" sz="1600" dirty="0" smtClean="0"/>
            <a:t>Projects to develop within “Technology Readiness Levels” Framework</a:t>
          </a:r>
          <a:endParaRPr lang="en-GB" sz="1600" dirty="0"/>
        </a:p>
      </dgm:t>
    </dgm:pt>
    <dgm:pt modelId="{0166FC14-92AF-FF41-90FF-1627AAE4FE1D}" type="parTrans" cxnId="{3E24BAA7-FA5A-EE4E-8B11-54E1BCBD9B88}">
      <dgm:prSet/>
      <dgm:spPr/>
      <dgm:t>
        <a:bodyPr/>
        <a:lstStyle/>
        <a:p>
          <a:endParaRPr lang="en-GB" sz="2400"/>
        </a:p>
      </dgm:t>
    </dgm:pt>
    <dgm:pt modelId="{DF0938A9-B8CB-AC45-92B5-E9B1F755D81A}" type="sibTrans" cxnId="{3E24BAA7-FA5A-EE4E-8B11-54E1BCBD9B88}">
      <dgm:prSet custT="1"/>
      <dgm:spPr/>
      <dgm:t>
        <a:bodyPr/>
        <a:lstStyle/>
        <a:p>
          <a:endParaRPr lang="en-GB" sz="2400"/>
        </a:p>
      </dgm:t>
    </dgm:pt>
    <dgm:pt modelId="{FB9A55E3-03FB-7947-98AA-E6A3E5A5D4B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GB" sz="1600" dirty="0" smtClean="0"/>
            <a:t>Start TRL6 “technology demonstrated in relevant environment (industrially relevant environment in the case of key enabling technologies)”</a:t>
          </a:r>
          <a:endParaRPr lang="en-GB" sz="1600" dirty="0"/>
        </a:p>
      </dgm:t>
    </dgm:pt>
    <dgm:pt modelId="{C63499AD-2EF6-D44C-A2BA-904153C38C8E}" type="parTrans" cxnId="{3DF4B9D1-B627-EB4D-AE1C-CD1CBAB3EE92}">
      <dgm:prSet/>
      <dgm:spPr/>
      <dgm:t>
        <a:bodyPr/>
        <a:lstStyle/>
        <a:p>
          <a:endParaRPr lang="en-GB" sz="2400"/>
        </a:p>
      </dgm:t>
    </dgm:pt>
    <dgm:pt modelId="{1F5D5191-B260-9944-B4F2-2256B4A42DC8}" type="sibTrans" cxnId="{3DF4B9D1-B627-EB4D-AE1C-CD1CBAB3EE92}">
      <dgm:prSet/>
      <dgm:spPr/>
      <dgm:t>
        <a:bodyPr/>
        <a:lstStyle/>
        <a:p>
          <a:endParaRPr lang="en-GB" sz="2400"/>
        </a:p>
      </dgm:t>
    </dgm:pt>
    <dgm:pt modelId="{B8404F87-315D-8243-BBC3-A8D2303D6474}">
      <dgm:prSet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GB" sz="1600" dirty="0" smtClean="0"/>
            <a:t>End TRL 8-9 within 3 years “system complete and qualified/actual system proven in operational environment”</a:t>
          </a:r>
          <a:endParaRPr lang="en-GB" sz="1600" dirty="0"/>
        </a:p>
      </dgm:t>
    </dgm:pt>
    <dgm:pt modelId="{AB46A824-B2C0-1F43-8AC4-AF7603A99E4C}" type="parTrans" cxnId="{0D97E097-01CD-C44E-98E8-B608E617D78F}">
      <dgm:prSet/>
      <dgm:spPr/>
      <dgm:t>
        <a:bodyPr/>
        <a:lstStyle/>
        <a:p>
          <a:endParaRPr lang="en-GB" sz="2400"/>
        </a:p>
      </dgm:t>
    </dgm:pt>
    <dgm:pt modelId="{29BB88E0-776F-414C-B4F4-3F105CE749F0}" type="sibTrans" cxnId="{0D97E097-01CD-C44E-98E8-B608E617D78F}">
      <dgm:prSet/>
      <dgm:spPr/>
      <dgm:t>
        <a:bodyPr/>
        <a:lstStyle/>
        <a:p>
          <a:endParaRPr lang="en-GB" sz="2400"/>
        </a:p>
      </dgm:t>
    </dgm:pt>
    <dgm:pt modelId="{A487FFF5-B3E9-9946-A77C-EFD74624F1F6}" type="pres">
      <dgm:prSet presAssocID="{8FA84C00-AB31-1746-BAB7-EDA2918132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399830-7FAC-3E40-A504-917782BFB3E7}" type="pres">
      <dgm:prSet presAssocID="{E683B37F-7959-D94E-A284-055FE086F086}" presName="boxAndChildren" presStyleCnt="0"/>
      <dgm:spPr/>
    </dgm:pt>
    <dgm:pt modelId="{39C696C0-1344-5D45-8DFC-C89C82110A2F}" type="pres">
      <dgm:prSet presAssocID="{E683B37F-7959-D94E-A284-055FE086F086}" presName="parentTextBox" presStyleLbl="node1" presStyleIdx="0" presStyleCnt="2"/>
      <dgm:spPr/>
      <dgm:t>
        <a:bodyPr/>
        <a:lstStyle/>
        <a:p>
          <a:endParaRPr lang="en-US"/>
        </a:p>
      </dgm:t>
    </dgm:pt>
    <dgm:pt modelId="{56D8606C-9DAA-4D44-AA55-BCE5AEA960E3}" type="pres">
      <dgm:prSet presAssocID="{E683B37F-7959-D94E-A284-055FE086F086}" presName="entireBox" presStyleLbl="node1" presStyleIdx="0" presStyleCnt="2"/>
      <dgm:spPr/>
      <dgm:t>
        <a:bodyPr/>
        <a:lstStyle/>
        <a:p>
          <a:endParaRPr lang="en-US"/>
        </a:p>
      </dgm:t>
    </dgm:pt>
    <dgm:pt modelId="{64951337-564D-9E46-BD87-07F5AC182366}" type="pres">
      <dgm:prSet presAssocID="{E683B37F-7959-D94E-A284-055FE086F086}" presName="descendantBox" presStyleCnt="0"/>
      <dgm:spPr/>
    </dgm:pt>
    <dgm:pt modelId="{44C76350-690A-454F-9300-18561C8FE888}" type="pres">
      <dgm:prSet presAssocID="{FB9A55E3-03FB-7947-98AA-E6A3E5A5D4B5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EC631-FE8B-1941-AF24-F1DAE6451B36}" type="pres">
      <dgm:prSet presAssocID="{B8404F87-315D-8243-BBC3-A8D2303D6474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56715-9C1C-0E43-B4E1-83DA5A569FCE}" type="pres">
      <dgm:prSet presAssocID="{48998788-75F4-B44B-8CEA-50AD65E16087}" presName="sp" presStyleCnt="0"/>
      <dgm:spPr/>
    </dgm:pt>
    <dgm:pt modelId="{87C5777F-7961-CD4C-9759-C39DC0A691C7}" type="pres">
      <dgm:prSet presAssocID="{1E0C776A-D09C-FC49-ADFD-463C7B207099}" presName="arrowAndChildren" presStyleCnt="0"/>
      <dgm:spPr/>
    </dgm:pt>
    <dgm:pt modelId="{1E1F89BE-D63E-A44C-B999-C90ED4171F03}" type="pres">
      <dgm:prSet presAssocID="{1E0C776A-D09C-FC49-ADFD-463C7B207099}" presName="parentTextArrow" presStyleLbl="node1" presStyleIdx="0" presStyleCnt="2"/>
      <dgm:spPr/>
      <dgm:t>
        <a:bodyPr/>
        <a:lstStyle/>
        <a:p>
          <a:endParaRPr lang="en-GB"/>
        </a:p>
      </dgm:t>
    </dgm:pt>
    <dgm:pt modelId="{5C6625B1-5F1A-8742-B532-BD450D61A6F2}" type="pres">
      <dgm:prSet presAssocID="{1E0C776A-D09C-FC49-ADFD-463C7B207099}" presName="arrow" presStyleLbl="node1" presStyleIdx="1" presStyleCnt="2" custLinFactNeighborX="-25077" custLinFactNeighborY="-32836"/>
      <dgm:spPr/>
      <dgm:t>
        <a:bodyPr/>
        <a:lstStyle/>
        <a:p>
          <a:endParaRPr lang="en-GB"/>
        </a:p>
      </dgm:t>
    </dgm:pt>
    <dgm:pt modelId="{2188A43A-EF37-1243-BDB1-BE805A4AE7B4}" type="pres">
      <dgm:prSet presAssocID="{1E0C776A-D09C-FC49-ADFD-463C7B207099}" presName="descendantArrow" presStyleCnt="0"/>
      <dgm:spPr/>
    </dgm:pt>
    <dgm:pt modelId="{D822D631-8756-1442-A493-7BCCC5C06071}" type="pres">
      <dgm:prSet presAssocID="{7C3C1DBB-0F55-1147-A277-1BEA90AEBBFE}" presName="childTextArrow" presStyleLbl="fgAccFollowNode1" presStyleIdx="2" presStyleCnt="4" custLinFactNeighborX="-2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F4838E-1EBE-4D46-928B-787147BE5568}" type="pres">
      <dgm:prSet presAssocID="{BEB16E65-8985-6C47-AAFA-8B66C1FDBF4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24BAA7-FA5A-EE4E-8B11-54E1BCBD9B88}" srcId="{8FA84C00-AB31-1746-BAB7-EDA29181324F}" destId="{E683B37F-7959-D94E-A284-055FE086F086}" srcOrd="1" destOrd="0" parTransId="{0166FC14-92AF-FF41-90FF-1627AAE4FE1D}" sibTransId="{DF0938A9-B8CB-AC45-92B5-E9B1F755D81A}"/>
    <dgm:cxn modelId="{EBFA7F95-57AD-7541-AD1E-3DD920C8E429}" type="presOf" srcId="{BEB16E65-8985-6C47-AAFA-8B66C1FDBF4E}" destId="{C6F4838E-1EBE-4D46-928B-787147BE5568}" srcOrd="0" destOrd="0" presId="urn:microsoft.com/office/officeart/2005/8/layout/process4"/>
    <dgm:cxn modelId="{61701AAF-B605-C64C-A3A3-261D4BE978D7}" srcId="{1E0C776A-D09C-FC49-ADFD-463C7B207099}" destId="{BEB16E65-8985-6C47-AAFA-8B66C1FDBF4E}" srcOrd="1" destOrd="0" parTransId="{07F3CD4D-C304-ED46-A6DD-4326C73DD5E7}" sibTransId="{2DB69C68-1367-3C4B-8ED1-70A0ACDD9365}"/>
    <dgm:cxn modelId="{AD404E04-C83C-0940-AE56-91EA95AE8791}" srcId="{8FA84C00-AB31-1746-BAB7-EDA29181324F}" destId="{1E0C776A-D09C-FC49-ADFD-463C7B207099}" srcOrd="0" destOrd="0" parTransId="{A09BB30B-9DD0-1E47-BE3F-9ECA51BD3920}" sibTransId="{48998788-75F4-B44B-8CEA-50AD65E16087}"/>
    <dgm:cxn modelId="{CC4FBF4B-06CF-D142-BE84-D263DC7ED247}" type="presOf" srcId="{8FA84C00-AB31-1746-BAB7-EDA29181324F}" destId="{A487FFF5-B3E9-9946-A77C-EFD74624F1F6}" srcOrd="0" destOrd="0" presId="urn:microsoft.com/office/officeart/2005/8/layout/process4"/>
    <dgm:cxn modelId="{DF93D3AA-6893-E245-91DB-A860CD0B21FC}" type="presOf" srcId="{7C3C1DBB-0F55-1147-A277-1BEA90AEBBFE}" destId="{D822D631-8756-1442-A493-7BCCC5C06071}" srcOrd="0" destOrd="0" presId="urn:microsoft.com/office/officeart/2005/8/layout/process4"/>
    <dgm:cxn modelId="{9D732342-FE2C-9E4D-9711-816F8346EEDC}" type="presOf" srcId="{FB9A55E3-03FB-7947-98AA-E6A3E5A5D4B5}" destId="{44C76350-690A-454F-9300-18561C8FE888}" srcOrd="0" destOrd="0" presId="urn:microsoft.com/office/officeart/2005/8/layout/process4"/>
    <dgm:cxn modelId="{E2FAC8C4-651E-D94B-87B9-A757D19DC55E}" type="presOf" srcId="{1E0C776A-D09C-FC49-ADFD-463C7B207099}" destId="{1E1F89BE-D63E-A44C-B999-C90ED4171F03}" srcOrd="0" destOrd="0" presId="urn:microsoft.com/office/officeart/2005/8/layout/process4"/>
    <dgm:cxn modelId="{71040B4A-84CE-4E43-A588-5B20BB8840F7}" type="presOf" srcId="{B8404F87-315D-8243-BBC3-A8D2303D6474}" destId="{1EDEC631-FE8B-1941-AF24-F1DAE6451B36}" srcOrd="0" destOrd="0" presId="urn:microsoft.com/office/officeart/2005/8/layout/process4"/>
    <dgm:cxn modelId="{3DF4B9D1-B627-EB4D-AE1C-CD1CBAB3EE92}" srcId="{E683B37F-7959-D94E-A284-055FE086F086}" destId="{FB9A55E3-03FB-7947-98AA-E6A3E5A5D4B5}" srcOrd="0" destOrd="0" parTransId="{C63499AD-2EF6-D44C-A2BA-904153C38C8E}" sibTransId="{1F5D5191-B260-9944-B4F2-2256B4A42DC8}"/>
    <dgm:cxn modelId="{A305A32E-B886-454C-8228-BE1FAFFDABC4}" type="presOf" srcId="{1E0C776A-D09C-FC49-ADFD-463C7B207099}" destId="{5C6625B1-5F1A-8742-B532-BD450D61A6F2}" srcOrd="1" destOrd="0" presId="urn:microsoft.com/office/officeart/2005/8/layout/process4"/>
    <dgm:cxn modelId="{C73C483E-B35B-E147-8EDD-B723F0C63AB6}" type="presOf" srcId="{E683B37F-7959-D94E-A284-055FE086F086}" destId="{39C696C0-1344-5D45-8DFC-C89C82110A2F}" srcOrd="0" destOrd="0" presId="urn:microsoft.com/office/officeart/2005/8/layout/process4"/>
    <dgm:cxn modelId="{0D97E097-01CD-C44E-98E8-B608E617D78F}" srcId="{E683B37F-7959-D94E-A284-055FE086F086}" destId="{B8404F87-315D-8243-BBC3-A8D2303D6474}" srcOrd="1" destOrd="0" parTransId="{AB46A824-B2C0-1F43-8AC4-AF7603A99E4C}" sibTransId="{29BB88E0-776F-414C-B4F4-3F105CE749F0}"/>
    <dgm:cxn modelId="{9B9EE849-C96D-0D42-8310-DC3D02585435}" type="presOf" srcId="{E683B37F-7959-D94E-A284-055FE086F086}" destId="{56D8606C-9DAA-4D44-AA55-BCE5AEA960E3}" srcOrd="1" destOrd="0" presId="urn:microsoft.com/office/officeart/2005/8/layout/process4"/>
    <dgm:cxn modelId="{1B905543-BEC7-6545-A4B3-88F5CAFA9B14}" srcId="{1E0C776A-D09C-FC49-ADFD-463C7B207099}" destId="{7C3C1DBB-0F55-1147-A277-1BEA90AEBBFE}" srcOrd="0" destOrd="0" parTransId="{BC5A566D-4E00-7945-A333-F121E8182E9C}" sibTransId="{70C4AF91-149E-4C4C-BB54-C3095FC0BFE5}"/>
    <dgm:cxn modelId="{3A9A0718-96ED-AF41-BB85-7D85EB12A06F}" type="presParOf" srcId="{A487FFF5-B3E9-9946-A77C-EFD74624F1F6}" destId="{EE399830-7FAC-3E40-A504-917782BFB3E7}" srcOrd="0" destOrd="0" presId="urn:microsoft.com/office/officeart/2005/8/layout/process4"/>
    <dgm:cxn modelId="{A3490AA4-58C9-E642-9729-9BAB43A98B2A}" type="presParOf" srcId="{EE399830-7FAC-3E40-A504-917782BFB3E7}" destId="{39C696C0-1344-5D45-8DFC-C89C82110A2F}" srcOrd="0" destOrd="0" presId="urn:microsoft.com/office/officeart/2005/8/layout/process4"/>
    <dgm:cxn modelId="{B6A2B5C3-E83A-A846-B6BB-624693B51BE4}" type="presParOf" srcId="{EE399830-7FAC-3E40-A504-917782BFB3E7}" destId="{56D8606C-9DAA-4D44-AA55-BCE5AEA960E3}" srcOrd="1" destOrd="0" presId="urn:microsoft.com/office/officeart/2005/8/layout/process4"/>
    <dgm:cxn modelId="{7CA6C9ED-B024-614B-89CB-773B0A934483}" type="presParOf" srcId="{EE399830-7FAC-3E40-A504-917782BFB3E7}" destId="{64951337-564D-9E46-BD87-07F5AC182366}" srcOrd="2" destOrd="0" presId="urn:microsoft.com/office/officeart/2005/8/layout/process4"/>
    <dgm:cxn modelId="{813257DA-0E5E-A948-BE2E-5F41E4333EC0}" type="presParOf" srcId="{64951337-564D-9E46-BD87-07F5AC182366}" destId="{44C76350-690A-454F-9300-18561C8FE888}" srcOrd="0" destOrd="0" presId="urn:microsoft.com/office/officeart/2005/8/layout/process4"/>
    <dgm:cxn modelId="{302189A6-B3C2-0A4D-9F70-AE52245ABF45}" type="presParOf" srcId="{64951337-564D-9E46-BD87-07F5AC182366}" destId="{1EDEC631-FE8B-1941-AF24-F1DAE6451B36}" srcOrd="1" destOrd="0" presId="urn:microsoft.com/office/officeart/2005/8/layout/process4"/>
    <dgm:cxn modelId="{A45D0D54-2AE1-7841-9D52-7C172100758C}" type="presParOf" srcId="{A487FFF5-B3E9-9946-A77C-EFD74624F1F6}" destId="{22556715-9C1C-0E43-B4E1-83DA5A569FCE}" srcOrd="1" destOrd="0" presId="urn:microsoft.com/office/officeart/2005/8/layout/process4"/>
    <dgm:cxn modelId="{124CD6A6-D3C9-E545-A256-1E58F56C0E8C}" type="presParOf" srcId="{A487FFF5-B3E9-9946-A77C-EFD74624F1F6}" destId="{87C5777F-7961-CD4C-9759-C39DC0A691C7}" srcOrd="2" destOrd="0" presId="urn:microsoft.com/office/officeart/2005/8/layout/process4"/>
    <dgm:cxn modelId="{F0CD5A92-9301-8C42-B767-430E42B6BA9C}" type="presParOf" srcId="{87C5777F-7961-CD4C-9759-C39DC0A691C7}" destId="{1E1F89BE-D63E-A44C-B999-C90ED4171F03}" srcOrd="0" destOrd="0" presId="urn:microsoft.com/office/officeart/2005/8/layout/process4"/>
    <dgm:cxn modelId="{FF1ED944-B13E-6A4A-915F-272E812D995B}" type="presParOf" srcId="{87C5777F-7961-CD4C-9759-C39DC0A691C7}" destId="{5C6625B1-5F1A-8742-B532-BD450D61A6F2}" srcOrd="1" destOrd="0" presId="urn:microsoft.com/office/officeart/2005/8/layout/process4"/>
    <dgm:cxn modelId="{EA3635C3-6736-A24E-9096-470A7D3A5369}" type="presParOf" srcId="{87C5777F-7961-CD4C-9759-C39DC0A691C7}" destId="{2188A43A-EF37-1243-BDB1-BE805A4AE7B4}" srcOrd="2" destOrd="0" presId="urn:microsoft.com/office/officeart/2005/8/layout/process4"/>
    <dgm:cxn modelId="{3EAE663F-00AA-594F-B7D1-75FDCB5D00A8}" type="presParOf" srcId="{2188A43A-EF37-1243-BDB1-BE805A4AE7B4}" destId="{D822D631-8756-1442-A493-7BCCC5C06071}" srcOrd="0" destOrd="0" presId="urn:microsoft.com/office/officeart/2005/8/layout/process4"/>
    <dgm:cxn modelId="{FADE717C-88EF-5843-B34E-87920192B615}" type="presParOf" srcId="{2188A43A-EF37-1243-BDB1-BE805A4AE7B4}" destId="{C6F4838E-1EBE-4D46-928B-787147BE556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8606C-9DAA-4D44-AA55-BCE5AEA960E3}">
      <dsp:nvSpPr>
        <dsp:cNvPr id="0" name=""/>
        <dsp:cNvSpPr/>
      </dsp:nvSpPr>
      <dsp:spPr>
        <a:xfrm>
          <a:off x="0" y="3069185"/>
          <a:ext cx="6860221" cy="2013718"/>
        </a:xfrm>
        <a:prstGeom prst="rect">
          <a:avLst/>
        </a:prstGeom>
        <a:solidFill>
          <a:schemeClr val="accent6">
            <a:lumMod val="7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Projects to develop within “Technology Readiness Levels” Framework</a:t>
          </a:r>
          <a:endParaRPr lang="en-GB" sz="1600" kern="1200" dirty="0"/>
        </a:p>
      </dsp:txBody>
      <dsp:txXfrm>
        <a:off x="0" y="3069185"/>
        <a:ext cx="6860221" cy="1087407"/>
      </dsp:txXfrm>
    </dsp:sp>
    <dsp:sp modelId="{44C76350-690A-454F-9300-18561C8FE888}">
      <dsp:nvSpPr>
        <dsp:cNvPr id="0" name=""/>
        <dsp:cNvSpPr/>
      </dsp:nvSpPr>
      <dsp:spPr>
        <a:xfrm>
          <a:off x="0" y="4116319"/>
          <a:ext cx="3430110" cy="92631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Start TRL6 “technology demonstrated in relevant environment (industrially relevant environment in the case of key enabling technologies)”</a:t>
          </a:r>
          <a:endParaRPr lang="en-GB" sz="1600" kern="1200" dirty="0"/>
        </a:p>
      </dsp:txBody>
      <dsp:txXfrm>
        <a:off x="0" y="4116319"/>
        <a:ext cx="3430110" cy="926310"/>
      </dsp:txXfrm>
    </dsp:sp>
    <dsp:sp modelId="{1EDEC631-FE8B-1941-AF24-F1DAE6451B36}">
      <dsp:nvSpPr>
        <dsp:cNvPr id="0" name=""/>
        <dsp:cNvSpPr/>
      </dsp:nvSpPr>
      <dsp:spPr>
        <a:xfrm>
          <a:off x="3430110" y="4116319"/>
          <a:ext cx="3430110" cy="926310"/>
        </a:xfrm>
        <a:prstGeom prst="rect">
          <a:avLst/>
        </a:prstGeom>
        <a:solidFill>
          <a:schemeClr val="accent6">
            <a:lumMod val="60000"/>
            <a:lumOff val="40000"/>
            <a:alpha val="5000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End TRL 8-9 within 3 years “system complete and qualified/actual system proven in operational environment”</a:t>
          </a:r>
          <a:endParaRPr lang="en-GB" sz="1600" kern="1200" dirty="0"/>
        </a:p>
      </dsp:txBody>
      <dsp:txXfrm>
        <a:off x="3430110" y="4116319"/>
        <a:ext cx="3430110" cy="926310"/>
      </dsp:txXfrm>
    </dsp:sp>
    <dsp:sp modelId="{5C6625B1-5F1A-8742-B532-BD450D61A6F2}">
      <dsp:nvSpPr>
        <dsp:cNvPr id="0" name=""/>
        <dsp:cNvSpPr/>
      </dsp:nvSpPr>
      <dsp:spPr>
        <a:xfrm rot="10800000">
          <a:off x="0" y="0"/>
          <a:ext cx="6860221" cy="3097098"/>
        </a:xfrm>
        <a:prstGeom prst="upArrowCallou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Separate “User Driven Development” and “Platform Driven Development” in two projects</a:t>
          </a:r>
          <a:endParaRPr lang="en-GB" sz="1600" kern="1200" dirty="0"/>
        </a:p>
      </dsp:txBody>
      <dsp:txXfrm rot="-10800000">
        <a:off x="0" y="0"/>
        <a:ext cx="6860221" cy="1087081"/>
      </dsp:txXfrm>
    </dsp:sp>
    <dsp:sp modelId="{D822D631-8756-1442-A493-7BCCC5C06071}">
      <dsp:nvSpPr>
        <dsp:cNvPr id="0" name=""/>
        <dsp:cNvSpPr/>
      </dsp:nvSpPr>
      <dsp:spPr>
        <a:xfrm>
          <a:off x="0" y="1089374"/>
          <a:ext cx="3430110" cy="92603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User – AARC/AARC2</a:t>
          </a:r>
          <a:endParaRPr lang="en-GB" sz="1600" kern="1200" dirty="0"/>
        </a:p>
      </dsp:txBody>
      <dsp:txXfrm>
        <a:off x="0" y="1089374"/>
        <a:ext cx="3430110" cy="926032"/>
      </dsp:txXfrm>
    </dsp:sp>
    <dsp:sp modelId="{C6F4838E-1EBE-4D46-928B-787147BE5568}">
      <dsp:nvSpPr>
        <dsp:cNvPr id="0" name=""/>
        <dsp:cNvSpPr/>
      </dsp:nvSpPr>
      <dsp:spPr>
        <a:xfrm>
          <a:off x="3430110" y="1089374"/>
          <a:ext cx="3430110" cy="926032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Platform – GÉANT</a:t>
          </a:r>
          <a:endParaRPr lang="en-GB" sz="1600" kern="1200" dirty="0"/>
        </a:p>
      </dsp:txBody>
      <dsp:txXfrm>
        <a:off x="3430110" y="1089374"/>
        <a:ext cx="3430110" cy="926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4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6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7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High level Goals and Approach: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Demonstrate that the solutions identified and proposed by “</a:t>
            </a:r>
            <a:r>
              <a:rPr lang="en-US" sz="1200" dirty="0" smtClean="0"/>
              <a:t>Architectures for an integrated and interoperable AAI”</a:t>
            </a:r>
            <a:r>
              <a:rPr lang="en-GB" dirty="0" smtClean="0"/>
              <a:t> and ”Policy and Best Practices Harmonisation” are effective in addressing the requirements of the communities</a:t>
            </a:r>
          </a:p>
          <a:p>
            <a:endParaRPr lang="en-GB" dirty="0" smtClean="0"/>
          </a:p>
          <a:p>
            <a:r>
              <a:rPr lang="en-GB" dirty="0" smtClean="0"/>
              <a:t>Proof of concepts will involve services from the main e-infrastructures in Europe </a:t>
            </a:r>
          </a:p>
          <a:p>
            <a:endParaRPr lang="en-GB" dirty="0" smtClean="0"/>
          </a:p>
          <a:p>
            <a:r>
              <a:rPr lang="en-GB" dirty="0" smtClean="0"/>
              <a:t>Show to what extent different technologies used by the e-infrastructures and service providers are compatible and interchangeable</a:t>
            </a:r>
          </a:p>
          <a:p>
            <a:endParaRPr lang="en-GB" dirty="0" smtClean="0"/>
          </a:p>
          <a:p>
            <a:r>
              <a:rPr lang="en-GB" dirty="0" smtClean="0"/>
              <a:t>(Re-)using not building</a:t>
            </a:r>
          </a:p>
          <a:p>
            <a:endParaRPr lang="en-GB" sz="1200" dirty="0" smtClean="0"/>
          </a:p>
          <a:p>
            <a:r>
              <a:rPr lang="en-GB" sz="1200" dirty="0" smtClean="0"/>
              <a:t>Started pilots guided by several AARC deliverables</a:t>
            </a:r>
            <a:br>
              <a:rPr lang="en-GB" sz="1200" dirty="0" smtClean="0"/>
            </a:br>
            <a:r>
              <a:rPr lang="en-GB" sz="1200" dirty="0" smtClean="0"/>
              <a:t>Available @ </a:t>
            </a:r>
            <a:r>
              <a:rPr lang="en-GB" sz="1200" u="sng" dirty="0" err="1" smtClean="0"/>
              <a:t>aarc-project.eu</a:t>
            </a:r>
            <a:r>
              <a:rPr lang="en-GB" sz="1200" u="sng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0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High level Goals and Approach: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Demonstrate that the solutions identified and proposed by “</a:t>
            </a:r>
            <a:r>
              <a:rPr lang="en-US" sz="1200" dirty="0" smtClean="0"/>
              <a:t>Architectures for an integrated and interoperable AAI”</a:t>
            </a:r>
            <a:r>
              <a:rPr lang="en-GB" dirty="0" smtClean="0"/>
              <a:t> and ”Policy and Best Practices Harmonisation” are effective in addressing the requirements of the communities</a:t>
            </a:r>
          </a:p>
          <a:p>
            <a:endParaRPr lang="en-GB" dirty="0" smtClean="0"/>
          </a:p>
          <a:p>
            <a:r>
              <a:rPr lang="en-GB" dirty="0" smtClean="0"/>
              <a:t>Proof of concepts will involve services from the main e-infrastructures in Europe </a:t>
            </a:r>
          </a:p>
          <a:p>
            <a:endParaRPr lang="en-GB" dirty="0" smtClean="0"/>
          </a:p>
          <a:p>
            <a:r>
              <a:rPr lang="en-GB" dirty="0" smtClean="0"/>
              <a:t>Show to what extent different technologies used by the e-infrastructures and service providers are compatible and interchangeable</a:t>
            </a:r>
          </a:p>
          <a:p>
            <a:endParaRPr lang="en-GB" dirty="0" smtClean="0"/>
          </a:p>
          <a:p>
            <a:r>
              <a:rPr lang="en-GB" dirty="0" smtClean="0"/>
              <a:t>(Re-)using not building</a:t>
            </a:r>
          </a:p>
          <a:p>
            <a:endParaRPr lang="en-GB" sz="1200" dirty="0" smtClean="0"/>
          </a:p>
          <a:p>
            <a:r>
              <a:rPr lang="en-GB" sz="1200" dirty="0" smtClean="0"/>
              <a:t>Started pilots guided by several AARC deliverables</a:t>
            </a:r>
            <a:br>
              <a:rPr lang="en-GB" sz="1200" dirty="0" smtClean="0"/>
            </a:br>
            <a:r>
              <a:rPr lang="en-GB" sz="1200" dirty="0" smtClean="0"/>
              <a:t>Available @ </a:t>
            </a:r>
            <a:r>
              <a:rPr lang="en-GB" sz="1200" u="sng" dirty="0" err="1" smtClean="0"/>
              <a:t>aarc-project.eu</a:t>
            </a:r>
            <a:r>
              <a:rPr lang="en-GB" sz="1200" u="sng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7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High level Goals and Approach: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Demonstrate that the solutions identified and proposed by “</a:t>
            </a:r>
            <a:r>
              <a:rPr lang="en-US" sz="1200" dirty="0" smtClean="0"/>
              <a:t>Architectures for an integrated and interoperable AAI”</a:t>
            </a:r>
            <a:r>
              <a:rPr lang="en-GB" dirty="0" smtClean="0"/>
              <a:t> and ”Policy and Best Practices Harmonisation” are effective in addressing the requirements of the communities</a:t>
            </a:r>
          </a:p>
          <a:p>
            <a:endParaRPr lang="en-GB" dirty="0" smtClean="0"/>
          </a:p>
          <a:p>
            <a:r>
              <a:rPr lang="en-GB" dirty="0" smtClean="0"/>
              <a:t>Proof of concepts will involve services from the main e-infrastructures in Europe </a:t>
            </a:r>
          </a:p>
          <a:p>
            <a:endParaRPr lang="en-GB" dirty="0" smtClean="0"/>
          </a:p>
          <a:p>
            <a:r>
              <a:rPr lang="en-GB" dirty="0" smtClean="0"/>
              <a:t>Show to what extent different technologies used by the e-infrastructures and service providers are compatible and interchangeable</a:t>
            </a:r>
          </a:p>
          <a:p>
            <a:endParaRPr lang="en-GB" dirty="0" smtClean="0"/>
          </a:p>
          <a:p>
            <a:r>
              <a:rPr lang="en-GB" dirty="0" smtClean="0"/>
              <a:t>(Re-)using not building</a:t>
            </a:r>
          </a:p>
          <a:p>
            <a:endParaRPr lang="en-GB" sz="1200" dirty="0" smtClean="0"/>
          </a:p>
          <a:p>
            <a:r>
              <a:rPr lang="en-GB" sz="1200" dirty="0" smtClean="0"/>
              <a:t>Started pilots guided by several AARC deliverables</a:t>
            </a:r>
            <a:br>
              <a:rPr lang="en-GB" sz="1200" dirty="0" smtClean="0"/>
            </a:br>
            <a:r>
              <a:rPr lang="en-GB" sz="1200" dirty="0" smtClean="0"/>
              <a:t>Available @ </a:t>
            </a:r>
            <a:r>
              <a:rPr lang="en-GB" sz="1200" u="sng" dirty="0" err="1" smtClean="0"/>
              <a:t>aarc-project.eu</a:t>
            </a:r>
            <a:r>
              <a:rPr lang="en-GB" sz="1200" u="sng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7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5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71437"/>
            <a:ext cx="10972800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50201" y="1153134"/>
            <a:ext cx="11891599" cy="52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59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  <p:sldLayoutId id="214748366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jp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arc-project.e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jp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GÉANT Symposium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40257" y="3070709"/>
            <a:ext cx="6683727" cy="503459"/>
          </a:xfrm>
        </p:spPr>
        <p:txBody>
          <a:bodyPr/>
          <a:lstStyle/>
          <a:p>
            <a:r>
              <a:rPr lang="en-GB" dirty="0" smtClean="0"/>
              <a:t>Part II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AAI Architectures – current and future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9</a:t>
            </a:r>
            <a:r>
              <a:rPr lang="en-GB" dirty="0" smtClean="0"/>
              <a:t> </a:t>
            </a:r>
            <a:r>
              <a:rPr lang="en-GB" dirty="0" smtClean="0"/>
              <a:t>March 2016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Christos </a:t>
            </a:r>
            <a:r>
              <a:rPr lang="en-GB" dirty="0" err="1" smtClean="0"/>
              <a:t>Kanellopoulos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Architecture (JRA1)</a:t>
            </a:r>
            <a:r>
              <a:rPr lang="en-GB" dirty="0" smtClean="0"/>
              <a:t> WP </a:t>
            </a:r>
            <a:r>
              <a:rPr lang="en-GB" dirty="0" smtClean="0"/>
              <a:t>Leader, </a:t>
            </a:r>
            <a:r>
              <a:rPr lang="en-GB" dirty="0" smtClean="0"/>
              <a:t>GRNET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114441" y="3163140"/>
            <a:ext cx="7026213" cy="3453615"/>
            <a:chOff x="1517600" y="2272862"/>
            <a:chExt cx="10862444" cy="4858253"/>
          </a:xfrm>
        </p:grpSpPr>
        <p:grpSp>
          <p:nvGrpSpPr>
            <p:cNvPr id="22" name="Group 21"/>
            <p:cNvGrpSpPr/>
            <p:nvPr/>
          </p:nvGrpSpPr>
          <p:grpSpPr>
            <a:xfrm>
              <a:off x="1517600" y="2272862"/>
              <a:ext cx="10862444" cy="4858253"/>
              <a:chOff x="1497722" y="2056695"/>
              <a:chExt cx="10862444" cy="4858253"/>
            </a:xfrm>
          </p:grpSpPr>
          <p:sp>
            <p:nvSpPr>
              <p:cNvPr id="25" name="Cube 24"/>
              <p:cNvSpPr/>
              <p:nvPr/>
            </p:nvSpPr>
            <p:spPr>
              <a:xfrm>
                <a:off x="1497722" y="3405513"/>
                <a:ext cx="10862444" cy="2536733"/>
              </a:xfrm>
              <a:prstGeom prst="cube">
                <a:avLst>
                  <a:gd name="adj" fmla="val 897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6675" y="2056695"/>
                <a:ext cx="8477333" cy="4858253"/>
              </a:xfrm>
              <a:prstGeom prst="rect">
                <a:avLst/>
              </a:prstGeom>
              <a:scene3d>
                <a:camera prst="orthographicFront">
                  <a:rot lat="18071412" lon="3083636" rev="18801558"/>
                </a:camera>
                <a:lightRig rig="threePt" dir="t"/>
              </a:scene3d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4584" y="4920979"/>
              <a:ext cx="2003683" cy="522598"/>
            </a:xfrm>
            <a:prstGeom prst="rect">
              <a:avLst/>
            </a:prstGeom>
            <a:scene3d>
              <a:camera prst="orthographicFront">
                <a:rot lat="17688851" lon="3115458" rev="18624947"/>
              </a:camera>
              <a:lightRig rig="threePt" dir="t"/>
            </a:scene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566" y="4368109"/>
              <a:ext cx="1691439" cy="1058641"/>
            </a:xfrm>
            <a:prstGeom prst="rect">
              <a:avLst/>
            </a:prstGeom>
            <a:scene3d>
              <a:camera prst="orthographicFront">
                <a:rot lat="17869862" lon="3567120" rev="18211867"/>
              </a:camera>
              <a:lightRig rig="threePt" dir="t"/>
            </a:scene3d>
          </p:spPr>
        </p:pic>
      </p:grpSp>
      <p:sp>
        <p:nvSpPr>
          <p:cNvPr id="31" name="Up Arrow 30"/>
          <p:cNvSpPr/>
          <p:nvPr/>
        </p:nvSpPr>
        <p:spPr>
          <a:xfrm rot="10800000">
            <a:off x="8953717" y="2412407"/>
            <a:ext cx="1056180" cy="1501466"/>
          </a:xfrm>
          <a:prstGeom prst="upArrow">
            <a:avLst/>
          </a:pr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GÉANT &amp; AARC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496782"/>
              </p:ext>
            </p:extLst>
          </p:nvPr>
        </p:nvGraphicFramePr>
        <p:xfrm>
          <a:off x="259840" y="1304330"/>
          <a:ext cx="6860221" cy="508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7485681" y="1116344"/>
            <a:ext cx="4654973" cy="1926106"/>
            <a:chOff x="2652280" y="1278903"/>
            <a:chExt cx="9113590" cy="3130836"/>
          </a:xfrm>
        </p:grpSpPr>
        <p:sp>
          <p:nvSpPr>
            <p:cNvPr id="28" name="Cube 27"/>
            <p:cNvSpPr/>
            <p:nvPr/>
          </p:nvSpPr>
          <p:spPr>
            <a:xfrm>
              <a:off x="2652280" y="1634855"/>
              <a:ext cx="9113590" cy="2756922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772" b="1772"/>
            <a:stretch/>
          </p:blipFill>
          <p:spPr bwMode="auto">
            <a:xfrm>
              <a:off x="3960560" y="1278903"/>
              <a:ext cx="6436892" cy="313083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19370699" lon="3588530" rev="188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Up Arrow 29"/>
          <p:cNvSpPr/>
          <p:nvPr/>
        </p:nvSpPr>
        <p:spPr>
          <a:xfrm>
            <a:off x="8969215" y="3913874"/>
            <a:ext cx="1056180" cy="1501466"/>
          </a:xfrm>
          <a:prstGeom prst="upArrow">
            <a:avLst/>
          </a:pr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2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763166" y="4113540"/>
            <a:ext cx="4445529" cy="58545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Christos </a:t>
            </a:r>
            <a:r>
              <a:rPr lang="en-GB" dirty="0" err="1" smtClean="0"/>
              <a:t>Kanellopoulos</a:t>
            </a:r>
            <a:endParaRPr lang="en-GB" dirty="0" smtClean="0"/>
          </a:p>
          <a:p>
            <a:r>
              <a:rPr lang="en-GB" dirty="0" err="1" smtClean="0"/>
              <a:t>skanct@admin.grnet.gr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And where is this coming from????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68" y="1460499"/>
            <a:ext cx="4738781" cy="48820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547" y="1451010"/>
            <a:ext cx="8866153" cy="4955009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The scenario: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You are the </a:t>
            </a:r>
            <a:r>
              <a:rPr lang="en-GB" sz="2400" b="1" dirty="0" smtClean="0"/>
              <a:t>technical architect of a research community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Your community is </a:t>
            </a:r>
            <a:r>
              <a:rPr lang="en-GB" sz="2400" b="1" dirty="0" smtClean="0"/>
              <a:t>distributed internationally</a:t>
            </a:r>
          </a:p>
          <a:p>
            <a:pPr lvl="1">
              <a:lnSpc>
                <a:spcPct val="160000"/>
              </a:lnSpc>
            </a:pPr>
            <a:r>
              <a:rPr lang="en-GB" sz="2400" b="1" dirty="0" smtClean="0"/>
              <a:t>Increasing number of services </a:t>
            </a:r>
            <a:r>
              <a:rPr lang="en-GB" sz="2400" dirty="0" smtClean="0"/>
              <a:t>need authentication</a:t>
            </a:r>
            <a:br>
              <a:rPr lang="en-GB" sz="2400" dirty="0" smtClean="0"/>
            </a:br>
            <a:r>
              <a:rPr lang="en-GB" sz="2400" dirty="0" smtClean="0"/>
              <a:t>and authorization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Your job is to </a:t>
            </a:r>
            <a:r>
              <a:rPr lang="en-GB" sz="2400" b="1" dirty="0" smtClean="0"/>
              <a:t>find a solution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You want to </a:t>
            </a:r>
            <a:r>
              <a:rPr lang="en-GB" sz="2400" b="1" dirty="0" smtClean="0"/>
              <a:t>focus on research </a:t>
            </a:r>
            <a:r>
              <a:rPr lang="en-GB" sz="2400" dirty="0" smtClean="0"/>
              <a:t>and not reinvent the wheel</a:t>
            </a:r>
          </a:p>
          <a:p>
            <a:pPr lvl="1">
              <a:lnSpc>
                <a:spcPct val="160000"/>
              </a:lnSpc>
            </a:pPr>
            <a:r>
              <a:rPr lang="en-GB" sz="2400" dirty="0" smtClean="0"/>
              <a:t>You start googling</a:t>
            </a:r>
          </a:p>
          <a:p>
            <a:pPr>
              <a:lnSpc>
                <a:spcPct val="160000"/>
              </a:lnSpc>
            </a:pPr>
            <a:r>
              <a:rPr lang="en-GB" sz="2800" dirty="0" smtClean="0"/>
              <a:t>So, there are some solutions available, but</a:t>
            </a:r>
            <a:r>
              <a:rPr lang="is-IS" sz="2800" dirty="0" smtClean="0"/>
              <a:t>…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7160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7377" y="1588864"/>
            <a:ext cx="8181975" cy="1811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It would be nicer if there was also compatibility &amp; interoperability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mileys-shaking-han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57" y="3185514"/>
            <a:ext cx="4487919" cy="29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AARC – Authentication and Authorisation for Research and Collaboration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5646" y="1400212"/>
            <a:ext cx="9760557" cy="4487401"/>
          </a:xfrm>
        </p:spPr>
        <p:txBody>
          <a:bodyPr>
            <a:normAutofit/>
          </a:bodyPr>
          <a:lstStyle/>
          <a:p>
            <a:r>
              <a:rPr lang="en-GB" dirty="0"/>
              <a:t>Started on 1 May, </a:t>
            </a:r>
            <a:r>
              <a:rPr lang="en-GB" dirty="0" smtClean="0"/>
              <a:t>2015</a:t>
            </a:r>
            <a:endParaRPr lang="en-GB" dirty="0"/>
          </a:p>
          <a:p>
            <a:r>
              <a:rPr lang="en-GB" dirty="0"/>
              <a:t>Two-year EC-funded project </a:t>
            </a:r>
          </a:p>
          <a:p>
            <a:r>
              <a:rPr lang="en-GB" dirty="0"/>
              <a:t>20 partners </a:t>
            </a:r>
          </a:p>
          <a:p>
            <a:pPr lvl="1"/>
            <a:r>
              <a:rPr lang="en-GB" sz="2200" dirty="0">
                <a:solidFill>
                  <a:srgbClr val="004360"/>
                </a:solidFill>
              </a:rPr>
              <a:t>NRENs, e-Infrastructure providers and Libraries as equal </a:t>
            </a:r>
            <a:r>
              <a:rPr lang="en-GB" sz="2200" dirty="0" smtClean="0">
                <a:solidFill>
                  <a:srgbClr val="004360"/>
                </a:solidFill>
              </a:rPr>
              <a:t>partners</a:t>
            </a:r>
            <a:endParaRPr lang="en-GB" dirty="0"/>
          </a:p>
          <a:p>
            <a:r>
              <a:rPr lang="en-GB" dirty="0"/>
              <a:t>About 3M euro budget </a:t>
            </a:r>
          </a:p>
          <a:p>
            <a:r>
              <a:rPr lang="en-GB" dirty="0">
                <a:hlinkClick r:id="rId2"/>
              </a:rPr>
              <a:t>https://aarc-project.eu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Working now on the proposal for AARC2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8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Requirements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9" y="2556558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9" y="2556558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290660" y="1728986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Analysis of </a:t>
            </a:r>
            <a:endParaRPr lang="en-US" sz="2400" dirty="0"/>
          </a:p>
          <a:p>
            <a:pPr algn="ctr"/>
            <a:r>
              <a:rPr lang="en-US" sz="2400" dirty="0"/>
              <a:t>User </a:t>
            </a:r>
            <a:r>
              <a:rPr lang="en-US" sz="2400" dirty="0" smtClean="0"/>
              <a:t>Communities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696326" y="5829598"/>
            <a:ext cx="2057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/>
              <a:t>aarc-project.eu</a:t>
            </a:r>
            <a:r>
              <a:rPr lang="en-GB" u="sng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57551" y="5021083"/>
            <a:ext cx="2112783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>
                <a:latin typeface="Gill Sans Light"/>
                <a:cs typeface="Gill Sans Light"/>
              </a:rPr>
              <a:t>Non-web-browser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2420" y="3830820"/>
            <a:ext cx="2149407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>
                <a:latin typeface="Gill Sans Light"/>
                <a:cs typeface="Gill Sans Light"/>
              </a:rPr>
              <a:t>Homeless</a:t>
            </a:r>
          </a:p>
          <a:p>
            <a:pPr algn="ctr" eaLnBrk="0" hangingPunct="0">
              <a:defRPr/>
            </a:pPr>
            <a:r>
              <a:rPr lang="en-US" sz="2200" dirty="0">
                <a:latin typeface="Gill Sans Light"/>
                <a:cs typeface="Gill Sans Light"/>
              </a:rPr>
              <a:t> users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1948" y="2653936"/>
            <a:ext cx="2148102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Persistent Unique Identifiers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5093" y="2641155"/>
            <a:ext cx="2163904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>
                <a:latin typeface="Gill Sans Light"/>
                <a:cs typeface="Gill Sans Light"/>
              </a:rPr>
              <a:t>Credential translation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57550" y="1495173"/>
            <a:ext cx="2139579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Attribute Aggregation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5577" y="1487383"/>
            <a:ext cx="2184813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Attribute Release   </a:t>
            </a:r>
            <a:r>
              <a:rPr lang="en-US" sz="2200" dirty="0" smtClean="0">
                <a:solidFill>
                  <a:srgbClr val="BFDC01"/>
                </a:solidFill>
                <a:latin typeface="Gill Sans Light"/>
                <a:cs typeface="Gill Sans Light"/>
              </a:rPr>
              <a:t>.</a:t>
            </a:r>
            <a:endParaRPr lang="en-US" sz="2200" dirty="0">
              <a:solidFill>
                <a:srgbClr val="BFDC01"/>
              </a:solidFill>
              <a:latin typeface="Gill Sans Light"/>
              <a:cs typeface="Gill Sans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63602" y="3818153"/>
            <a:ext cx="2148009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>
                <a:latin typeface="Gill Sans Light"/>
                <a:cs typeface="Gill Sans Light"/>
              </a:rPr>
              <a:t>Levels of Assurance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81443" y="5031503"/>
            <a:ext cx="2148009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Community based </a:t>
            </a:r>
            <a:r>
              <a:rPr lang="en-US" sz="2200" dirty="0" err="1" smtClean="0">
                <a:latin typeface="Gill Sans Light"/>
                <a:cs typeface="Gill Sans Light"/>
              </a:rPr>
              <a:t>AuthZ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7111" y="5021083"/>
            <a:ext cx="2112783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Social &amp; e-</a:t>
            </a:r>
            <a:r>
              <a:rPr lang="en-US" sz="2200" dirty="0" err="1" smtClean="0">
                <a:latin typeface="Gill Sans Light"/>
                <a:cs typeface="Gill Sans Light"/>
              </a:rPr>
              <a:t>Gov</a:t>
            </a:r>
            <a:r>
              <a:rPr lang="en-US" sz="2200" dirty="0" smtClean="0">
                <a:latin typeface="Gill Sans Light"/>
                <a:cs typeface="Gill Sans Light"/>
              </a:rPr>
              <a:t> IDs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01980" y="3830820"/>
            <a:ext cx="2149407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Step up Authentication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11508" y="2653936"/>
            <a:ext cx="2148102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User Managed Information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7110" y="1487008"/>
            <a:ext cx="2139579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>
                <a:latin typeface="Gill Sans Light"/>
                <a:cs typeface="Gill Sans Light"/>
              </a:rPr>
              <a:t>User</a:t>
            </a:r>
          </a:p>
          <a:p>
            <a:pPr algn="ctr" eaLnBrk="0" hangingPunct="0">
              <a:defRPr/>
            </a:pPr>
            <a:r>
              <a:rPr lang="en-US" sz="2200" dirty="0">
                <a:latin typeface="Gill Sans Light"/>
                <a:cs typeface="Gill Sans Light"/>
              </a:rPr>
              <a:t> friendliness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875608" y="5021083"/>
            <a:ext cx="2112783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Incident Response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50477" y="3830820"/>
            <a:ext cx="2149407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Best Practices and Policies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860005" y="2653936"/>
            <a:ext cx="2148102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Credential Delegation</a:t>
            </a:r>
            <a:endParaRPr lang="en-US" sz="2200" dirty="0">
              <a:latin typeface="Gill Sans Light"/>
              <a:cs typeface="Gill Sans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875607" y="1487008"/>
            <a:ext cx="2139579" cy="769441"/>
          </a:xfrm>
          <a:prstGeom prst="rect">
            <a:avLst/>
          </a:prstGeom>
          <a:solidFill>
            <a:srgbClr val="BFDC0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dirty="0" smtClean="0">
                <a:latin typeface="Gill Sans Light"/>
                <a:cs typeface="Gill Sans Light"/>
              </a:rPr>
              <a:t>SP</a:t>
            </a:r>
            <a:endParaRPr lang="en-US" sz="2200" dirty="0">
              <a:latin typeface="Gill Sans Light"/>
              <a:cs typeface="Gill Sans Light"/>
            </a:endParaRPr>
          </a:p>
          <a:p>
            <a:pPr algn="ctr" eaLnBrk="0" hangingPunct="0">
              <a:defRPr/>
            </a:pPr>
            <a:r>
              <a:rPr lang="en-US" sz="2200" dirty="0">
                <a:latin typeface="Gill Sans Light"/>
                <a:cs typeface="Gill Sans Light"/>
              </a:rPr>
              <a:t> friendliness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5172138"/>
            <a:ext cx="282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 Infrastructure Providers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91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ight Arrow 62"/>
          <p:cNvSpPr/>
          <p:nvPr/>
        </p:nvSpPr>
        <p:spPr>
          <a:xfrm>
            <a:off x="510059" y="3518396"/>
            <a:ext cx="8717068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Functional Components and available AAI tools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3" y="2597099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8" y="2556507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8696326" y="5978395"/>
            <a:ext cx="2057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/>
              <a:t>aarc-project.eu</a:t>
            </a:r>
            <a:r>
              <a:rPr lang="en-GB" u="sng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60" y="2668925"/>
            <a:ext cx="1898821" cy="261558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457659" y="2668923"/>
            <a:ext cx="1898823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9231203" y="1774218"/>
            <a:ext cx="2351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Available </a:t>
            </a:r>
            <a:endParaRPr lang="en-US" sz="2400" dirty="0"/>
          </a:p>
          <a:p>
            <a:pPr algn="ctr"/>
            <a:r>
              <a:rPr lang="en-US" sz="2400" dirty="0"/>
              <a:t>AAI Components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051306" y="2702547"/>
            <a:ext cx="1891664" cy="607677"/>
          </a:xfrm>
          <a:prstGeom prst="roundRect">
            <a:avLst/>
          </a:prstGeom>
          <a:solidFill>
            <a:srgbClr val="C6FB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Attribute Authorities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051306" y="1840227"/>
            <a:ext cx="1891664" cy="6076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IdPs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051306" y="3563199"/>
            <a:ext cx="1891664" cy="6076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Proxies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051306" y="4423851"/>
            <a:ext cx="1891664" cy="607677"/>
          </a:xfrm>
          <a:prstGeom prst="roundRect">
            <a:avLst/>
          </a:prstGeom>
          <a:solidFill>
            <a:srgbClr val="F89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Token Translation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051306" y="5284503"/>
            <a:ext cx="1891664" cy="607677"/>
          </a:xfrm>
          <a:prstGeom prst="roundRect">
            <a:avLst/>
          </a:prstGeom>
          <a:solidFill>
            <a:srgbClr val="F0B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Service Provider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0660" y="1728986"/>
            <a:ext cx="248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Analysis of </a:t>
            </a:r>
            <a:endParaRPr lang="en-US" sz="2400" dirty="0"/>
          </a:p>
          <a:p>
            <a:pPr algn="ctr"/>
            <a:r>
              <a:rPr lang="en-US" sz="2400" dirty="0"/>
              <a:t>User </a:t>
            </a:r>
            <a:r>
              <a:rPr lang="en-US" sz="2400" dirty="0" smtClean="0"/>
              <a:t>Communities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0" y="5172138"/>
            <a:ext cx="2823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 Infrastructure Providers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5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61" y="819807"/>
            <a:ext cx="8028393" cy="56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ight Arrow 62"/>
          <p:cNvSpPr/>
          <p:nvPr/>
        </p:nvSpPr>
        <p:spPr>
          <a:xfrm>
            <a:off x="510059" y="3518396"/>
            <a:ext cx="6994327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functional Components</a:t>
            </a:r>
            <a:endParaRPr lang="en-GB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9" y="2556558"/>
            <a:ext cx="1931908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9" y="2556558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393252" y="1728986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Requirements </a:t>
            </a:r>
          </a:p>
          <a:p>
            <a:pPr algn="ctr"/>
            <a:r>
              <a:rPr lang="en-US" sz="2400" dirty="0"/>
              <a:t>User Community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6326" y="5978395"/>
            <a:ext cx="20571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/>
              <a:t>aarc-project.eu</a:t>
            </a:r>
            <a:r>
              <a:rPr lang="en-GB" u="sng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75" y="2556558"/>
            <a:ext cx="1898821" cy="261558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062374" y="2556556"/>
            <a:ext cx="1898823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2870697" y="1728986"/>
            <a:ext cx="2351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Available </a:t>
            </a:r>
            <a:endParaRPr lang="en-US" sz="2400" dirty="0"/>
          </a:p>
          <a:p>
            <a:pPr algn="ctr"/>
            <a:r>
              <a:rPr lang="en-US" sz="2400" dirty="0"/>
              <a:t>AAI Components</a:t>
            </a:r>
          </a:p>
        </p:txBody>
      </p:sp>
    </p:spTree>
    <p:extLst>
      <p:ext uri="{BB962C8B-B14F-4D97-AF65-F5344CB8AC3E}">
        <p14:creationId xmlns:p14="http://schemas.microsoft.com/office/powerpoint/2010/main" val="12295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Arrow 32"/>
          <p:cNvSpPr/>
          <p:nvPr/>
        </p:nvSpPr>
        <p:spPr>
          <a:xfrm>
            <a:off x="510059" y="3518396"/>
            <a:ext cx="8186267" cy="695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Pilots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75" y="2556558"/>
            <a:ext cx="1898821" cy="2615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9" y="2556558"/>
            <a:ext cx="1931908" cy="26155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03" y="2556555"/>
            <a:ext cx="1973139" cy="261558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10059" y="2556558"/>
            <a:ext cx="1931908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Rectangle 48"/>
          <p:cNvSpPr/>
          <p:nvPr/>
        </p:nvSpPr>
        <p:spPr>
          <a:xfrm>
            <a:off x="3062374" y="2556556"/>
            <a:ext cx="1898823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Rectangle 49"/>
          <p:cNvSpPr/>
          <p:nvPr/>
        </p:nvSpPr>
        <p:spPr>
          <a:xfrm>
            <a:off x="5581603" y="2556554"/>
            <a:ext cx="1973139" cy="261558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393252" y="1728986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Requirements </a:t>
            </a:r>
          </a:p>
          <a:p>
            <a:pPr algn="ctr"/>
            <a:r>
              <a:rPr lang="en-US" sz="2400" dirty="0"/>
              <a:t>User Community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27036" y="1728986"/>
            <a:ext cx="2639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Overview Available </a:t>
            </a:r>
          </a:p>
          <a:p>
            <a:pPr algn="ctr"/>
            <a:r>
              <a:rPr lang="en-US" sz="2400" dirty="0"/>
              <a:t>AAI Components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91025" y="1728986"/>
            <a:ext cx="2133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Draft Blue-Print</a:t>
            </a:r>
          </a:p>
          <a:p>
            <a:pPr algn="ctr"/>
            <a:r>
              <a:rPr lang="en-US" sz="2400" dirty="0"/>
              <a:t>Architecture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097" y="2398040"/>
            <a:ext cx="3189568" cy="275907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872500" y="1725557"/>
            <a:ext cx="2520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Running Pilots</a:t>
            </a:r>
          </a:p>
          <a:p>
            <a:pPr algn="ctr"/>
            <a:r>
              <a:rPr lang="en-US" sz="2400" dirty="0"/>
              <a:t>With Communities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6326" y="5829598"/>
            <a:ext cx="19543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err="1"/>
              <a:t>aarc-project.eu</a:t>
            </a:r>
            <a:r>
              <a:rPr lang="en-GB" u="sng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eduGAIN</a:t>
            </a:r>
            <a:r>
              <a:rPr lang="en-GB" sz="3200" dirty="0" smtClean="0"/>
              <a:t> </a:t>
            </a:r>
            <a:r>
              <a:rPr lang="en-GB" sz="3200" dirty="0" smtClean="0"/>
              <a:t>&amp; AARC</a:t>
            </a:r>
            <a:endParaRPr lang="en-GB" sz="32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1671" y="1691139"/>
            <a:ext cx="6383129" cy="17110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eduGAIN</a:t>
            </a:r>
            <a:r>
              <a:rPr lang="en-US" sz="2800" b="1" dirty="0" smtClean="0"/>
              <a:t> and the Identity Federations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 smtClean="0"/>
              <a:t>solid </a:t>
            </a:r>
            <a:r>
              <a:rPr lang="en-US" sz="2400" dirty="0" smtClean="0"/>
              <a:t>foundation for federated access in R&amp;E </a:t>
            </a:r>
            <a:endParaRPr lang="en-US" sz="2400" dirty="0"/>
          </a:p>
          <a:p>
            <a:endParaRPr lang="en-US" sz="2800" dirty="0" smtClean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271670" y="3181553"/>
            <a:ext cx="7206486" cy="212704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Authentication and Authorization Architecture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for Research Collaboration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 set of building blocks </a:t>
            </a:r>
            <a:r>
              <a:rPr lang="en-US" sz="2400" dirty="0" smtClean="0"/>
              <a:t>on top of </a:t>
            </a:r>
            <a:r>
              <a:rPr lang="en-US" sz="2400" dirty="0" err="1" smtClean="0"/>
              <a:t>eduGAIN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for International </a:t>
            </a:r>
            <a:r>
              <a:rPr lang="en-US" sz="2400" dirty="0" smtClean="0"/>
              <a:t>Research </a:t>
            </a:r>
            <a:r>
              <a:rPr lang="en-US" sz="2400" dirty="0" smtClean="0"/>
              <a:t>Collaboration</a:t>
            </a:r>
            <a:endParaRPr lang="en-US" sz="2400" dirty="0" smtClean="0"/>
          </a:p>
          <a:p>
            <a:endParaRPr lang="en-US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541003" y="3285798"/>
            <a:ext cx="7650997" cy="3453615"/>
            <a:chOff x="1517600" y="2272862"/>
            <a:chExt cx="10862444" cy="4858253"/>
          </a:xfrm>
        </p:grpSpPr>
        <p:grpSp>
          <p:nvGrpSpPr>
            <p:cNvPr id="7" name="Group 6"/>
            <p:cNvGrpSpPr/>
            <p:nvPr/>
          </p:nvGrpSpPr>
          <p:grpSpPr>
            <a:xfrm>
              <a:off x="1517600" y="2272862"/>
              <a:ext cx="10862444" cy="4858253"/>
              <a:chOff x="1497722" y="2056695"/>
              <a:chExt cx="10862444" cy="4858253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497722" y="3405513"/>
                <a:ext cx="10862444" cy="2536733"/>
              </a:xfrm>
              <a:prstGeom prst="cube">
                <a:avLst>
                  <a:gd name="adj" fmla="val 897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675" y="2056695"/>
                <a:ext cx="8477333" cy="4858253"/>
              </a:xfrm>
              <a:prstGeom prst="rect">
                <a:avLst/>
              </a:prstGeom>
              <a:scene3d>
                <a:camera prst="orthographicFront">
                  <a:rot lat="18071412" lon="3083636" rev="18801558"/>
                </a:camera>
                <a:lightRig rig="threePt" dir="t"/>
              </a:scene3d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4584" y="4920979"/>
              <a:ext cx="2003683" cy="522598"/>
            </a:xfrm>
            <a:prstGeom prst="rect">
              <a:avLst/>
            </a:prstGeom>
            <a:scene3d>
              <a:camera prst="orthographicFront">
                <a:rot lat="17688851" lon="3115458" rev="18624947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566" y="4368109"/>
              <a:ext cx="1691439" cy="1058641"/>
            </a:xfrm>
            <a:prstGeom prst="rect">
              <a:avLst/>
            </a:prstGeom>
            <a:scene3d>
              <a:camera prst="orthographicFront">
                <a:rot lat="17869862" lon="3567120" rev="18211867"/>
              </a:camera>
              <a:lightRig rig="threePt" dir="t"/>
            </a:scene3d>
          </p:spPr>
        </p:pic>
      </p:grpSp>
      <p:sp>
        <p:nvSpPr>
          <p:cNvPr id="12" name="Up Arrow 11"/>
          <p:cNvSpPr/>
          <p:nvPr/>
        </p:nvSpPr>
        <p:spPr>
          <a:xfrm rot="10800000">
            <a:off x="9005063" y="2535065"/>
            <a:ext cx="1056180" cy="1501466"/>
          </a:xfrm>
          <a:prstGeom prst="upArrow">
            <a:avLst/>
          </a:pr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37027" y="1239002"/>
            <a:ext cx="4654973" cy="1926106"/>
            <a:chOff x="2652280" y="1278903"/>
            <a:chExt cx="9113590" cy="3130836"/>
          </a:xfrm>
        </p:grpSpPr>
        <p:sp>
          <p:nvSpPr>
            <p:cNvPr id="15" name="Cube 14"/>
            <p:cNvSpPr/>
            <p:nvPr/>
          </p:nvSpPr>
          <p:spPr>
            <a:xfrm>
              <a:off x="2652280" y="1634855"/>
              <a:ext cx="9113590" cy="2756922"/>
            </a:xfrm>
            <a:prstGeom prst="cube">
              <a:avLst>
                <a:gd name="adj" fmla="val 89789"/>
              </a:avLst>
            </a:prstGeom>
            <a:solidFill>
              <a:schemeClr val="accent1">
                <a:alpha val="82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772" b="1772"/>
            <a:stretch/>
          </p:blipFill>
          <p:spPr bwMode="auto">
            <a:xfrm>
              <a:off x="3960560" y="1278903"/>
              <a:ext cx="6436892" cy="313083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19370699" lon="3588530" rev="188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Up Arrow 17"/>
          <p:cNvSpPr/>
          <p:nvPr/>
        </p:nvSpPr>
        <p:spPr>
          <a:xfrm>
            <a:off x="9020561" y="4036532"/>
            <a:ext cx="1056180" cy="1501466"/>
          </a:xfrm>
          <a:prstGeom prst="upArrow">
            <a:avLst/>
          </a:pr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32271</TotalTime>
  <Words>579</Words>
  <Application>Microsoft Macintosh PowerPoint</Application>
  <PresentationFormat>Widescreen</PresentationFormat>
  <Paragraphs>139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Gill Sans Light</vt:lpstr>
      <vt:lpstr>Verdana</vt:lpstr>
      <vt:lpstr>Arial</vt:lpstr>
      <vt:lpstr>GEANT Association</vt:lpstr>
      <vt:lpstr>PowerPoint Presentation</vt:lpstr>
      <vt:lpstr>And where is this coming from????</vt:lpstr>
      <vt:lpstr>PowerPoint Presentation</vt:lpstr>
      <vt:lpstr>AARC – Authentication and Authorisation for Research and Collaboration  </vt:lpstr>
      <vt:lpstr>Requirements</vt:lpstr>
      <vt:lpstr>The Functional Components and available AAI tools</vt:lpstr>
      <vt:lpstr>The functional Components</vt:lpstr>
      <vt:lpstr> Pilots</vt:lpstr>
      <vt:lpstr>eduGAIN &amp; AARC</vt:lpstr>
      <vt:lpstr>GÉANT &amp; AARC</vt:lpstr>
      <vt:lpstr>PowerPoint Presentation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CK</cp:lastModifiedBy>
  <cp:revision>120</cp:revision>
  <cp:lastPrinted>2016-03-09T06:27:30Z</cp:lastPrinted>
  <dcterms:created xsi:type="dcterms:W3CDTF">2015-04-29T14:13:57Z</dcterms:created>
  <dcterms:modified xsi:type="dcterms:W3CDTF">2016-03-09T07:18:19Z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