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5"/>
  </p:notesMasterIdLst>
  <p:sldIdLst>
    <p:sldId id="283" r:id="rId5"/>
    <p:sldId id="304" r:id="rId6"/>
    <p:sldId id="296" r:id="rId7"/>
    <p:sldId id="314" r:id="rId8"/>
    <p:sldId id="315" r:id="rId9"/>
    <p:sldId id="317" r:id="rId10"/>
    <p:sldId id="316" r:id="rId11"/>
    <p:sldId id="318" r:id="rId12"/>
    <p:sldId id="326" r:id="rId13"/>
    <p:sldId id="327" r:id="rId14"/>
    <p:sldId id="328" r:id="rId15"/>
    <p:sldId id="329" r:id="rId16"/>
    <p:sldId id="330" r:id="rId17"/>
    <p:sldId id="319" r:id="rId18"/>
    <p:sldId id="321" r:id="rId19"/>
    <p:sldId id="322" r:id="rId20"/>
    <p:sldId id="323" r:id="rId21"/>
    <p:sldId id="324" r:id="rId22"/>
    <p:sldId id="325" r:id="rId23"/>
    <p:sldId id="286" r:id="rId24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7A1E"/>
    <a:srgbClr val="0C3959"/>
    <a:srgbClr val="00638C"/>
    <a:srgbClr val="004461"/>
    <a:srgbClr val="1C4161"/>
    <a:srgbClr val="003959"/>
    <a:srgbClr val="F6791C"/>
    <a:srgbClr val="003F5D"/>
    <a:srgbClr val="5B3F1F"/>
    <a:srgbClr val="004E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50" autoAdjust="0"/>
    <p:restoredTop sz="94643"/>
  </p:normalViewPr>
  <p:slideViewPr>
    <p:cSldViewPr snapToGrid="0">
      <p:cViewPr>
        <p:scale>
          <a:sx n="109" d="100"/>
          <a:sy n="109" d="100"/>
        </p:scale>
        <p:origin x="144" y="41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2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notesMaster" Target="notesMasters/notesMaster1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836457-414E-924C-9B90-A7E0BBE245BB}" type="doc">
      <dgm:prSet loTypeId="urn:microsoft.com/office/officeart/2009/3/layout/RandomtoResultProcess" loCatId="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C223B81C-80B4-4044-BDDF-3ED873BBCB5D}">
      <dgm:prSet phldrT="[Text]"/>
      <dgm:spPr/>
      <dgm:t>
        <a:bodyPr/>
        <a:lstStyle/>
        <a:p>
          <a:r>
            <a:rPr lang="en-US" dirty="0" smtClean="0">
              <a:solidFill>
                <a:srgbClr val="1C4161"/>
              </a:solidFill>
            </a:rPr>
            <a:t>Requirements</a:t>
          </a:r>
          <a:endParaRPr lang="en-US" dirty="0">
            <a:solidFill>
              <a:srgbClr val="1C4161"/>
            </a:solidFill>
          </a:endParaRPr>
        </a:p>
        <a:p>
          <a:r>
            <a:rPr lang="en-US" dirty="0">
              <a:solidFill>
                <a:srgbClr val="1C4161"/>
              </a:solidFill>
            </a:rPr>
            <a:t>&amp; </a:t>
          </a:r>
          <a:r>
            <a:rPr lang="en-US" dirty="0" smtClean="0">
              <a:solidFill>
                <a:srgbClr val="1C4161"/>
              </a:solidFill>
            </a:rPr>
            <a:t>existing</a:t>
          </a:r>
          <a:r>
            <a:rPr lang="en-US" baseline="0" dirty="0" smtClean="0">
              <a:solidFill>
                <a:srgbClr val="1C4161"/>
              </a:solidFill>
            </a:rPr>
            <a:t> material</a:t>
          </a:r>
          <a:endParaRPr lang="en-US" dirty="0">
            <a:solidFill>
              <a:srgbClr val="1C4161"/>
            </a:solidFill>
          </a:endParaRPr>
        </a:p>
      </dgm:t>
    </dgm:pt>
    <dgm:pt modelId="{DF0C584F-F007-1649-B02D-04AE7429D302}" type="parTrans" cxnId="{E62AD788-3098-C843-985E-DA2B72AF0B67}">
      <dgm:prSet/>
      <dgm:spPr/>
      <dgm:t>
        <a:bodyPr/>
        <a:lstStyle/>
        <a:p>
          <a:endParaRPr lang="en-US"/>
        </a:p>
      </dgm:t>
    </dgm:pt>
    <dgm:pt modelId="{421E05CA-E3AE-804B-8D7D-68D8F65CC917}" type="sibTrans" cxnId="{E62AD788-3098-C843-985E-DA2B72AF0B67}">
      <dgm:prSet/>
      <dgm:spPr/>
      <dgm:t>
        <a:bodyPr/>
        <a:lstStyle/>
        <a:p>
          <a:endParaRPr lang="en-US"/>
        </a:p>
      </dgm:t>
    </dgm:pt>
    <dgm:pt modelId="{379850AE-F010-4B4A-9730-FBB264566A97}">
      <dgm:prSet phldrT="[Text]" custT="1"/>
      <dgm:spPr>
        <a:solidFill>
          <a:srgbClr val="004461"/>
        </a:solidFill>
      </dgm:spPr>
      <dgm:t>
        <a:bodyPr/>
        <a:lstStyle/>
        <a:p>
          <a:pPr algn="l"/>
          <a:r>
            <a:rPr lang="en-US" sz="1800" dirty="0" smtClean="0"/>
            <a:t>- </a:t>
          </a:r>
        </a:p>
        <a:p>
          <a:pPr algn="l"/>
          <a:r>
            <a:rPr lang="en-US" sz="1800" dirty="0" smtClean="0"/>
            <a:t>- Value proposition</a:t>
          </a:r>
        </a:p>
        <a:p>
          <a:pPr algn="l"/>
          <a:r>
            <a:rPr lang="en-US" sz="1800" dirty="0" smtClean="0"/>
            <a:t>- Federation 101</a:t>
          </a:r>
        </a:p>
        <a:p>
          <a:pPr algn="l"/>
          <a:r>
            <a:rPr lang="en-US" sz="1800" dirty="0" smtClean="0"/>
            <a:t>- Training</a:t>
          </a:r>
          <a:r>
            <a:rPr lang="en-US" sz="1800" baseline="0" dirty="0" smtClean="0"/>
            <a:t> for SPs</a:t>
          </a:r>
        </a:p>
        <a:p>
          <a:pPr algn="l"/>
          <a:r>
            <a:rPr lang="en-US" sz="1800" baseline="0" dirty="0" smtClean="0"/>
            <a:t>- Training on AARC results</a:t>
          </a:r>
          <a:endParaRPr lang="en-US" sz="1800" dirty="0" smtClean="0"/>
        </a:p>
        <a:p>
          <a:pPr algn="l"/>
          <a:endParaRPr lang="en-US" sz="1500" dirty="0"/>
        </a:p>
      </dgm:t>
    </dgm:pt>
    <dgm:pt modelId="{81894E7F-DC56-0D47-B844-5E3B4B88E62B}" type="parTrans" cxnId="{CD904472-5F48-9B41-8C1C-0229C178BB61}">
      <dgm:prSet/>
      <dgm:spPr/>
      <dgm:t>
        <a:bodyPr/>
        <a:lstStyle/>
        <a:p>
          <a:endParaRPr lang="en-US"/>
        </a:p>
      </dgm:t>
    </dgm:pt>
    <dgm:pt modelId="{532CC9D2-CF22-644F-BE50-867B4A382BE1}" type="sibTrans" cxnId="{CD904472-5F48-9B41-8C1C-0229C178BB61}">
      <dgm:prSet/>
      <dgm:spPr/>
      <dgm:t>
        <a:bodyPr/>
        <a:lstStyle/>
        <a:p>
          <a:endParaRPr lang="en-US"/>
        </a:p>
      </dgm:t>
    </dgm:pt>
    <dgm:pt modelId="{D23BE675-28BC-1748-BCE0-81FD7A24D0FE}" type="pres">
      <dgm:prSet presAssocID="{85836457-414E-924C-9B90-A7E0BBE245BB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1E004823-151D-8546-BC43-097C25ECD5C0}" type="pres">
      <dgm:prSet presAssocID="{C223B81C-80B4-4044-BDDF-3ED873BBCB5D}" presName="chaos" presStyleCnt="0"/>
      <dgm:spPr/>
    </dgm:pt>
    <dgm:pt modelId="{BC36476F-57D1-974F-B34B-02DA1EFAA297}" type="pres">
      <dgm:prSet presAssocID="{C223B81C-80B4-4044-BDDF-3ED873BBCB5D}" presName="parTx1" presStyleLbl="revTx" presStyleIdx="0" presStyleCnt="1"/>
      <dgm:spPr/>
      <dgm:t>
        <a:bodyPr/>
        <a:lstStyle/>
        <a:p>
          <a:endParaRPr lang="en-US"/>
        </a:p>
      </dgm:t>
    </dgm:pt>
    <dgm:pt modelId="{64B66540-7DAB-1549-8A7D-CBE47444A803}" type="pres">
      <dgm:prSet presAssocID="{C223B81C-80B4-4044-BDDF-3ED873BBCB5D}" presName="c1" presStyleLbl="node1" presStyleIdx="0" presStyleCnt="19"/>
      <dgm:spPr/>
    </dgm:pt>
    <dgm:pt modelId="{1A91CE0D-5CA2-7E48-80E6-FA3A3E00668B}" type="pres">
      <dgm:prSet presAssocID="{C223B81C-80B4-4044-BDDF-3ED873BBCB5D}" presName="c2" presStyleLbl="node1" presStyleIdx="1" presStyleCnt="19"/>
      <dgm:spPr/>
    </dgm:pt>
    <dgm:pt modelId="{FDCE424E-54D1-B946-BE50-B87F021BF0A0}" type="pres">
      <dgm:prSet presAssocID="{C223B81C-80B4-4044-BDDF-3ED873BBCB5D}" presName="c3" presStyleLbl="node1" presStyleIdx="2" presStyleCnt="19"/>
      <dgm:spPr/>
      <dgm:t>
        <a:bodyPr/>
        <a:lstStyle/>
        <a:p>
          <a:endParaRPr lang="en-GB"/>
        </a:p>
      </dgm:t>
    </dgm:pt>
    <dgm:pt modelId="{873B9593-C715-C343-B526-44A5E656EAA6}" type="pres">
      <dgm:prSet presAssocID="{C223B81C-80B4-4044-BDDF-3ED873BBCB5D}" presName="c4" presStyleLbl="node1" presStyleIdx="3" presStyleCnt="19"/>
      <dgm:spPr/>
    </dgm:pt>
    <dgm:pt modelId="{B0C4F755-EEB4-9B41-8E4E-FEB8A683067A}" type="pres">
      <dgm:prSet presAssocID="{C223B81C-80B4-4044-BDDF-3ED873BBCB5D}" presName="c5" presStyleLbl="node1" presStyleIdx="4" presStyleCnt="19"/>
      <dgm:spPr/>
    </dgm:pt>
    <dgm:pt modelId="{87246977-AF9E-7243-9C0E-67E7B7F5C479}" type="pres">
      <dgm:prSet presAssocID="{C223B81C-80B4-4044-BDDF-3ED873BBCB5D}" presName="c6" presStyleLbl="node1" presStyleIdx="5" presStyleCnt="19"/>
      <dgm:spPr/>
    </dgm:pt>
    <dgm:pt modelId="{EE16CBC9-1ECA-2745-8437-B305BA239C5D}" type="pres">
      <dgm:prSet presAssocID="{C223B81C-80B4-4044-BDDF-3ED873BBCB5D}" presName="c7" presStyleLbl="node1" presStyleIdx="6" presStyleCnt="19"/>
      <dgm:spPr/>
    </dgm:pt>
    <dgm:pt modelId="{9472104A-BBE5-F149-850C-E5EBC7271421}" type="pres">
      <dgm:prSet presAssocID="{C223B81C-80B4-4044-BDDF-3ED873BBCB5D}" presName="c8" presStyleLbl="node1" presStyleIdx="7" presStyleCnt="19"/>
      <dgm:spPr/>
    </dgm:pt>
    <dgm:pt modelId="{5BC68E13-5FCE-4D46-AB15-D5055D98DFE2}" type="pres">
      <dgm:prSet presAssocID="{C223B81C-80B4-4044-BDDF-3ED873BBCB5D}" presName="c9" presStyleLbl="node1" presStyleIdx="8" presStyleCnt="19"/>
      <dgm:spPr/>
    </dgm:pt>
    <dgm:pt modelId="{95AFF520-F530-A048-A67C-45103FEDE27E}" type="pres">
      <dgm:prSet presAssocID="{C223B81C-80B4-4044-BDDF-3ED873BBCB5D}" presName="c10" presStyleLbl="node1" presStyleIdx="9" presStyleCnt="19"/>
      <dgm:spPr/>
      <dgm:t>
        <a:bodyPr/>
        <a:lstStyle/>
        <a:p>
          <a:endParaRPr lang="en-GB"/>
        </a:p>
      </dgm:t>
    </dgm:pt>
    <dgm:pt modelId="{2832B158-8002-1C46-BAC0-0908286862B9}" type="pres">
      <dgm:prSet presAssocID="{C223B81C-80B4-4044-BDDF-3ED873BBCB5D}" presName="c11" presStyleLbl="node1" presStyleIdx="10" presStyleCnt="19"/>
      <dgm:spPr/>
    </dgm:pt>
    <dgm:pt modelId="{13C5396B-7C3E-7549-BF44-07FB0665FD2A}" type="pres">
      <dgm:prSet presAssocID="{C223B81C-80B4-4044-BDDF-3ED873BBCB5D}" presName="c12" presStyleLbl="node1" presStyleIdx="11" presStyleCnt="19"/>
      <dgm:spPr/>
    </dgm:pt>
    <dgm:pt modelId="{3FF6BAE9-6E22-A24E-9AE6-08D8738DE99F}" type="pres">
      <dgm:prSet presAssocID="{C223B81C-80B4-4044-BDDF-3ED873BBCB5D}" presName="c13" presStyleLbl="node1" presStyleIdx="12" presStyleCnt="19"/>
      <dgm:spPr/>
    </dgm:pt>
    <dgm:pt modelId="{62A05D80-035F-0448-ADF0-BF3ABF2F408E}" type="pres">
      <dgm:prSet presAssocID="{C223B81C-80B4-4044-BDDF-3ED873BBCB5D}" presName="c14" presStyleLbl="node1" presStyleIdx="13" presStyleCnt="19"/>
      <dgm:spPr/>
    </dgm:pt>
    <dgm:pt modelId="{92D3685E-9FD9-1442-A23E-C479D9ECBA3B}" type="pres">
      <dgm:prSet presAssocID="{C223B81C-80B4-4044-BDDF-3ED873BBCB5D}" presName="c15" presStyleLbl="node1" presStyleIdx="14" presStyleCnt="19"/>
      <dgm:spPr/>
    </dgm:pt>
    <dgm:pt modelId="{99D93567-02F4-3748-998E-82D1FA389A15}" type="pres">
      <dgm:prSet presAssocID="{C223B81C-80B4-4044-BDDF-3ED873BBCB5D}" presName="c16" presStyleLbl="node1" presStyleIdx="15" presStyleCnt="19"/>
      <dgm:spPr/>
    </dgm:pt>
    <dgm:pt modelId="{791650D9-74D9-174F-9BF2-6460661DC4BD}" type="pres">
      <dgm:prSet presAssocID="{C223B81C-80B4-4044-BDDF-3ED873BBCB5D}" presName="c17" presStyleLbl="node1" presStyleIdx="16" presStyleCnt="19"/>
      <dgm:spPr/>
    </dgm:pt>
    <dgm:pt modelId="{D056AD30-BD0E-EB4B-954E-9E910AAD751B}" type="pres">
      <dgm:prSet presAssocID="{C223B81C-80B4-4044-BDDF-3ED873BBCB5D}" presName="c18" presStyleLbl="node1" presStyleIdx="17" presStyleCnt="19"/>
      <dgm:spPr/>
    </dgm:pt>
    <dgm:pt modelId="{C37C4629-F271-E242-A51E-0C92DD661094}" type="pres">
      <dgm:prSet presAssocID="{421E05CA-E3AE-804B-8D7D-68D8F65CC917}" presName="chevronComposite1" presStyleCnt="0"/>
      <dgm:spPr/>
    </dgm:pt>
    <dgm:pt modelId="{50EEB9FF-27E6-1D47-9FC3-8278F939E626}" type="pres">
      <dgm:prSet presAssocID="{421E05CA-E3AE-804B-8D7D-68D8F65CC917}" presName="chevron1" presStyleLbl="sibTrans2D1" presStyleIdx="0" presStyleCnt="2" custScaleX="174793"/>
      <dgm:spPr>
        <a:solidFill>
          <a:srgbClr val="F57A1E"/>
        </a:solidFill>
      </dgm:spPr>
      <dgm:t>
        <a:bodyPr/>
        <a:lstStyle/>
        <a:p>
          <a:endParaRPr lang="en-US"/>
        </a:p>
      </dgm:t>
    </dgm:pt>
    <dgm:pt modelId="{C954BE80-6DC1-CB42-BF6C-2FB7D6780660}" type="pres">
      <dgm:prSet presAssocID="{421E05CA-E3AE-804B-8D7D-68D8F65CC917}" presName="spChevron1" presStyleCnt="0"/>
      <dgm:spPr/>
    </dgm:pt>
    <dgm:pt modelId="{D53F6444-3E37-BD4D-984C-25C8B3465D7F}" type="pres">
      <dgm:prSet presAssocID="{421E05CA-E3AE-804B-8D7D-68D8F65CC917}" presName="overlap" presStyleCnt="0"/>
      <dgm:spPr/>
    </dgm:pt>
    <dgm:pt modelId="{B9668A3B-F888-4E45-94B2-A95D9DD98FBA}" type="pres">
      <dgm:prSet presAssocID="{421E05CA-E3AE-804B-8D7D-68D8F65CC917}" presName="chevronComposite2" presStyleCnt="0"/>
      <dgm:spPr/>
    </dgm:pt>
    <dgm:pt modelId="{EAE5193E-E021-D943-B26F-FA05920FBA23}" type="pres">
      <dgm:prSet presAssocID="{421E05CA-E3AE-804B-8D7D-68D8F65CC917}" presName="chevron2" presStyleLbl="sibTrans2D1" presStyleIdx="1" presStyleCnt="2" custScaleX="170270"/>
      <dgm:spPr>
        <a:solidFill>
          <a:srgbClr val="F57A1E"/>
        </a:solidFill>
      </dgm:spPr>
      <dgm:t>
        <a:bodyPr/>
        <a:lstStyle/>
        <a:p>
          <a:endParaRPr lang="en-US"/>
        </a:p>
      </dgm:t>
    </dgm:pt>
    <dgm:pt modelId="{836832CA-7527-6B49-ABA3-D5DD24DB0E26}" type="pres">
      <dgm:prSet presAssocID="{421E05CA-E3AE-804B-8D7D-68D8F65CC917}" presName="spChevron2" presStyleCnt="0"/>
      <dgm:spPr/>
    </dgm:pt>
    <dgm:pt modelId="{84970B0D-E22E-C14C-BA1B-87602BCFD12E}" type="pres">
      <dgm:prSet presAssocID="{379850AE-F010-4B4A-9730-FBB264566A97}" presName="last" presStyleCnt="0"/>
      <dgm:spPr/>
    </dgm:pt>
    <dgm:pt modelId="{55836B85-BF4C-064E-B732-EB4777562934}" type="pres">
      <dgm:prSet presAssocID="{379850AE-F010-4B4A-9730-FBB264566A97}" presName="circleTx" presStyleLbl="node1" presStyleIdx="18" presStyleCnt="19" custScaleX="129781" custScaleY="119232" custLinFactNeighborX="-615"/>
      <dgm:spPr/>
      <dgm:t>
        <a:bodyPr/>
        <a:lstStyle/>
        <a:p>
          <a:endParaRPr lang="en-US"/>
        </a:p>
      </dgm:t>
    </dgm:pt>
    <dgm:pt modelId="{F0B37E08-EE06-F240-BE21-C47C30080886}" type="pres">
      <dgm:prSet presAssocID="{379850AE-F010-4B4A-9730-FBB264566A97}" presName="spN" presStyleCnt="0"/>
      <dgm:spPr/>
    </dgm:pt>
  </dgm:ptLst>
  <dgm:cxnLst>
    <dgm:cxn modelId="{37D34959-CEA1-9542-9497-7BFE9B1EA098}" type="presOf" srcId="{85836457-414E-924C-9B90-A7E0BBE245BB}" destId="{D23BE675-28BC-1748-BCE0-81FD7A24D0FE}" srcOrd="0" destOrd="0" presId="urn:microsoft.com/office/officeart/2009/3/layout/RandomtoResultProcess"/>
    <dgm:cxn modelId="{863CA25B-8CC4-2B45-862B-2B094BC3BF3A}" type="presOf" srcId="{379850AE-F010-4B4A-9730-FBB264566A97}" destId="{55836B85-BF4C-064E-B732-EB4777562934}" srcOrd="0" destOrd="0" presId="urn:microsoft.com/office/officeart/2009/3/layout/RandomtoResultProcess"/>
    <dgm:cxn modelId="{E62AD788-3098-C843-985E-DA2B72AF0B67}" srcId="{85836457-414E-924C-9B90-A7E0BBE245BB}" destId="{C223B81C-80B4-4044-BDDF-3ED873BBCB5D}" srcOrd="0" destOrd="0" parTransId="{DF0C584F-F007-1649-B02D-04AE7429D302}" sibTransId="{421E05CA-E3AE-804B-8D7D-68D8F65CC917}"/>
    <dgm:cxn modelId="{5BE2A02E-D52E-CA41-BC1A-AF6D9AB7B2F1}" type="presOf" srcId="{C223B81C-80B4-4044-BDDF-3ED873BBCB5D}" destId="{BC36476F-57D1-974F-B34B-02DA1EFAA297}" srcOrd="0" destOrd="0" presId="urn:microsoft.com/office/officeart/2009/3/layout/RandomtoResultProcess"/>
    <dgm:cxn modelId="{CD904472-5F48-9B41-8C1C-0229C178BB61}" srcId="{85836457-414E-924C-9B90-A7E0BBE245BB}" destId="{379850AE-F010-4B4A-9730-FBB264566A97}" srcOrd="1" destOrd="0" parTransId="{81894E7F-DC56-0D47-B844-5E3B4B88E62B}" sibTransId="{532CC9D2-CF22-644F-BE50-867B4A382BE1}"/>
    <dgm:cxn modelId="{A793D027-9EF2-4842-B24F-52C8D9E74870}" type="presParOf" srcId="{D23BE675-28BC-1748-BCE0-81FD7A24D0FE}" destId="{1E004823-151D-8546-BC43-097C25ECD5C0}" srcOrd="0" destOrd="0" presId="urn:microsoft.com/office/officeart/2009/3/layout/RandomtoResultProcess"/>
    <dgm:cxn modelId="{A0109665-8AA5-4C4D-BF84-129C3DDC41A9}" type="presParOf" srcId="{1E004823-151D-8546-BC43-097C25ECD5C0}" destId="{BC36476F-57D1-974F-B34B-02DA1EFAA297}" srcOrd="0" destOrd="0" presId="urn:microsoft.com/office/officeart/2009/3/layout/RandomtoResultProcess"/>
    <dgm:cxn modelId="{A2D521EF-9020-EF47-ACDF-C124D7404204}" type="presParOf" srcId="{1E004823-151D-8546-BC43-097C25ECD5C0}" destId="{64B66540-7DAB-1549-8A7D-CBE47444A803}" srcOrd="1" destOrd="0" presId="urn:microsoft.com/office/officeart/2009/3/layout/RandomtoResultProcess"/>
    <dgm:cxn modelId="{104EBFC9-EA7C-964E-B042-E89A01B0ED82}" type="presParOf" srcId="{1E004823-151D-8546-BC43-097C25ECD5C0}" destId="{1A91CE0D-5CA2-7E48-80E6-FA3A3E00668B}" srcOrd="2" destOrd="0" presId="urn:microsoft.com/office/officeart/2009/3/layout/RandomtoResultProcess"/>
    <dgm:cxn modelId="{25B09601-D167-DE4F-8BE8-D177C409F81E}" type="presParOf" srcId="{1E004823-151D-8546-BC43-097C25ECD5C0}" destId="{FDCE424E-54D1-B946-BE50-B87F021BF0A0}" srcOrd="3" destOrd="0" presId="urn:microsoft.com/office/officeart/2009/3/layout/RandomtoResultProcess"/>
    <dgm:cxn modelId="{2A4D4FE8-3C74-F74E-8166-3161E97BEDDF}" type="presParOf" srcId="{1E004823-151D-8546-BC43-097C25ECD5C0}" destId="{873B9593-C715-C343-B526-44A5E656EAA6}" srcOrd="4" destOrd="0" presId="urn:microsoft.com/office/officeart/2009/3/layout/RandomtoResultProcess"/>
    <dgm:cxn modelId="{9CDDAD9B-5DE1-C64B-A274-B2772837C3D4}" type="presParOf" srcId="{1E004823-151D-8546-BC43-097C25ECD5C0}" destId="{B0C4F755-EEB4-9B41-8E4E-FEB8A683067A}" srcOrd="5" destOrd="0" presId="urn:microsoft.com/office/officeart/2009/3/layout/RandomtoResultProcess"/>
    <dgm:cxn modelId="{4CC9BCBD-EEB1-784F-BE85-B97127476A38}" type="presParOf" srcId="{1E004823-151D-8546-BC43-097C25ECD5C0}" destId="{87246977-AF9E-7243-9C0E-67E7B7F5C479}" srcOrd="6" destOrd="0" presId="urn:microsoft.com/office/officeart/2009/3/layout/RandomtoResultProcess"/>
    <dgm:cxn modelId="{938D8909-4F41-D646-85E0-BB7F5E3EE0BB}" type="presParOf" srcId="{1E004823-151D-8546-BC43-097C25ECD5C0}" destId="{EE16CBC9-1ECA-2745-8437-B305BA239C5D}" srcOrd="7" destOrd="0" presId="urn:microsoft.com/office/officeart/2009/3/layout/RandomtoResultProcess"/>
    <dgm:cxn modelId="{3B4A6151-0C5A-E440-A364-E8826FDF2BBB}" type="presParOf" srcId="{1E004823-151D-8546-BC43-097C25ECD5C0}" destId="{9472104A-BBE5-F149-850C-E5EBC7271421}" srcOrd="8" destOrd="0" presId="urn:microsoft.com/office/officeart/2009/3/layout/RandomtoResultProcess"/>
    <dgm:cxn modelId="{04906714-1F4F-6E49-ABCC-1E7E3172EAF4}" type="presParOf" srcId="{1E004823-151D-8546-BC43-097C25ECD5C0}" destId="{5BC68E13-5FCE-4D46-AB15-D5055D98DFE2}" srcOrd="9" destOrd="0" presId="urn:microsoft.com/office/officeart/2009/3/layout/RandomtoResultProcess"/>
    <dgm:cxn modelId="{2FE9E9C7-610E-794C-BAE5-F54DD908E87B}" type="presParOf" srcId="{1E004823-151D-8546-BC43-097C25ECD5C0}" destId="{95AFF520-F530-A048-A67C-45103FEDE27E}" srcOrd="10" destOrd="0" presId="urn:microsoft.com/office/officeart/2009/3/layout/RandomtoResultProcess"/>
    <dgm:cxn modelId="{D0367155-A129-E446-BD28-CBD42219EB3A}" type="presParOf" srcId="{1E004823-151D-8546-BC43-097C25ECD5C0}" destId="{2832B158-8002-1C46-BAC0-0908286862B9}" srcOrd="11" destOrd="0" presId="urn:microsoft.com/office/officeart/2009/3/layout/RandomtoResultProcess"/>
    <dgm:cxn modelId="{C5031446-22E6-5C4B-A905-666F608F8377}" type="presParOf" srcId="{1E004823-151D-8546-BC43-097C25ECD5C0}" destId="{13C5396B-7C3E-7549-BF44-07FB0665FD2A}" srcOrd="12" destOrd="0" presId="urn:microsoft.com/office/officeart/2009/3/layout/RandomtoResultProcess"/>
    <dgm:cxn modelId="{F6EDAD93-4574-3D49-A622-4DBA19BFD47A}" type="presParOf" srcId="{1E004823-151D-8546-BC43-097C25ECD5C0}" destId="{3FF6BAE9-6E22-A24E-9AE6-08D8738DE99F}" srcOrd="13" destOrd="0" presId="urn:microsoft.com/office/officeart/2009/3/layout/RandomtoResultProcess"/>
    <dgm:cxn modelId="{1BD600B3-B97B-814D-A8AC-402F4A709E0B}" type="presParOf" srcId="{1E004823-151D-8546-BC43-097C25ECD5C0}" destId="{62A05D80-035F-0448-ADF0-BF3ABF2F408E}" srcOrd="14" destOrd="0" presId="urn:microsoft.com/office/officeart/2009/3/layout/RandomtoResultProcess"/>
    <dgm:cxn modelId="{C4524516-4872-7047-BB21-91CCD2D5198E}" type="presParOf" srcId="{1E004823-151D-8546-BC43-097C25ECD5C0}" destId="{92D3685E-9FD9-1442-A23E-C479D9ECBA3B}" srcOrd="15" destOrd="0" presId="urn:microsoft.com/office/officeart/2009/3/layout/RandomtoResultProcess"/>
    <dgm:cxn modelId="{02E202EF-7487-2F49-A1E1-A0B546A25B72}" type="presParOf" srcId="{1E004823-151D-8546-BC43-097C25ECD5C0}" destId="{99D93567-02F4-3748-998E-82D1FA389A15}" srcOrd="16" destOrd="0" presId="urn:microsoft.com/office/officeart/2009/3/layout/RandomtoResultProcess"/>
    <dgm:cxn modelId="{6A4B4CAB-0467-3D40-B0C7-53D6983DC388}" type="presParOf" srcId="{1E004823-151D-8546-BC43-097C25ECD5C0}" destId="{791650D9-74D9-174F-9BF2-6460661DC4BD}" srcOrd="17" destOrd="0" presId="urn:microsoft.com/office/officeart/2009/3/layout/RandomtoResultProcess"/>
    <dgm:cxn modelId="{EAB63CB4-2CBC-F649-ABC8-6C05EDAB0AB4}" type="presParOf" srcId="{1E004823-151D-8546-BC43-097C25ECD5C0}" destId="{D056AD30-BD0E-EB4B-954E-9E910AAD751B}" srcOrd="18" destOrd="0" presId="urn:microsoft.com/office/officeart/2009/3/layout/RandomtoResultProcess"/>
    <dgm:cxn modelId="{2AB6C48C-300B-0549-909F-C27AE7530687}" type="presParOf" srcId="{D23BE675-28BC-1748-BCE0-81FD7A24D0FE}" destId="{C37C4629-F271-E242-A51E-0C92DD661094}" srcOrd="1" destOrd="0" presId="urn:microsoft.com/office/officeart/2009/3/layout/RandomtoResultProcess"/>
    <dgm:cxn modelId="{95D5289A-DAF1-AC4E-BB3B-F606CA387B72}" type="presParOf" srcId="{C37C4629-F271-E242-A51E-0C92DD661094}" destId="{50EEB9FF-27E6-1D47-9FC3-8278F939E626}" srcOrd="0" destOrd="0" presId="urn:microsoft.com/office/officeart/2009/3/layout/RandomtoResultProcess"/>
    <dgm:cxn modelId="{49B56DB2-AF20-0744-8AB3-2F28B5212B91}" type="presParOf" srcId="{C37C4629-F271-E242-A51E-0C92DD661094}" destId="{C954BE80-6DC1-CB42-BF6C-2FB7D6780660}" srcOrd="1" destOrd="0" presId="urn:microsoft.com/office/officeart/2009/3/layout/RandomtoResultProcess"/>
    <dgm:cxn modelId="{FD7D6514-818D-3F4C-8AB0-7D7DF0CF29C5}" type="presParOf" srcId="{D23BE675-28BC-1748-BCE0-81FD7A24D0FE}" destId="{D53F6444-3E37-BD4D-984C-25C8B3465D7F}" srcOrd="2" destOrd="0" presId="urn:microsoft.com/office/officeart/2009/3/layout/RandomtoResultProcess"/>
    <dgm:cxn modelId="{9B82A47E-0649-8044-B5BC-663757CBF260}" type="presParOf" srcId="{D23BE675-28BC-1748-BCE0-81FD7A24D0FE}" destId="{B9668A3B-F888-4E45-94B2-A95D9DD98FBA}" srcOrd="3" destOrd="0" presId="urn:microsoft.com/office/officeart/2009/3/layout/RandomtoResultProcess"/>
    <dgm:cxn modelId="{F81A8B54-9CEF-6346-B8BD-FF148AE546BB}" type="presParOf" srcId="{B9668A3B-F888-4E45-94B2-A95D9DD98FBA}" destId="{EAE5193E-E021-D943-B26F-FA05920FBA23}" srcOrd="0" destOrd="0" presId="urn:microsoft.com/office/officeart/2009/3/layout/RandomtoResultProcess"/>
    <dgm:cxn modelId="{DA675037-6E53-F047-9B94-01C46DC5669F}" type="presParOf" srcId="{B9668A3B-F888-4E45-94B2-A95D9DD98FBA}" destId="{836832CA-7527-6B49-ABA3-D5DD24DB0E26}" srcOrd="1" destOrd="0" presId="urn:microsoft.com/office/officeart/2009/3/layout/RandomtoResultProcess"/>
    <dgm:cxn modelId="{EACE69A4-2712-5546-B94C-5A43FBCC535B}" type="presParOf" srcId="{D23BE675-28BC-1748-BCE0-81FD7A24D0FE}" destId="{84970B0D-E22E-C14C-BA1B-87602BCFD12E}" srcOrd="4" destOrd="0" presId="urn:microsoft.com/office/officeart/2009/3/layout/RandomtoResultProcess"/>
    <dgm:cxn modelId="{40988AAE-6713-8043-BBA0-7CE82201BBFA}" type="presParOf" srcId="{84970B0D-E22E-C14C-BA1B-87602BCFD12E}" destId="{55836B85-BF4C-064E-B732-EB4777562934}" srcOrd="0" destOrd="0" presId="urn:microsoft.com/office/officeart/2009/3/layout/RandomtoResultProcess"/>
    <dgm:cxn modelId="{8D2C3E21-4310-1C4D-BE9C-118D4421C473}" type="presParOf" srcId="{84970B0D-E22E-C14C-BA1B-87602BCFD12E}" destId="{F0B37E08-EE06-F240-BE21-C47C30080886}" srcOrd="1" destOrd="0" presId="urn:microsoft.com/office/officeart/2009/3/layout/RandomtoResultProcess"/>
  </dgm:cxnLst>
  <dgm:bg>
    <a:noFill/>
  </dgm:bg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36476F-57D1-974F-B34B-02DA1EFAA297}">
      <dsp:nvSpPr>
        <dsp:cNvPr id="0" name=""/>
        <dsp:cNvSpPr/>
      </dsp:nvSpPr>
      <dsp:spPr>
        <a:xfrm>
          <a:off x="167564" y="1261670"/>
          <a:ext cx="2426067" cy="799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rgbClr val="1C4161"/>
              </a:solidFill>
            </a:rPr>
            <a:t>Requirements</a:t>
          </a:r>
          <a:endParaRPr lang="en-US" sz="2200" kern="1200" dirty="0">
            <a:solidFill>
              <a:srgbClr val="1C4161"/>
            </a:solidFill>
          </a:endParaRP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>
              <a:solidFill>
                <a:srgbClr val="1C4161"/>
              </a:solidFill>
            </a:rPr>
            <a:t>&amp; </a:t>
          </a:r>
          <a:r>
            <a:rPr lang="en-US" sz="2200" kern="1200" dirty="0" smtClean="0">
              <a:solidFill>
                <a:srgbClr val="1C4161"/>
              </a:solidFill>
            </a:rPr>
            <a:t>existing</a:t>
          </a:r>
          <a:r>
            <a:rPr lang="en-US" sz="2200" kern="1200" baseline="0" dirty="0" smtClean="0">
              <a:solidFill>
                <a:srgbClr val="1C4161"/>
              </a:solidFill>
            </a:rPr>
            <a:t> material</a:t>
          </a:r>
          <a:endParaRPr lang="en-US" sz="2200" kern="1200" dirty="0">
            <a:solidFill>
              <a:srgbClr val="1C4161"/>
            </a:solidFill>
          </a:endParaRPr>
        </a:p>
      </dsp:txBody>
      <dsp:txXfrm>
        <a:off x="167564" y="1261670"/>
        <a:ext cx="2426067" cy="799499"/>
      </dsp:txXfrm>
    </dsp:sp>
    <dsp:sp modelId="{64B66540-7DAB-1549-8A7D-CBE47444A803}">
      <dsp:nvSpPr>
        <dsp:cNvPr id="0" name=""/>
        <dsp:cNvSpPr/>
      </dsp:nvSpPr>
      <dsp:spPr>
        <a:xfrm>
          <a:off x="164807" y="1018512"/>
          <a:ext cx="192982" cy="19298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91CE0D-5CA2-7E48-80E6-FA3A3E00668B}">
      <dsp:nvSpPr>
        <dsp:cNvPr id="0" name=""/>
        <dsp:cNvSpPr/>
      </dsp:nvSpPr>
      <dsp:spPr>
        <a:xfrm>
          <a:off x="299895" y="748337"/>
          <a:ext cx="192982" cy="192982"/>
        </a:xfrm>
        <a:prstGeom prst="ellipse">
          <a:avLst/>
        </a:prstGeom>
        <a:solidFill>
          <a:schemeClr val="accent3">
            <a:hueOff val="150589"/>
            <a:satOff val="5556"/>
            <a:lumOff val="-8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CE424E-54D1-B946-BE50-B87F021BF0A0}">
      <dsp:nvSpPr>
        <dsp:cNvPr id="0" name=""/>
        <dsp:cNvSpPr/>
      </dsp:nvSpPr>
      <dsp:spPr>
        <a:xfrm>
          <a:off x="624106" y="802372"/>
          <a:ext cx="303258" cy="303258"/>
        </a:xfrm>
        <a:prstGeom prst="ellipse">
          <a:avLst/>
        </a:prstGeom>
        <a:solidFill>
          <a:schemeClr val="accent3">
            <a:hueOff val="301178"/>
            <a:satOff val="11111"/>
            <a:lumOff val="-163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3B9593-C715-C343-B526-44A5E656EAA6}">
      <dsp:nvSpPr>
        <dsp:cNvPr id="0" name=""/>
        <dsp:cNvSpPr/>
      </dsp:nvSpPr>
      <dsp:spPr>
        <a:xfrm>
          <a:off x="894281" y="505178"/>
          <a:ext cx="192982" cy="192982"/>
        </a:xfrm>
        <a:prstGeom prst="ellipse">
          <a:avLst/>
        </a:prstGeom>
        <a:solidFill>
          <a:schemeClr val="accent3">
            <a:hueOff val="451767"/>
            <a:satOff val="16667"/>
            <a:lumOff val="-2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C4F755-EEB4-9B41-8E4E-FEB8A683067A}">
      <dsp:nvSpPr>
        <dsp:cNvPr id="0" name=""/>
        <dsp:cNvSpPr/>
      </dsp:nvSpPr>
      <dsp:spPr>
        <a:xfrm>
          <a:off x="1245510" y="397108"/>
          <a:ext cx="192982" cy="192982"/>
        </a:xfrm>
        <a:prstGeom prst="ellipse">
          <a:avLst/>
        </a:prstGeom>
        <a:solidFill>
          <a:schemeClr val="accent3">
            <a:hueOff val="602355"/>
            <a:satOff val="22222"/>
            <a:lumOff val="-32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246977-AF9E-7243-9C0E-67E7B7F5C479}">
      <dsp:nvSpPr>
        <dsp:cNvPr id="0" name=""/>
        <dsp:cNvSpPr/>
      </dsp:nvSpPr>
      <dsp:spPr>
        <a:xfrm>
          <a:off x="1677791" y="586231"/>
          <a:ext cx="192982" cy="192982"/>
        </a:xfrm>
        <a:prstGeom prst="ellipse">
          <a:avLst/>
        </a:prstGeom>
        <a:solidFill>
          <a:schemeClr val="accent3">
            <a:hueOff val="752944"/>
            <a:satOff val="27778"/>
            <a:lumOff val="-40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16CBC9-1ECA-2745-8437-B305BA239C5D}">
      <dsp:nvSpPr>
        <dsp:cNvPr id="0" name=""/>
        <dsp:cNvSpPr/>
      </dsp:nvSpPr>
      <dsp:spPr>
        <a:xfrm>
          <a:off x="1947966" y="721319"/>
          <a:ext cx="303258" cy="303258"/>
        </a:xfrm>
        <a:prstGeom prst="ellipse">
          <a:avLst/>
        </a:prstGeom>
        <a:solidFill>
          <a:schemeClr val="accent3">
            <a:hueOff val="903533"/>
            <a:satOff val="33333"/>
            <a:lumOff val="-4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72104A-BBE5-F149-850C-E5EBC7271421}">
      <dsp:nvSpPr>
        <dsp:cNvPr id="0" name=""/>
        <dsp:cNvSpPr/>
      </dsp:nvSpPr>
      <dsp:spPr>
        <a:xfrm>
          <a:off x="2326212" y="1018512"/>
          <a:ext cx="192982" cy="192982"/>
        </a:xfrm>
        <a:prstGeom prst="ellipse">
          <a:avLst/>
        </a:prstGeom>
        <a:solidFill>
          <a:schemeClr val="accent3">
            <a:hueOff val="1054122"/>
            <a:satOff val="38889"/>
            <a:lumOff val="-571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C68E13-5FCE-4D46-AB15-D5055D98DFE2}">
      <dsp:nvSpPr>
        <dsp:cNvPr id="0" name=""/>
        <dsp:cNvSpPr/>
      </dsp:nvSpPr>
      <dsp:spPr>
        <a:xfrm>
          <a:off x="2488318" y="1315705"/>
          <a:ext cx="192982" cy="192982"/>
        </a:xfrm>
        <a:prstGeom prst="ellipse">
          <a:avLst/>
        </a:prstGeom>
        <a:solidFill>
          <a:schemeClr val="accent3">
            <a:hueOff val="1204711"/>
            <a:satOff val="44444"/>
            <a:lumOff val="-653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AFF520-F530-A048-A67C-45103FEDE27E}">
      <dsp:nvSpPr>
        <dsp:cNvPr id="0" name=""/>
        <dsp:cNvSpPr/>
      </dsp:nvSpPr>
      <dsp:spPr>
        <a:xfrm>
          <a:off x="1083404" y="748337"/>
          <a:ext cx="496241" cy="496241"/>
        </a:xfrm>
        <a:prstGeom prst="ellipse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32B158-8002-1C46-BAC0-0908286862B9}">
      <dsp:nvSpPr>
        <dsp:cNvPr id="0" name=""/>
        <dsp:cNvSpPr/>
      </dsp:nvSpPr>
      <dsp:spPr>
        <a:xfrm>
          <a:off x="29719" y="1775004"/>
          <a:ext cx="192982" cy="192982"/>
        </a:xfrm>
        <a:prstGeom prst="ellipse">
          <a:avLst/>
        </a:prstGeom>
        <a:solidFill>
          <a:schemeClr val="accent3">
            <a:hueOff val="1505888"/>
            <a:satOff val="55556"/>
            <a:lumOff val="-817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C5396B-7C3E-7549-BF44-07FB0665FD2A}">
      <dsp:nvSpPr>
        <dsp:cNvPr id="0" name=""/>
        <dsp:cNvSpPr/>
      </dsp:nvSpPr>
      <dsp:spPr>
        <a:xfrm>
          <a:off x="191824" y="2018162"/>
          <a:ext cx="303258" cy="303258"/>
        </a:xfrm>
        <a:prstGeom prst="ellipse">
          <a:avLst/>
        </a:prstGeom>
        <a:solidFill>
          <a:schemeClr val="accent3">
            <a:hueOff val="1656477"/>
            <a:satOff val="61111"/>
            <a:lumOff val="-898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F6BAE9-6E22-A24E-9AE6-08D8738DE99F}">
      <dsp:nvSpPr>
        <dsp:cNvPr id="0" name=""/>
        <dsp:cNvSpPr/>
      </dsp:nvSpPr>
      <dsp:spPr>
        <a:xfrm>
          <a:off x="597088" y="2234303"/>
          <a:ext cx="441103" cy="441103"/>
        </a:xfrm>
        <a:prstGeom prst="ellipse">
          <a:avLst/>
        </a:prstGeom>
        <a:solidFill>
          <a:schemeClr val="accent3">
            <a:hueOff val="1807066"/>
            <a:satOff val="66667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A05D80-035F-0448-ADF0-BF3ABF2F408E}">
      <dsp:nvSpPr>
        <dsp:cNvPr id="0" name=""/>
        <dsp:cNvSpPr/>
      </dsp:nvSpPr>
      <dsp:spPr>
        <a:xfrm>
          <a:off x="1164457" y="2585531"/>
          <a:ext cx="192982" cy="192982"/>
        </a:xfrm>
        <a:prstGeom prst="ellipse">
          <a:avLst/>
        </a:prstGeom>
        <a:solidFill>
          <a:schemeClr val="accent3">
            <a:hueOff val="1957655"/>
            <a:satOff val="72222"/>
            <a:lumOff val="-106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D3685E-9FD9-1442-A23E-C479D9ECBA3B}">
      <dsp:nvSpPr>
        <dsp:cNvPr id="0" name=""/>
        <dsp:cNvSpPr/>
      </dsp:nvSpPr>
      <dsp:spPr>
        <a:xfrm>
          <a:off x="1272527" y="2234303"/>
          <a:ext cx="303258" cy="303258"/>
        </a:xfrm>
        <a:prstGeom prst="ellipse">
          <a:avLst/>
        </a:prstGeom>
        <a:solidFill>
          <a:schemeClr val="accent3">
            <a:hueOff val="2108244"/>
            <a:satOff val="77778"/>
            <a:lumOff val="-114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D93567-02F4-3748-998E-82D1FA389A15}">
      <dsp:nvSpPr>
        <dsp:cNvPr id="0" name=""/>
        <dsp:cNvSpPr/>
      </dsp:nvSpPr>
      <dsp:spPr>
        <a:xfrm>
          <a:off x="1542703" y="2612549"/>
          <a:ext cx="192982" cy="192982"/>
        </a:xfrm>
        <a:prstGeom prst="ellipse">
          <a:avLst/>
        </a:prstGeom>
        <a:solidFill>
          <a:schemeClr val="accent3">
            <a:hueOff val="2258833"/>
            <a:satOff val="83333"/>
            <a:lumOff val="-122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1650D9-74D9-174F-9BF2-6460661DC4BD}">
      <dsp:nvSpPr>
        <dsp:cNvPr id="0" name=""/>
        <dsp:cNvSpPr/>
      </dsp:nvSpPr>
      <dsp:spPr>
        <a:xfrm>
          <a:off x="1785861" y="2180268"/>
          <a:ext cx="441103" cy="441103"/>
        </a:xfrm>
        <a:prstGeom prst="ellipse">
          <a:avLst/>
        </a:prstGeom>
        <a:solidFill>
          <a:schemeClr val="accent3">
            <a:hueOff val="2409421"/>
            <a:satOff val="88889"/>
            <a:lumOff val="-1307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56AD30-BD0E-EB4B-954E-9E910AAD751B}">
      <dsp:nvSpPr>
        <dsp:cNvPr id="0" name=""/>
        <dsp:cNvSpPr/>
      </dsp:nvSpPr>
      <dsp:spPr>
        <a:xfrm>
          <a:off x="2380247" y="2072197"/>
          <a:ext cx="303258" cy="303258"/>
        </a:xfrm>
        <a:prstGeom prst="ellipse">
          <a:avLst/>
        </a:prstGeom>
        <a:solidFill>
          <a:schemeClr val="accent3">
            <a:hueOff val="2560010"/>
            <a:satOff val="94444"/>
            <a:lumOff val="-1388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EEB9FF-27E6-1D47-9FC3-8278F939E626}">
      <dsp:nvSpPr>
        <dsp:cNvPr id="0" name=""/>
        <dsp:cNvSpPr/>
      </dsp:nvSpPr>
      <dsp:spPr>
        <a:xfrm>
          <a:off x="2683506" y="801922"/>
          <a:ext cx="1556753" cy="1700303"/>
        </a:xfrm>
        <a:prstGeom prst="chevron">
          <a:avLst>
            <a:gd name="adj" fmla="val 62310"/>
          </a:avLst>
        </a:prstGeom>
        <a:solidFill>
          <a:srgbClr val="F57A1E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E5193E-E021-D943-B26F-FA05920FBA23}">
      <dsp:nvSpPr>
        <dsp:cNvPr id="0" name=""/>
        <dsp:cNvSpPr/>
      </dsp:nvSpPr>
      <dsp:spPr>
        <a:xfrm>
          <a:off x="4078327" y="801922"/>
          <a:ext cx="1516470" cy="1700303"/>
        </a:xfrm>
        <a:prstGeom prst="chevron">
          <a:avLst>
            <a:gd name="adj" fmla="val 62310"/>
          </a:avLst>
        </a:prstGeom>
        <a:solidFill>
          <a:srgbClr val="F57A1E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836B85-BF4C-064E-B732-EB4777562934}">
      <dsp:nvSpPr>
        <dsp:cNvPr id="0" name=""/>
        <dsp:cNvSpPr/>
      </dsp:nvSpPr>
      <dsp:spPr>
        <a:xfrm>
          <a:off x="5582100" y="462870"/>
          <a:ext cx="2679503" cy="2461705"/>
        </a:xfrm>
        <a:prstGeom prst="ellipse">
          <a:avLst/>
        </a:prstGeom>
        <a:solidFill>
          <a:srgbClr val="00446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-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- Value proposition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- Federation 101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- Training</a:t>
          </a:r>
          <a:r>
            <a:rPr lang="en-US" sz="1800" kern="1200" baseline="0" dirty="0" smtClean="0"/>
            <a:t> for SPs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baseline="0" dirty="0" smtClean="0"/>
            <a:t>- Training on AARC results</a:t>
          </a:r>
          <a:endParaRPr lang="en-US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</dsp:txBody>
      <dsp:txXfrm>
        <a:off x="5974504" y="823378"/>
        <a:ext cx="1894695" cy="17406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1D8A83-A817-41E3-A602-3B517E18334E}" type="datetimeFigureOut">
              <a:rPr lang="en-GB" smtClean="0"/>
              <a:t>30/11/2015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C110B-1C27-4A5B-8007-E6BF4BB6C5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726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C110B-1C27-4A5B-8007-E6BF4BB6C5F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85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C110B-1C27-4A5B-8007-E6BF4BB6C5F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102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 userDrawn="1"/>
        </p:nvSpPr>
        <p:spPr>
          <a:xfrm>
            <a:off x="0" y="0"/>
            <a:ext cx="1625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1240257" y="3625009"/>
            <a:ext cx="6795911" cy="375289"/>
          </a:xfrm>
        </p:spPr>
        <p:txBody>
          <a:bodyPr>
            <a:normAutofit/>
          </a:bodyPr>
          <a:lstStyle>
            <a:lvl1pPr marL="0" indent="0">
              <a:buNone/>
              <a:defRPr sz="2000" b="1" baseline="0"/>
            </a:lvl1pPr>
          </a:lstStyle>
          <a:p>
            <a:pPr lvl="0"/>
            <a:r>
              <a:rPr lang="en-US" dirty="0" smtClean="0"/>
              <a:t>Presenter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1240256" y="5484095"/>
            <a:ext cx="6671027" cy="43634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 smtClean="0"/>
              <a:t>Event, Location</a:t>
            </a:r>
            <a:endParaRPr lang="en-GB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1240257" y="2804346"/>
            <a:ext cx="6683727" cy="503459"/>
          </a:xfrm>
        </p:spPr>
        <p:txBody>
          <a:bodyPr>
            <a:normAutofit/>
          </a:bodyPr>
          <a:lstStyle>
            <a:lvl1pPr marL="0" indent="0">
              <a:buNone/>
              <a:defRPr sz="1950">
                <a:solidFill>
                  <a:srgbClr val="F6791C"/>
                </a:solidFill>
              </a:defRPr>
            </a:lvl1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240257" y="2398309"/>
            <a:ext cx="6683727" cy="473242"/>
          </a:xfrm>
        </p:spPr>
        <p:txBody>
          <a:bodyPr>
            <a:noAutofit/>
          </a:bodyPr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8" hasCustomPrompt="1"/>
          </p:nvPr>
        </p:nvSpPr>
        <p:spPr>
          <a:xfrm>
            <a:off x="1240256" y="5785332"/>
            <a:ext cx="6671027" cy="42831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 smtClean="0"/>
              <a:t>Date</a:t>
            </a:r>
            <a:endParaRPr lang="en-GB" dirty="0"/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1240257" y="3947187"/>
            <a:ext cx="6795911" cy="347215"/>
          </a:xfrm>
        </p:spPr>
        <p:txBody>
          <a:bodyPr>
            <a:normAutofit/>
          </a:bodyPr>
          <a:lstStyle>
            <a:lvl1pPr marL="0" indent="0">
              <a:buNone/>
              <a:defRPr sz="1800" b="0" baseline="0"/>
            </a:lvl1pPr>
          </a:lstStyle>
          <a:p>
            <a:pPr lvl="0"/>
            <a:r>
              <a:rPr lang="en-US" dirty="0" smtClean="0"/>
              <a:t>Role in Project, AARC (if applicable)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1240257" y="4249757"/>
            <a:ext cx="8818145" cy="347215"/>
          </a:xfrm>
        </p:spPr>
        <p:txBody>
          <a:bodyPr>
            <a:normAutofit/>
          </a:bodyPr>
          <a:lstStyle>
            <a:lvl1pPr marL="0" indent="0">
              <a:buNone/>
              <a:defRPr sz="1800" b="0" baseline="0"/>
            </a:lvl1pPr>
          </a:lstStyle>
          <a:p>
            <a:pPr lvl="0"/>
            <a:r>
              <a:rPr lang="en-US" dirty="0" smtClean="0"/>
              <a:t>Role in Organisation, Organisation Name (if Applicable)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486792" y="4765917"/>
            <a:ext cx="1219200" cy="190399"/>
          </a:xfrm>
        </p:spPr>
        <p:txBody>
          <a:bodyPr>
            <a:normAutofit/>
          </a:bodyPr>
          <a:lstStyle>
            <a:lvl1pPr marL="0" indent="0">
              <a:buNone/>
              <a:defRPr sz="600"/>
            </a:lvl1pPr>
          </a:lstStyle>
          <a:p>
            <a:pPr lvl="0"/>
            <a:r>
              <a:rPr lang="en-US" dirty="0" smtClean="0"/>
              <a:t>Logo (optional)</a:t>
            </a:r>
            <a:endParaRPr lang="en-GB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6358" y="-42332"/>
            <a:ext cx="4389920" cy="694266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82" y="480622"/>
            <a:ext cx="1482776" cy="1339714"/>
          </a:xfrm>
          <a:prstGeom prst="rect">
            <a:avLst/>
          </a:prstGeom>
        </p:spPr>
      </p:pic>
      <p:sp>
        <p:nvSpPr>
          <p:cNvPr id="23" name="TextBox 22"/>
          <p:cNvSpPr txBox="1"/>
          <p:nvPr userDrawn="1"/>
        </p:nvSpPr>
        <p:spPr>
          <a:xfrm>
            <a:off x="2818932" y="927797"/>
            <a:ext cx="5918159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700" dirty="0" smtClean="0">
                <a:solidFill>
                  <a:srgbClr val="003F5E"/>
                </a:solidFill>
              </a:rPr>
              <a:t>Authentication and Authorisation for Research and Collaboration</a:t>
            </a:r>
            <a:endParaRPr lang="en-GB" sz="1700" dirty="0">
              <a:solidFill>
                <a:srgbClr val="003F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42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716837"/>
            <a:ext cx="6172200" cy="414421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716837"/>
            <a:ext cx="4314825" cy="415215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9188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yle 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extBox 1"/>
          <p:cNvSpPr txBox="1"/>
          <p:nvPr userDrawn="1"/>
        </p:nvSpPr>
        <p:spPr>
          <a:xfrm>
            <a:off x="652382" y="304802"/>
            <a:ext cx="42204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 smtClean="0">
                <a:solidFill>
                  <a:srgbClr val="003F5D"/>
                </a:solidFill>
              </a:rPr>
              <a:t>Style</a:t>
            </a:r>
            <a:r>
              <a:rPr lang="en-GB" sz="1800" b="1" baseline="0" dirty="0" smtClean="0">
                <a:solidFill>
                  <a:srgbClr val="003F5D"/>
                </a:solidFill>
              </a:rPr>
              <a:t> Guide</a:t>
            </a:r>
          </a:p>
          <a:p>
            <a:r>
              <a:rPr lang="en-GB" sz="1800" baseline="0" dirty="0" smtClean="0">
                <a:solidFill>
                  <a:srgbClr val="F57A1E"/>
                </a:solidFill>
              </a:rPr>
              <a:t>A Guide to Using the New GÉANT Template</a:t>
            </a:r>
            <a:endParaRPr lang="en-GB" sz="1800" dirty="0">
              <a:solidFill>
                <a:srgbClr val="F57A1E"/>
              </a:solidFill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780366" y="2025770"/>
            <a:ext cx="101496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003F5D"/>
                </a:solidFill>
              </a:rPr>
              <a:t>This template is to</a:t>
            </a:r>
            <a:r>
              <a:rPr lang="en-GB" sz="1800" baseline="0" dirty="0" smtClean="0">
                <a:solidFill>
                  <a:srgbClr val="003F5D"/>
                </a:solidFill>
              </a:rPr>
              <a:t> present information on behalf of the AARC Project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800" baseline="0" dirty="0" smtClean="0">
                <a:solidFill>
                  <a:srgbClr val="003F5D"/>
                </a:solidFill>
              </a:rPr>
              <a:t>Font is Calibri and will auto-size. Avoid using a font size less than 18pt.  Main font colour is Teal, </a:t>
            </a:r>
            <a:r>
              <a:rPr lang="en-GB" sz="1800" baseline="0" dirty="0" smtClean="0">
                <a:solidFill>
                  <a:srgbClr val="F57B20"/>
                </a:solidFill>
              </a:rPr>
              <a:t>Subtitle colour is Orange and should be used sparingly.</a:t>
            </a:r>
            <a:r>
              <a:rPr lang="en-GB" sz="1800" baseline="0" dirty="0" smtClean="0">
                <a:solidFill>
                  <a:srgbClr val="ED1556"/>
                </a:solidFill>
              </a:rPr>
              <a:t> </a:t>
            </a:r>
            <a:r>
              <a:rPr lang="en-GB" sz="1800" baseline="0" dirty="0" smtClean="0">
                <a:solidFill>
                  <a:srgbClr val="003F5D"/>
                </a:solidFill>
              </a:rPr>
              <a:t>If the colours are not shown in PowerPoint use the colour picker to select the correct colour from the logo or these samples</a:t>
            </a:r>
            <a:endParaRPr lang="en-GB" sz="1800" baseline="0" dirty="0" smtClean="0">
              <a:solidFill>
                <a:srgbClr val="ED1556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1800" baseline="0" dirty="0" smtClean="0">
              <a:solidFill>
                <a:srgbClr val="ED1556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800" baseline="0" dirty="0" smtClean="0">
                <a:solidFill>
                  <a:srgbClr val="003F5D"/>
                </a:solidFill>
              </a:rPr>
              <a:t>The title slide has space for the speaker’s own organisation logo which should be no larger than the main AARC logo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1800" baseline="0" dirty="0" smtClean="0">
              <a:solidFill>
                <a:srgbClr val="003F5D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800" baseline="0" dirty="0" smtClean="0">
                <a:solidFill>
                  <a:srgbClr val="003F5D"/>
                </a:solidFill>
              </a:rPr>
              <a:t>The end slide includes EU logo, copyright, and funding statement and must be included in any slide packs distributed or printed.</a:t>
            </a:r>
          </a:p>
        </p:txBody>
      </p:sp>
      <p:sp>
        <p:nvSpPr>
          <p:cNvPr id="5" name="Oval 4"/>
          <p:cNvSpPr/>
          <p:nvPr userDrawn="1"/>
        </p:nvSpPr>
        <p:spPr>
          <a:xfrm>
            <a:off x="10890209" y="5560973"/>
            <a:ext cx="727243" cy="529390"/>
          </a:xfrm>
          <a:prstGeom prst="ellipse">
            <a:avLst/>
          </a:prstGeom>
          <a:solidFill>
            <a:srgbClr val="003F5D"/>
          </a:solidFill>
          <a:ln>
            <a:solidFill>
              <a:srgbClr val="003F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9" name="Oval 8"/>
          <p:cNvSpPr/>
          <p:nvPr userDrawn="1"/>
        </p:nvSpPr>
        <p:spPr>
          <a:xfrm>
            <a:off x="9884901" y="5560973"/>
            <a:ext cx="727243" cy="529390"/>
          </a:xfrm>
          <a:prstGeom prst="ellipse">
            <a:avLst/>
          </a:prstGeom>
          <a:solidFill>
            <a:srgbClr val="F6791C"/>
          </a:solidFill>
          <a:ln>
            <a:solidFill>
              <a:srgbClr val="F679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178045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(Must be includ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1" y="2"/>
            <a:ext cx="12192001" cy="6858001"/>
          </a:xfrm>
          <a:prstGeom prst="rect">
            <a:avLst/>
          </a:prstGeom>
          <a:solidFill>
            <a:srgbClr val="003F5E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3042660" y="6296425"/>
            <a:ext cx="58865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6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© GEANT  on behalf of the AARC project.</a:t>
            </a:r>
          </a:p>
          <a:p>
            <a:pPr algn="ctr"/>
            <a:r>
              <a:rPr lang="en-GB" sz="6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The research leading to these results has received funding from the European Union’s Horizon 2020 research and innovation programme under Grant Agreement No. 653965 (AARC).</a:t>
            </a:r>
            <a:endParaRPr lang="en-GB" sz="600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17067" y="4837092"/>
            <a:ext cx="1385319" cy="112928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9095" y="5966378"/>
            <a:ext cx="433675" cy="29466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111444" y="2395574"/>
            <a:ext cx="374897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400" dirty="0" smtClean="0">
                <a:solidFill>
                  <a:schemeClr val="bg1"/>
                </a:solidFill>
              </a:rPr>
              <a:t>Thank you</a:t>
            </a:r>
          </a:p>
          <a:p>
            <a:pPr algn="ctr"/>
            <a:r>
              <a:rPr lang="en-GB" sz="4400" dirty="0" smtClean="0">
                <a:solidFill>
                  <a:srgbClr val="F6791C"/>
                </a:solidFill>
              </a:rPr>
              <a:t>Any</a:t>
            </a:r>
            <a:r>
              <a:rPr lang="en-GB" sz="4400" baseline="0" dirty="0" smtClean="0">
                <a:solidFill>
                  <a:srgbClr val="F6791C"/>
                </a:solidFill>
              </a:rPr>
              <a:t> Questions?</a:t>
            </a:r>
            <a:endParaRPr lang="en-GB" sz="4400" dirty="0">
              <a:solidFill>
                <a:srgbClr val="F6791C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6357" y="-50222"/>
            <a:ext cx="4394909" cy="6950557"/>
          </a:xfrm>
          <a:prstGeom prst="rect">
            <a:avLst/>
          </a:prstGeom>
        </p:spPr>
      </p:pic>
      <p:sp>
        <p:nvSpPr>
          <p:cNvPr id="25" name="Content Placeholder 24"/>
          <p:cNvSpPr>
            <a:spLocks noGrp="1"/>
          </p:cNvSpPr>
          <p:nvPr>
            <p:ph sz="quarter" idx="11" hasCustomPrompt="1"/>
          </p:nvPr>
        </p:nvSpPr>
        <p:spPr>
          <a:xfrm>
            <a:off x="3763166" y="4113541"/>
            <a:ext cx="4445529" cy="37371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Presenter email address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339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200">
                <a:latin typeface="+mn-lt"/>
              </a:defRPr>
            </a:lvl1pPr>
            <a:lvl2pPr>
              <a:defRPr sz="1800">
                <a:solidFill>
                  <a:srgbClr val="004361"/>
                </a:solidFill>
                <a:latin typeface="+mn-lt"/>
              </a:defRPr>
            </a:lvl2pPr>
            <a:lvl3pPr>
              <a:defRPr sz="1800">
                <a:solidFill>
                  <a:srgbClr val="003F5E"/>
                </a:solidFill>
                <a:latin typeface="+mn-lt"/>
              </a:defRPr>
            </a:lvl3pPr>
            <a:lvl4pPr>
              <a:defRPr sz="1800">
                <a:latin typeface="+mn-lt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1399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5562600" cy="4351338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1500"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877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2603" y="1681163"/>
            <a:ext cx="5514975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601" y="2489204"/>
            <a:ext cx="5553075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9482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6:33 Text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501" y="1524003"/>
            <a:ext cx="7864123" cy="4652963"/>
          </a:xfrm>
        </p:spPr>
        <p:txBody>
          <a:bodyPr/>
          <a:lstStyle>
            <a:lvl1pPr>
              <a:defRPr sz="1500">
                <a:latin typeface="+mn-lt"/>
              </a:defRPr>
            </a:lvl1pPr>
            <a:lvl2pPr>
              <a:defRPr>
                <a:solidFill>
                  <a:srgbClr val="004361"/>
                </a:solidFill>
                <a:latin typeface="+mn-lt"/>
              </a:defRPr>
            </a:lvl2pPr>
            <a:lvl3pPr>
              <a:defRPr>
                <a:solidFill>
                  <a:srgbClr val="003F5E"/>
                </a:solidFill>
                <a:latin typeface="+mn-lt"/>
              </a:defRPr>
            </a:lvl3pPr>
            <a:lvl4pPr>
              <a:defRPr>
                <a:latin typeface="+mn-lt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8319911" y="153246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8602125" y="1532467"/>
            <a:ext cx="3" cy="4682066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651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077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Image Bar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2" name="Rectangle 1"/>
          <p:cNvSpPr/>
          <p:nvPr userDrawn="1"/>
        </p:nvSpPr>
        <p:spPr>
          <a:xfrm>
            <a:off x="0" y="1676400"/>
            <a:ext cx="12192000" cy="2165684"/>
          </a:xfrm>
          <a:prstGeom prst="rect">
            <a:avLst/>
          </a:prstGeom>
          <a:solidFill>
            <a:srgbClr val="013F5E"/>
          </a:solidFill>
          <a:ln>
            <a:solidFill>
              <a:srgbClr val="013F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70572" y="4083050"/>
            <a:ext cx="11208083" cy="218139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2505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Image Bar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3858126"/>
            <a:ext cx="12192000" cy="2165684"/>
          </a:xfrm>
          <a:prstGeom prst="rect">
            <a:avLst/>
          </a:prstGeom>
          <a:solidFill>
            <a:srgbClr val="004361"/>
          </a:solidFill>
          <a:ln>
            <a:solidFill>
              <a:srgbClr val="013F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48287" y="1524586"/>
            <a:ext cx="11315924" cy="210093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252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651518"/>
            <a:ext cx="6172200" cy="4209532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642188"/>
            <a:ext cx="4314825" cy="422680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4033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6935" y="203200"/>
            <a:ext cx="9040688" cy="9277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Slide Title</a:t>
            </a:r>
            <a:br>
              <a:rPr lang="en-US" dirty="0" smtClean="0"/>
            </a:br>
            <a:r>
              <a:rPr lang="en-US" dirty="0" smtClean="0"/>
              <a:t>subtitle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4502" y="1439333"/>
            <a:ext cx="10909300" cy="47376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61812" y="6406019"/>
            <a:ext cx="741021" cy="2748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44502" y="6406019"/>
            <a:ext cx="11274749" cy="7229"/>
          </a:xfrm>
          <a:prstGeom prst="line">
            <a:avLst/>
          </a:prstGeom>
          <a:ln w="12700" cap="rnd">
            <a:solidFill>
              <a:srgbClr val="F57B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 userDrawn="1"/>
        </p:nvSpPr>
        <p:spPr>
          <a:xfrm>
            <a:off x="25400" y="6481610"/>
            <a:ext cx="181751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50" baseline="0" dirty="0" smtClean="0">
                <a:solidFill>
                  <a:srgbClr val="003F5E"/>
                </a:solidFill>
              </a:rPr>
              <a:t>http://aarc-project.eu</a:t>
            </a:r>
            <a:endParaRPr lang="en-GB" sz="750" dirty="0">
              <a:solidFill>
                <a:srgbClr val="003F5E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444503" y="1224327"/>
            <a:ext cx="10274297" cy="2887"/>
          </a:xfrm>
          <a:prstGeom prst="line">
            <a:avLst/>
          </a:prstGeom>
          <a:ln w="12700">
            <a:solidFill>
              <a:srgbClr val="003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8149" y="143931"/>
            <a:ext cx="1144684" cy="103424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543" y="6460279"/>
            <a:ext cx="331798" cy="299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33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0" r:id="rId2"/>
    <p:sldLayoutId id="2147483652" r:id="rId3"/>
    <p:sldLayoutId id="2147483653" r:id="rId4"/>
    <p:sldLayoutId id="2147483660" r:id="rId5"/>
    <p:sldLayoutId id="2147483654" r:id="rId6"/>
    <p:sldLayoutId id="2147483655" r:id="rId7"/>
    <p:sldLayoutId id="2147483659" r:id="rId8"/>
    <p:sldLayoutId id="2147483656" r:id="rId9"/>
    <p:sldLayoutId id="2147483657" r:id="rId10"/>
    <p:sldLayoutId id="2147483663" r:id="rId11"/>
    <p:sldLayoutId id="2147483662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rgbClr val="00436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200" kern="1200">
          <a:solidFill>
            <a:srgbClr val="004360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436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3F5E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4360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4360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t.refeds.org/" TargetMode="External"/><Relationship Id="rId4" Type="http://schemas.openxmlformats.org/officeDocument/2006/relationships/hyperlink" Target="http://www.igtf.net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technical.edugain.org/entities.php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arc-project.eu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aarc-project.eu/wp-content/uploads/2015/04/AARC-DNA2.1.pdf" TargetMode="External"/><Relationship Id="rId4" Type="http://schemas.openxmlformats.org/officeDocument/2006/relationships/hyperlink" Target="https://aarc-project.eu/documents/training-modules/federations-101/" TargetMode="External"/><Relationship Id="rId5" Type="http://schemas.openxmlformats.org/officeDocument/2006/relationships/diagramData" Target="../diagrams/data1.xml"/><Relationship Id="rId6" Type="http://schemas.openxmlformats.org/officeDocument/2006/relationships/diagramLayout" Target="../diagrams/layout1.xml"/><Relationship Id="rId7" Type="http://schemas.openxmlformats.org/officeDocument/2006/relationships/diagramQuickStyle" Target="../diagrams/quickStyle1.xml"/><Relationship Id="rId8" Type="http://schemas.openxmlformats.org/officeDocument/2006/relationships/diagramColors" Target="../diagrams/colors1.xml"/><Relationship Id="rId9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aarc-project.eu/documents/milestones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iki.refeds.org/display/GROUPS/SIRTF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Christos </a:t>
            </a:r>
            <a:r>
              <a:rPr lang="en-GB" dirty="0" err="1" smtClean="0"/>
              <a:t>Kanellopoulos</a:t>
            </a:r>
            <a:r>
              <a:rPr lang="el-GR" dirty="0" smtClean="0"/>
              <a:t>                         </a:t>
            </a:r>
            <a:r>
              <a:rPr lang="en-US" dirty="0" smtClean="0"/>
              <a:t>David </a:t>
            </a:r>
            <a:r>
              <a:rPr lang="en-US" dirty="0" err="1" smtClean="0"/>
              <a:t>Groep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1204482" y="5372101"/>
            <a:ext cx="6671027" cy="413231"/>
          </a:xfrm>
        </p:spPr>
        <p:txBody>
          <a:bodyPr>
            <a:normAutofit/>
          </a:bodyPr>
          <a:lstStyle/>
          <a:p>
            <a:r>
              <a:rPr lang="en-GB" sz="1600" dirty="0" smtClean="0"/>
              <a:t>9</a:t>
            </a:r>
            <a:r>
              <a:rPr lang="en-GB" sz="1600" baseline="30000" dirty="0" smtClean="0"/>
              <a:t>th</a:t>
            </a:r>
            <a:r>
              <a:rPr lang="en-GB" sz="1600" dirty="0" smtClean="0"/>
              <a:t> FIM4R Meeting</a:t>
            </a:r>
            <a:endParaRPr lang="en-GB" sz="1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 smtClean="0"/>
              <a:t>The AARC Project – First </a:t>
            </a:r>
            <a:r>
              <a:rPr lang="el-GR" dirty="0" smtClean="0"/>
              <a:t>7</a:t>
            </a:r>
            <a:r>
              <a:rPr lang="en-GB" dirty="0" smtClean="0"/>
              <a:t> </a:t>
            </a:r>
            <a:r>
              <a:rPr lang="en-GB" dirty="0" smtClean="0"/>
              <a:t>months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/>
          </a:bodyPr>
          <a:lstStyle/>
          <a:p>
            <a:r>
              <a:rPr lang="en-GB" sz="1600" dirty="0" smtClean="0"/>
              <a:t>Vienna</a:t>
            </a:r>
            <a:r>
              <a:rPr lang="en-GB" sz="1600" dirty="0" smtClean="0"/>
              <a:t>, </a:t>
            </a:r>
            <a:r>
              <a:rPr lang="en-GB" sz="1600" dirty="0" smtClean="0"/>
              <a:t>30</a:t>
            </a:r>
            <a:r>
              <a:rPr lang="en-GB" sz="1600" dirty="0" smtClean="0"/>
              <a:t> </a:t>
            </a:r>
            <a:r>
              <a:rPr lang="en-GB" sz="1600" dirty="0" smtClean="0"/>
              <a:t>November 2015 </a:t>
            </a:r>
            <a:endParaRPr lang="en-GB" sz="16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JRA1 – Architecture WP </a:t>
            </a:r>
            <a:r>
              <a:rPr lang="en-GB" dirty="0" smtClean="0"/>
              <a:t>Leader                  NA3 – Policy WP Leader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GRNET                                                             NIKHEF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945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4501" y="1439333"/>
            <a:ext cx="11160687" cy="473763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What do relying parties need, and what can IdPs provide?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Recommendations on Minimal Assurance Level Relevant for Low-risk Research Use Cases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eriod"/>
            </a:pPr>
            <a:r>
              <a:rPr lang="en-GB" b="1" dirty="0"/>
              <a:t>The accounts in the Home Organisations must each belong to a known individual person</a:t>
            </a:r>
          </a:p>
          <a:p>
            <a:pPr marL="457200" indent="-457200">
              <a:buAutoNum type="arabicPeriod"/>
            </a:pPr>
            <a:r>
              <a:rPr lang="en-GB" b="1" dirty="0"/>
              <a:t>Persistent user identifiers (i.e., no re-assignment of user identifiers)</a:t>
            </a:r>
          </a:p>
          <a:p>
            <a:pPr marL="457200" lvl="0" indent="-457200">
              <a:buFont typeface="Arial" panose="020B0604020202020204" pitchFamily="34" charset="0"/>
              <a:buAutoNum type="arabicPeriod"/>
            </a:pPr>
            <a:r>
              <a:rPr lang="en-GB" b="1" dirty="0"/>
              <a:t>Documented identity vetting procedures (not necessarily face-to-face)</a:t>
            </a:r>
            <a:endParaRPr lang="en-US" dirty="0"/>
          </a:p>
          <a:p>
            <a:pPr marL="457200" lvl="0" indent="-457200">
              <a:buFont typeface="Arial" panose="020B0604020202020204" pitchFamily="34" charset="0"/>
              <a:buAutoNum type="arabicPeriod"/>
            </a:pPr>
            <a:r>
              <a:rPr lang="en-GB" b="1" dirty="0"/>
              <a:t>Password authentication (with some good practices)</a:t>
            </a:r>
            <a:endParaRPr lang="en-US" dirty="0"/>
          </a:p>
          <a:p>
            <a:pPr marL="457200" lvl="0" indent="-457200">
              <a:buFont typeface="Arial" panose="020B0604020202020204" pitchFamily="34" charset="0"/>
              <a:buAutoNum type="arabicPeriod"/>
            </a:pPr>
            <a:r>
              <a:rPr lang="en-GB" b="1" dirty="0"/>
              <a:t>Departing user’s </a:t>
            </a:r>
            <a:r>
              <a:rPr lang="en-GB" b="1" dirty="0" err="1"/>
              <a:t>eduPersonAffiliation</a:t>
            </a:r>
            <a:r>
              <a:rPr lang="en-GB" b="1" dirty="0"/>
              <a:t> must change promptly</a:t>
            </a:r>
            <a:endParaRPr lang="en-US" dirty="0"/>
          </a:p>
          <a:p>
            <a:pPr marL="457200" lvl="0" indent="-457200">
              <a:buFont typeface="Arial" panose="020B0604020202020204" pitchFamily="34" charset="0"/>
              <a:buAutoNum type="arabicPeriod"/>
            </a:pPr>
            <a:r>
              <a:rPr lang="en-GB" b="1" dirty="0"/>
              <a:t>Self-assessment (supported with specific guidelines)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/>
              <a:t>See Mikael presentation hereafter – community consultation open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LoA</a:t>
            </a:r>
            <a:r>
              <a:rPr lang="en-US" dirty="0" smtClean="0"/>
              <a:t> capabilities are closely linked to a sustainability model …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	</a:t>
            </a:r>
            <a:r>
              <a:rPr lang="en-US" dirty="0" err="1" smtClean="0"/>
              <a:t>LoA</a:t>
            </a:r>
            <a:r>
              <a:rPr lang="en-US" dirty="0" smtClean="0"/>
              <a:t> requirements and ‘achievability’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57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4502" y="1439333"/>
            <a:ext cx="10909300" cy="497099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6791C"/>
                </a:solidFill>
              </a:rPr>
              <a:t>Sustainable operating models</a:t>
            </a:r>
          </a:p>
          <a:p>
            <a:r>
              <a:rPr lang="en-US" b="1" dirty="0" smtClean="0"/>
              <a:t>Who supports such a service? </a:t>
            </a:r>
            <a:r>
              <a:rPr lang="en-US" b="1" dirty="0"/>
              <a:t/>
            </a:r>
            <a:br>
              <a:rPr lang="en-US" b="1" dirty="0"/>
            </a:br>
            <a:r>
              <a:rPr lang="en-US" dirty="0" smtClean="0"/>
              <a:t>Central national funding, the RPs using it, </a:t>
            </a:r>
            <a:br>
              <a:rPr lang="en-US" dirty="0" smtClean="0"/>
            </a:br>
            <a:r>
              <a:rPr lang="en-US" dirty="0" smtClean="0"/>
              <a:t>subscribers/user paying a subscription fee, community-centric funding, … </a:t>
            </a:r>
          </a:p>
          <a:p>
            <a:r>
              <a:rPr lang="en-US" dirty="0" smtClean="0"/>
              <a:t>Does it need specific promotion, and by whom? (to get subscriber/user buy-in for sustainable funding)</a:t>
            </a:r>
          </a:p>
          <a:p>
            <a:pPr marL="0" indent="0">
              <a:buNone/>
            </a:pPr>
            <a:r>
              <a:rPr lang="en-US" dirty="0" smtClean="0"/>
              <a:t>Over </a:t>
            </a:r>
            <a:r>
              <a:rPr lang="en-US" dirty="0"/>
              <a:t>time, no generic </a:t>
            </a:r>
            <a:r>
              <a:rPr lang="en-US" dirty="0" smtClean="0"/>
              <a:t>- non-community-based - identity </a:t>
            </a:r>
            <a:r>
              <a:rPr lang="en-US" dirty="0"/>
              <a:t>provider seems to survive…</a:t>
            </a:r>
          </a:p>
          <a:p>
            <a:r>
              <a:rPr lang="en-US" dirty="0" err="1"/>
              <a:t>ProtectNetwork</a:t>
            </a:r>
            <a:r>
              <a:rPr lang="en-US" dirty="0"/>
              <a:t>: </a:t>
            </a:r>
            <a:r>
              <a:rPr lang="en-US" dirty="0" smtClean="0"/>
              <a:t>now pay-per-use </a:t>
            </a:r>
            <a:r>
              <a:rPr lang="en-US" dirty="0"/>
              <a:t>(SPs need to pay </a:t>
            </a:r>
            <a:r>
              <a:rPr lang="en-US" dirty="0" smtClean="0"/>
              <a:t>$ now), </a:t>
            </a:r>
            <a:r>
              <a:rPr lang="en-US" dirty="0" err="1" smtClean="0"/>
              <a:t>Feide</a:t>
            </a:r>
            <a:r>
              <a:rPr lang="en-US" dirty="0" smtClean="0"/>
              <a:t> </a:t>
            </a:r>
            <a:r>
              <a:rPr lang="en-US" dirty="0" err="1"/>
              <a:t>OpenIdP</a:t>
            </a:r>
            <a:r>
              <a:rPr lang="en-US" dirty="0"/>
              <a:t>: phase out by Jan 1</a:t>
            </a:r>
            <a:r>
              <a:rPr lang="en-US" baseline="30000" dirty="0"/>
              <a:t>st</a:t>
            </a:r>
            <a:r>
              <a:rPr lang="en-US" dirty="0"/>
              <a:t>, </a:t>
            </a:r>
            <a:r>
              <a:rPr lang="en-US" dirty="0" smtClean="0"/>
              <a:t>2016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Other open identity providers are sustained because they serve a dedicated community</a:t>
            </a:r>
            <a:br>
              <a:rPr lang="en-US" dirty="0" smtClean="0"/>
            </a:br>
            <a:r>
              <a:rPr lang="en-US" dirty="0" smtClean="0"/>
              <a:t>– e.g. IGTF </a:t>
            </a:r>
            <a:r>
              <a:rPr lang="en-US" dirty="0"/>
              <a:t>Identity Providers are (co)supported by </a:t>
            </a:r>
            <a:r>
              <a:rPr lang="en-US" dirty="0" smtClean="0"/>
              <a:t>national funding and by community groups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F6791C"/>
                </a:solidFill>
              </a:rPr>
              <a:t>But homeless users exist (and need IdPs of Last Resort or “Guest IdPs”) with a defined </a:t>
            </a:r>
            <a:r>
              <a:rPr lang="en-US" b="1" dirty="0" err="1" smtClean="0">
                <a:solidFill>
                  <a:srgbClr val="F6791C"/>
                </a:solidFill>
              </a:rPr>
              <a:t>assurnance</a:t>
            </a:r>
            <a:endParaRPr lang="en-US" b="1" dirty="0" smtClean="0">
              <a:solidFill>
                <a:srgbClr val="F6791C"/>
              </a:solidFill>
            </a:endParaRPr>
          </a:p>
          <a:p>
            <a:r>
              <a:rPr lang="en-US" dirty="0" smtClean="0"/>
              <a:t>Policies </a:t>
            </a:r>
            <a:r>
              <a:rPr lang="en-US" dirty="0"/>
              <a:t>for </a:t>
            </a:r>
            <a:r>
              <a:rPr lang="en-US" dirty="0" smtClean="0"/>
              <a:t>‘homeless user’ </a:t>
            </a:r>
            <a:r>
              <a:rPr lang="en-US" dirty="0"/>
              <a:t>accounts </a:t>
            </a:r>
            <a:r>
              <a:rPr lang="en-US" dirty="0" smtClean="0"/>
              <a:t>lifecycles</a:t>
            </a:r>
          </a:p>
          <a:p>
            <a:r>
              <a:rPr lang="en-US" dirty="0" smtClean="0"/>
              <a:t>Traceability and assignment of persistent non-reassigned identifiers</a:t>
            </a:r>
            <a:endParaRPr lang="en-US" dirty="0"/>
          </a:p>
          <a:p>
            <a:r>
              <a:rPr lang="en-US" dirty="0"/>
              <a:t>Policies for translating social network identities into SAML federation </a:t>
            </a:r>
            <a:r>
              <a:rPr lang="en-US" dirty="0" smtClean="0"/>
              <a:t>users – effect on </a:t>
            </a:r>
            <a:r>
              <a:rPr lang="en-US" dirty="0" err="1" smtClean="0"/>
              <a:t>LoA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	Sustainable models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73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4502" y="1439333"/>
            <a:ext cx="10909300" cy="496361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sz="2900" b="1" dirty="0" smtClean="0">
                <a:solidFill>
                  <a:srgbClr val="F6791C"/>
                </a:solidFill>
              </a:rPr>
              <a:t>Some existing ‘scalable’ </a:t>
            </a:r>
            <a:r>
              <a:rPr lang="en-GB" sz="2900" b="1" dirty="0">
                <a:solidFill>
                  <a:srgbClr val="F6791C"/>
                </a:solidFill>
              </a:rPr>
              <a:t>policy </a:t>
            </a:r>
            <a:r>
              <a:rPr lang="en-GB" sz="2900" b="1" dirty="0" smtClean="0">
                <a:solidFill>
                  <a:srgbClr val="F6791C"/>
                </a:solidFill>
              </a:rPr>
              <a:t>mechanisms around now</a:t>
            </a:r>
          </a:p>
          <a:p>
            <a:r>
              <a:rPr lang="en-GB" sz="2900" dirty="0" smtClean="0"/>
              <a:t>Coordinated ‘policy bridge’ trust anchor/meta-data distributions (e.g. IGTF trust fabric*)</a:t>
            </a:r>
          </a:p>
          <a:p>
            <a:r>
              <a:rPr lang="en-GB" sz="2900" dirty="0" smtClean="0"/>
              <a:t>eduGAIN is policy-free, but there are Entity Categories (‘ECs’)</a:t>
            </a:r>
            <a:br>
              <a:rPr lang="en-GB" sz="2900" dirty="0" smtClean="0"/>
            </a:br>
            <a:r>
              <a:rPr lang="en-GB" sz="2900" dirty="0" smtClean="0"/>
              <a:t/>
            </a:r>
            <a:br>
              <a:rPr lang="en-GB" sz="2900" dirty="0" smtClean="0"/>
            </a:br>
            <a:r>
              <a:rPr lang="en-GB" sz="2900" dirty="0" err="1" smtClean="0"/>
              <a:t>Geant</a:t>
            </a:r>
            <a:r>
              <a:rPr lang="en-GB" sz="2900" dirty="0" smtClean="0"/>
              <a:t> </a:t>
            </a:r>
            <a:r>
              <a:rPr lang="en-GB" sz="2900" dirty="0" err="1"/>
              <a:t>CoCo</a:t>
            </a:r>
            <a:r>
              <a:rPr lang="en-GB" sz="2900" dirty="0"/>
              <a:t>, </a:t>
            </a:r>
            <a:r>
              <a:rPr lang="en-GB" sz="2900" dirty="0" err="1"/>
              <a:t>iCoco</a:t>
            </a:r>
            <a:r>
              <a:rPr lang="en-GB" sz="2900" dirty="0"/>
              <a:t>, REFEDS </a:t>
            </a:r>
            <a:r>
              <a:rPr lang="en-GB" sz="2900" dirty="0" smtClean="0"/>
              <a:t>R&amp;S, and some </a:t>
            </a:r>
            <a:r>
              <a:rPr lang="en-GB" sz="2900" dirty="0"/>
              <a:t>evaluation of extent to which currently used</a:t>
            </a:r>
          </a:p>
          <a:p>
            <a:pPr lvl="1"/>
            <a:r>
              <a:rPr lang="en-US" sz="2600" u="sng" dirty="0">
                <a:hlinkClick r:id="rId2"/>
              </a:rPr>
              <a:t>https://technical.edugain.org/entities.php</a:t>
            </a:r>
            <a:endParaRPr lang="en-GB" sz="2600" dirty="0"/>
          </a:p>
          <a:p>
            <a:pPr lvl="1"/>
            <a:r>
              <a:rPr lang="en-GB" sz="2600" dirty="0">
                <a:hlinkClick r:id="rId3"/>
              </a:rPr>
              <a:t>https://met.refeds.org/</a:t>
            </a:r>
            <a:endParaRPr lang="en-GB" sz="2600" dirty="0"/>
          </a:p>
          <a:p>
            <a:endParaRPr lang="en-US" dirty="0" smtClean="0"/>
          </a:p>
          <a:p>
            <a:pPr marL="0" indent="0">
              <a:buNone/>
            </a:pPr>
            <a:r>
              <a:rPr lang="en-GB" sz="2800" b="1" dirty="0">
                <a:solidFill>
                  <a:srgbClr val="F6791C"/>
                </a:solidFill>
              </a:rPr>
              <a:t>Gaps or problems to be </a:t>
            </a:r>
            <a:r>
              <a:rPr lang="en-GB" sz="2800" b="1" dirty="0" smtClean="0">
                <a:solidFill>
                  <a:srgbClr val="F6791C"/>
                </a:solidFill>
              </a:rPr>
              <a:t>addressed</a:t>
            </a:r>
            <a:endParaRPr lang="en-GB" sz="2800" b="1" dirty="0">
              <a:solidFill>
                <a:srgbClr val="F6791C"/>
              </a:solidFill>
            </a:endParaRPr>
          </a:p>
          <a:p>
            <a:r>
              <a:rPr lang="en-GB" sz="2800" dirty="0"/>
              <a:t>Federations not exposing </a:t>
            </a:r>
            <a:r>
              <a:rPr lang="en-GB" sz="2800" dirty="0" smtClean="0"/>
              <a:t>IdPs </a:t>
            </a:r>
            <a:r>
              <a:rPr lang="en-GB" sz="2800" dirty="0"/>
              <a:t>to eduGAIN, </a:t>
            </a:r>
            <a:r>
              <a:rPr lang="en-GB" sz="2800" dirty="0" smtClean="0"/>
              <a:t>or lack of EC support  </a:t>
            </a:r>
            <a:br>
              <a:rPr lang="en-GB" sz="2800" dirty="0" smtClean="0"/>
            </a:br>
            <a:r>
              <a:rPr lang="en-GB" sz="2800" dirty="0" smtClean="0"/>
              <a:t>(or </a:t>
            </a:r>
            <a:r>
              <a:rPr lang="en-GB" sz="2800" dirty="0"/>
              <a:t>willing IdPs with metadata </a:t>
            </a:r>
            <a:r>
              <a:rPr lang="en-GB" sz="2800" dirty="0" smtClean="0"/>
              <a:t>got it re-written </a:t>
            </a:r>
            <a:r>
              <a:rPr lang="en-GB" sz="2800" dirty="0"/>
              <a:t>by their federation operator </a:t>
            </a:r>
            <a:r>
              <a:rPr lang="en-GB" sz="2800" dirty="0" smtClean="0"/>
              <a:t>…)</a:t>
            </a:r>
            <a:endParaRPr lang="en-GB" sz="2800" dirty="0"/>
          </a:p>
          <a:p>
            <a:r>
              <a:rPr lang="en-GB" sz="2800" dirty="0" smtClean="0"/>
              <a:t>What </a:t>
            </a:r>
            <a:r>
              <a:rPr lang="en-GB" sz="2800" dirty="0"/>
              <a:t>about </a:t>
            </a:r>
            <a:r>
              <a:rPr lang="en-GB" sz="2800" dirty="0" smtClean="0"/>
              <a:t>expressing SIRTFI </a:t>
            </a:r>
            <a:r>
              <a:rPr lang="en-GB" sz="2800" dirty="0"/>
              <a:t>trust </a:t>
            </a:r>
            <a:r>
              <a:rPr lang="en-GB" sz="2800" dirty="0" smtClean="0"/>
              <a:t>compliance, should that be an EC?</a:t>
            </a:r>
            <a:endParaRPr lang="en-GB" sz="2800" dirty="0"/>
          </a:p>
          <a:p>
            <a:r>
              <a:rPr lang="en-GB" sz="2800" dirty="0"/>
              <a:t>Should policies and ECs be single global definitions (like </a:t>
            </a:r>
            <a:r>
              <a:rPr lang="en-GB" sz="2800" dirty="0" err="1"/>
              <a:t>CoCo</a:t>
            </a:r>
            <a:r>
              <a:rPr lang="en-GB" sz="2800" dirty="0"/>
              <a:t>, R&amp;S), or should we </a:t>
            </a:r>
            <a:r>
              <a:rPr lang="en-GB" sz="2800" dirty="0" smtClean="0"/>
              <a:t>prepare </a:t>
            </a:r>
            <a:r>
              <a:rPr lang="en-GB" sz="2800" dirty="0"/>
              <a:t>for many ‘community trust </a:t>
            </a:r>
            <a:r>
              <a:rPr lang="en-GB" sz="2800" dirty="0" smtClean="0"/>
              <a:t>marks’ - already </a:t>
            </a:r>
            <a:r>
              <a:rPr lang="en-GB" sz="2800" dirty="0"/>
              <a:t>some countries </a:t>
            </a:r>
            <a:r>
              <a:rPr lang="en-GB" sz="2800" dirty="0" smtClean="0"/>
              <a:t>have scoped </a:t>
            </a:r>
            <a:r>
              <a:rPr lang="en-GB" sz="2800" dirty="0"/>
              <a:t>entity </a:t>
            </a:r>
            <a:r>
              <a:rPr lang="en-GB" sz="2800" dirty="0" smtClean="0"/>
              <a:t>categories</a:t>
            </a:r>
            <a:endParaRPr lang="en-GB" sz="2400" dirty="0"/>
          </a:p>
          <a:p>
            <a:r>
              <a:rPr lang="en-GB" sz="2800" dirty="0"/>
              <a:t>Remember </a:t>
            </a:r>
            <a:r>
              <a:rPr lang="en-GB" sz="2800" dirty="0" smtClean="0"/>
              <a:t>TACAR* </a:t>
            </a:r>
            <a:r>
              <a:rPr lang="en-GB" sz="2800" dirty="0"/>
              <a:t>– where the registry is neutral but anchors can be ‘qualified</a:t>
            </a:r>
            <a:r>
              <a:rPr lang="en-GB" sz="2800" dirty="0" smtClean="0"/>
              <a:t>’</a:t>
            </a:r>
          </a:p>
          <a:p>
            <a:endParaRPr lang="en-GB" sz="2800" dirty="0" smtClean="0"/>
          </a:p>
          <a:p>
            <a:pPr marL="0" indent="0">
              <a:buNone/>
            </a:pPr>
            <a:r>
              <a:rPr lang="en-GB" sz="2800" b="1" dirty="0" smtClean="0">
                <a:solidFill>
                  <a:srgbClr val="F6791C"/>
                </a:solidFill>
              </a:rPr>
              <a:t>Do service providers/RPs ‘on the ground’ actually understand </a:t>
            </a:r>
            <a:r>
              <a:rPr lang="en-GB" sz="2800" b="1" dirty="0" err="1" smtClean="0">
                <a:solidFill>
                  <a:srgbClr val="F6791C"/>
                </a:solidFill>
              </a:rPr>
              <a:t>LoA</a:t>
            </a:r>
            <a:r>
              <a:rPr lang="en-GB" sz="2800" b="1" dirty="0" smtClean="0">
                <a:solidFill>
                  <a:srgbClr val="F6791C"/>
                </a:solidFill>
              </a:rPr>
              <a:t>?</a:t>
            </a:r>
            <a:endParaRPr lang="en-GB" sz="2800" b="1" dirty="0">
              <a:solidFill>
                <a:srgbClr val="F6791C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III	Scaling Policies and Assurance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515603" y="6402943"/>
            <a:ext cx="28512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6791C"/>
                </a:solidFill>
              </a:rPr>
              <a:t>* </a:t>
            </a:r>
            <a:r>
              <a:rPr lang="en-US" sz="1600" dirty="0" smtClean="0">
                <a:solidFill>
                  <a:srgbClr val="F6791C"/>
                </a:solidFill>
                <a:hlinkClick r:id="rId4"/>
              </a:rPr>
              <a:t>www.igtf.net</a:t>
            </a:r>
            <a:r>
              <a:rPr lang="en-US" sz="1600" dirty="0" smtClean="0">
                <a:solidFill>
                  <a:srgbClr val="F6791C"/>
                </a:solidFill>
              </a:rPr>
              <a:t>, * www.tacar.org</a:t>
            </a:r>
            <a:endParaRPr lang="en-US" sz="1600" dirty="0">
              <a:solidFill>
                <a:srgbClr val="F679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02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infrastructures </a:t>
            </a:r>
            <a:r>
              <a:rPr lang="en-GB" dirty="0"/>
              <a:t>need to be able to process data and meta-data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about </a:t>
            </a:r>
            <a:r>
              <a:rPr lang="en-GB" dirty="0"/>
              <a:t>the users and their interaction with the </a:t>
            </a:r>
            <a:r>
              <a:rPr lang="en-GB" dirty="0" smtClean="0"/>
              <a:t>systems</a:t>
            </a:r>
          </a:p>
          <a:p>
            <a:r>
              <a:rPr lang="en-GB" dirty="0"/>
              <a:t>accounting and for assigning use data to allocations, and to be able to follow up on incidents in the </a:t>
            </a:r>
            <a:r>
              <a:rPr lang="en-GB" dirty="0" smtClean="0"/>
              <a:t>infrastructure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F6791C"/>
                </a:solidFill>
              </a:rPr>
              <a:t>Now: classification and inventory of data types and roles</a:t>
            </a:r>
          </a:p>
          <a:p>
            <a:pPr marL="0" indent="0">
              <a:buNone/>
            </a:pPr>
            <a:r>
              <a:rPr lang="en-US" dirty="0" smtClean="0"/>
              <a:t>	MNA3.2 available on </a:t>
            </a:r>
            <a:r>
              <a:rPr lang="en-US" dirty="0" smtClean="0">
                <a:hlinkClick r:id="rId2"/>
              </a:rPr>
              <a:t>http://www.aarc-project.eu/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F6791C"/>
                </a:solidFill>
              </a:rPr>
              <a:t>Developing recommendations for data protection template policy </a:t>
            </a:r>
            <a:r>
              <a:rPr lang="en-US" dirty="0" smtClean="0">
                <a:solidFill>
                  <a:srgbClr val="F6791C"/>
                </a:solidFill>
              </a:rPr>
              <a:t>as next step in AARC</a:t>
            </a:r>
            <a:endParaRPr lang="en-US" b="1" dirty="0" smtClean="0">
              <a:solidFill>
                <a:srgbClr val="F6791C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GB" i="1" dirty="0"/>
              <a:t>https://wiki.geant.org/x/voEVAw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IV	Accounting and infrastructure data protection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455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r>
              <a:rPr lang="el-GR" dirty="0" smtClean="0"/>
              <a:t> </a:t>
            </a:r>
            <a:r>
              <a:rPr lang="en-US" dirty="0" smtClean="0"/>
              <a:t>Design </a:t>
            </a:r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609600" y="1400212"/>
            <a:ext cx="10920686" cy="4945411"/>
            <a:chOff x="252092" y="793376"/>
            <a:chExt cx="11709994" cy="5552247"/>
          </a:xfrm>
        </p:grpSpPr>
        <p:sp>
          <p:nvSpPr>
            <p:cNvPr id="31" name="Rectangle 30"/>
            <p:cNvSpPr/>
            <p:nvPr/>
          </p:nvSpPr>
          <p:spPr>
            <a:xfrm>
              <a:off x="252092" y="2649071"/>
              <a:ext cx="2281981" cy="7252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Analysis of requirements</a:t>
              </a:r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542139" y="2675965"/>
              <a:ext cx="2281981" cy="7252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Analysis of AA technologies</a:t>
              </a:r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431979" y="1519422"/>
              <a:ext cx="2281981" cy="7252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Guest Identities</a:t>
              </a:r>
              <a:endParaRPr lang="en-US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500492" y="3904129"/>
              <a:ext cx="2281981" cy="7252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Attribute Authorities – Token Translation</a:t>
              </a:r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9315410" y="2675965"/>
              <a:ext cx="2281981" cy="7252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Blueprint Architecture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122490" y="5976291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Sep15</a:t>
              </a:r>
              <a:endParaRPr 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301100" y="5976291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Dec15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265475" y="5976291"/>
              <a:ext cx="7537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Apr15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1208354" y="5976291"/>
              <a:ext cx="7537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Apr17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9713727" y="5976291"/>
              <a:ext cx="6671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Jul16</a:t>
              </a:r>
              <a:endParaRPr lang="en-US" dirty="0"/>
            </a:p>
          </p:txBody>
        </p:sp>
        <p:cxnSp>
          <p:nvCxnSpPr>
            <p:cNvPr id="41" name="Straight Arrow Connector 40"/>
            <p:cNvCxnSpPr>
              <a:endCxn id="33" idx="1"/>
            </p:cNvCxnSpPr>
            <p:nvPr/>
          </p:nvCxnSpPr>
          <p:spPr>
            <a:xfrm>
              <a:off x="2526649" y="3033626"/>
              <a:ext cx="1015490" cy="494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33" idx="3"/>
              <a:endCxn id="34" idx="1"/>
            </p:cNvCxnSpPr>
            <p:nvPr/>
          </p:nvCxnSpPr>
          <p:spPr>
            <a:xfrm flipV="1">
              <a:off x="5824120" y="1882029"/>
              <a:ext cx="607859" cy="115654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endCxn id="35" idx="1"/>
            </p:cNvCxnSpPr>
            <p:nvPr/>
          </p:nvCxnSpPr>
          <p:spPr>
            <a:xfrm>
              <a:off x="5830531" y="3041471"/>
              <a:ext cx="669961" cy="122526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endCxn id="36" idx="1"/>
            </p:cNvCxnSpPr>
            <p:nvPr/>
          </p:nvCxnSpPr>
          <p:spPr>
            <a:xfrm flipV="1">
              <a:off x="5830531" y="3038572"/>
              <a:ext cx="3484879" cy="289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35" idx="3"/>
              <a:endCxn id="36" idx="1"/>
            </p:cNvCxnSpPr>
            <p:nvPr/>
          </p:nvCxnSpPr>
          <p:spPr>
            <a:xfrm flipV="1">
              <a:off x="8782473" y="3038572"/>
              <a:ext cx="532937" cy="122816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34" idx="3"/>
              <a:endCxn id="36" idx="1"/>
            </p:cNvCxnSpPr>
            <p:nvPr/>
          </p:nvCxnSpPr>
          <p:spPr>
            <a:xfrm>
              <a:off x="8713960" y="1882029"/>
              <a:ext cx="601450" cy="115654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>
              <a:off x="1503364" y="793376"/>
              <a:ext cx="7424" cy="5150224"/>
            </a:xfrm>
            <a:prstGeom prst="line">
              <a:avLst/>
            </a:prstGeom>
            <a:ln w="28575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>
              <a:off x="4674550" y="793376"/>
              <a:ext cx="7424" cy="5150224"/>
            </a:xfrm>
            <a:prstGeom prst="line">
              <a:avLst/>
            </a:prstGeom>
            <a:ln w="28575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7645337" y="826067"/>
              <a:ext cx="7424" cy="5150224"/>
            </a:xfrm>
            <a:prstGeom prst="line">
              <a:avLst/>
            </a:prstGeom>
            <a:ln w="28575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>
              <a:off x="11585220" y="826067"/>
              <a:ext cx="7424" cy="5150224"/>
            </a:xfrm>
            <a:prstGeom prst="line">
              <a:avLst/>
            </a:prstGeom>
            <a:ln w="28575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H="1">
              <a:off x="10052449" y="826067"/>
              <a:ext cx="7424" cy="5150224"/>
            </a:xfrm>
            <a:prstGeom prst="line">
              <a:avLst/>
            </a:prstGeom>
            <a:ln w="28575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9706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r>
              <a:rPr lang="el-GR" dirty="0" smtClean="0"/>
              <a:t> </a:t>
            </a:r>
            <a:r>
              <a:rPr lang="en-US" dirty="0" smtClean="0"/>
              <a:t>Design – Analysis of requirements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4173678" y="1496291"/>
            <a:ext cx="4032173" cy="1374646"/>
          </a:xfrm>
          <a:custGeom>
            <a:avLst/>
            <a:gdLst>
              <a:gd name="connsiteX0" fmla="*/ 0 w 2506215"/>
              <a:gd name="connsiteY0" fmla="*/ 0 h 1929814"/>
              <a:gd name="connsiteX1" fmla="*/ 2506215 w 2506215"/>
              <a:gd name="connsiteY1" fmla="*/ 0 h 1929814"/>
              <a:gd name="connsiteX2" fmla="*/ 2506215 w 2506215"/>
              <a:gd name="connsiteY2" fmla="*/ 1929814 h 1929814"/>
              <a:gd name="connsiteX3" fmla="*/ 0 w 2506215"/>
              <a:gd name="connsiteY3" fmla="*/ 1929814 h 1929814"/>
              <a:gd name="connsiteX4" fmla="*/ 0 w 2506215"/>
              <a:gd name="connsiteY4" fmla="*/ 0 h 1929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6215" h="1929814">
                <a:moveTo>
                  <a:pt x="0" y="0"/>
                </a:moveTo>
                <a:lnTo>
                  <a:pt x="2506215" y="0"/>
                </a:lnTo>
                <a:lnTo>
                  <a:pt x="2506215" y="1929814"/>
                </a:lnTo>
                <a:lnTo>
                  <a:pt x="0" y="1929814"/>
                </a:lnTo>
                <a:lnTo>
                  <a:pt x="0" y="0"/>
                </a:lnTo>
                <a:close/>
              </a:path>
            </a:pathLst>
          </a:custGeom>
          <a:solidFill>
            <a:srgbClr val="F57A1E"/>
          </a:solidFill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9136" tIns="199136" rIns="199136" bIns="199136" numCol="1" spcCol="1270" anchor="t" anchorCtr="1">
            <a:noAutofit/>
          </a:bodyPr>
          <a:lstStyle/>
          <a:p>
            <a:pPr marL="0" lvl="1" algn="ctr"/>
            <a:r>
              <a:rPr lang="en-US" sz="2400" dirty="0" smtClean="0">
                <a:solidFill>
                  <a:schemeClr val="bg1"/>
                </a:solidFill>
                <a:cs typeface="Gill Sans"/>
              </a:rPr>
              <a:t>AARC Surveys</a:t>
            </a:r>
          </a:p>
          <a:p>
            <a:pPr marL="0" lvl="1" algn="ctr"/>
            <a:r>
              <a:rPr lang="en-GB" dirty="0" err="1" smtClean="0">
                <a:solidFill>
                  <a:schemeClr val="bg1"/>
                </a:solidFill>
                <a:cs typeface="Gill Sans"/>
              </a:rPr>
              <a:t>BioVel</a:t>
            </a:r>
            <a:r>
              <a:rPr lang="en-GB" dirty="0" smtClean="0">
                <a:solidFill>
                  <a:schemeClr val="bg1"/>
                </a:solidFill>
                <a:cs typeface="Gill Sans"/>
              </a:rPr>
              <a:t>, CLARIN, D4Science, DARIAH, EISCAT, EUDAT, FMI, PSNC, UMBRELLA, …</a:t>
            </a:r>
            <a:endParaRPr lang="en-GB" dirty="0">
              <a:solidFill>
                <a:schemeClr val="bg1"/>
              </a:solidFill>
              <a:cs typeface="Gill Sans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2949838" y="4321849"/>
            <a:ext cx="3605341" cy="1457580"/>
          </a:xfrm>
          <a:custGeom>
            <a:avLst/>
            <a:gdLst>
              <a:gd name="connsiteX0" fmla="*/ 0 w 2506215"/>
              <a:gd name="connsiteY0" fmla="*/ 0 h 1929814"/>
              <a:gd name="connsiteX1" fmla="*/ 2506215 w 2506215"/>
              <a:gd name="connsiteY1" fmla="*/ 0 h 1929814"/>
              <a:gd name="connsiteX2" fmla="*/ 2506215 w 2506215"/>
              <a:gd name="connsiteY2" fmla="*/ 1929814 h 1929814"/>
              <a:gd name="connsiteX3" fmla="*/ 0 w 2506215"/>
              <a:gd name="connsiteY3" fmla="*/ 1929814 h 1929814"/>
              <a:gd name="connsiteX4" fmla="*/ 0 w 2506215"/>
              <a:gd name="connsiteY4" fmla="*/ 0 h 1929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6215" h="1929814">
                <a:moveTo>
                  <a:pt x="0" y="0"/>
                </a:moveTo>
                <a:lnTo>
                  <a:pt x="2506215" y="0"/>
                </a:lnTo>
                <a:lnTo>
                  <a:pt x="2506215" y="1929814"/>
                </a:lnTo>
                <a:lnTo>
                  <a:pt x="0" y="1929814"/>
                </a:lnTo>
                <a:lnTo>
                  <a:pt x="0" y="0"/>
                </a:lnTo>
                <a:close/>
              </a:path>
            </a:pathLst>
          </a:custGeom>
          <a:solidFill>
            <a:srgbClr val="F57A1E"/>
          </a:solidFill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9136" tIns="199136" rIns="199136" bIns="199136" numCol="1" spcCol="1270" anchor="t" anchorCtr="1">
            <a:noAutofit/>
          </a:bodyPr>
          <a:lstStyle/>
          <a:p>
            <a:pPr marL="0" lvl="1" algn="ctr"/>
            <a:r>
              <a:rPr lang="en-US" sz="2400" dirty="0">
                <a:solidFill>
                  <a:schemeClr val="bg1"/>
                </a:solidFill>
                <a:cs typeface="Gill Sans"/>
              </a:rPr>
              <a:t>AARC </a:t>
            </a:r>
            <a:r>
              <a:rPr lang="en-US" sz="2400" dirty="0" smtClean="0">
                <a:solidFill>
                  <a:schemeClr val="bg1"/>
                </a:solidFill>
                <a:cs typeface="Gill Sans"/>
              </a:rPr>
              <a:t>Interviews</a:t>
            </a:r>
          </a:p>
          <a:p>
            <a:pPr marL="0" lvl="1" algn="ctr"/>
            <a:r>
              <a:rPr lang="en-US" dirty="0" smtClean="0">
                <a:solidFill>
                  <a:schemeClr val="bg1"/>
                </a:solidFill>
                <a:cs typeface="Gill Sans"/>
              </a:rPr>
              <a:t>EGI, ELIXIR, EUDAT, GN4, LIBRARIES (UKB), …</a:t>
            </a:r>
            <a:endParaRPr lang="en-US" dirty="0">
              <a:solidFill>
                <a:schemeClr val="bg1"/>
              </a:solidFill>
              <a:cs typeface="Gill San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645783" y="1496292"/>
            <a:ext cx="3417020" cy="1374645"/>
          </a:xfrm>
          <a:custGeom>
            <a:avLst/>
            <a:gdLst>
              <a:gd name="connsiteX0" fmla="*/ 0 w 2506215"/>
              <a:gd name="connsiteY0" fmla="*/ 0 h 1929814"/>
              <a:gd name="connsiteX1" fmla="*/ 2506215 w 2506215"/>
              <a:gd name="connsiteY1" fmla="*/ 0 h 1929814"/>
              <a:gd name="connsiteX2" fmla="*/ 2506215 w 2506215"/>
              <a:gd name="connsiteY2" fmla="*/ 1929814 h 1929814"/>
              <a:gd name="connsiteX3" fmla="*/ 0 w 2506215"/>
              <a:gd name="connsiteY3" fmla="*/ 1929814 h 1929814"/>
              <a:gd name="connsiteX4" fmla="*/ 0 w 2506215"/>
              <a:gd name="connsiteY4" fmla="*/ 0 h 1929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6215" h="1929814">
                <a:moveTo>
                  <a:pt x="0" y="0"/>
                </a:moveTo>
                <a:lnTo>
                  <a:pt x="2506215" y="0"/>
                </a:lnTo>
                <a:lnTo>
                  <a:pt x="2506215" y="1929814"/>
                </a:lnTo>
                <a:lnTo>
                  <a:pt x="0" y="1929814"/>
                </a:lnTo>
                <a:lnTo>
                  <a:pt x="0" y="0"/>
                </a:lnTo>
                <a:close/>
              </a:path>
            </a:pathLst>
          </a:custGeom>
          <a:solidFill>
            <a:srgbClr val="F57A1E"/>
          </a:solidFill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9136" tIns="199136" rIns="199136" bIns="199136" numCol="1" spcCol="1270" anchor="t" anchorCtr="1">
            <a:noAutofit/>
          </a:bodyPr>
          <a:lstStyle/>
          <a:p>
            <a:pPr marL="0" lvl="1" algn="ctr"/>
            <a:r>
              <a:rPr lang="en-GB" sz="2400" dirty="0" smtClean="0">
                <a:solidFill>
                  <a:schemeClr val="bg1"/>
                </a:solidFill>
                <a:cs typeface="Gill Sans"/>
              </a:rPr>
              <a:t>Past Activities</a:t>
            </a:r>
          </a:p>
          <a:p>
            <a:pPr marL="0" lvl="1" algn="ctr"/>
            <a:r>
              <a:rPr lang="en-GB" dirty="0" smtClean="0">
                <a:solidFill>
                  <a:schemeClr val="bg1"/>
                </a:solidFill>
                <a:cs typeface="Gill Sans"/>
              </a:rPr>
              <a:t>FIM4R &amp; TERENA AAA Study</a:t>
            </a:r>
            <a:endParaRPr lang="en-GB" dirty="0">
              <a:solidFill>
                <a:schemeClr val="bg1"/>
              </a:solidFill>
              <a:cs typeface="Gill San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50704" y="2600858"/>
            <a:ext cx="8820472" cy="1929814"/>
            <a:chOff x="614551" y="2924949"/>
            <a:chExt cx="8820472" cy="1929814"/>
          </a:xfrm>
        </p:grpSpPr>
        <p:sp>
          <p:nvSpPr>
            <p:cNvPr id="10" name="Notched Right Arrow 9"/>
            <p:cNvSpPr/>
            <p:nvPr/>
          </p:nvSpPr>
          <p:spPr>
            <a:xfrm>
              <a:off x="614551" y="2924949"/>
              <a:ext cx="8820472" cy="1929814"/>
            </a:xfrm>
            <a:prstGeom prst="notchedRightArrow">
              <a:avLst/>
            </a:prstGeom>
            <a:solidFill>
              <a:srgbClr val="0C3959"/>
            </a:soli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Oval 10"/>
            <p:cNvSpPr/>
            <p:nvPr/>
          </p:nvSpPr>
          <p:spPr>
            <a:xfrm>
              <a:off x="1651329" y="3648630"/>
              <a:ext cx="492476" cy="482453"/>
            </a:xfrm>
            <a:prstGeom prst="ellipse">
              <a:avLst/>
            </a:prstGeom>
            <a:solidFill>
              <a:srgbClr val="F57A1E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4337525" y="3648630"/>
              <a:ext cx="492476" cy="482453"/>
            </a:xfrm>
            <a:prstGeom prst="ellipse">
              <a:avLst/>
            </a:prstGeom>
            <a:solidFill>
              <a:srgbClr val="F57A1E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7023720" y="3648630"/>
              <a:ext cx="492476" cy="482453"/>
            </a:xfrm>
            <a:prstGeom prst="ellipse">
              <a:avLst/>
            </a:prstGeom>
            <a:solidFill>
              <a:srgbClr val="F57A1E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14" name="Freeform 13"/>
          <p:cNvSpPr/>
          <p:nvPr/>
        </p:nvSpPr>
        <p:spPr>
          <a:xfrm>
            <a:off x="9271176" y="2870937"/>
            <a:ext cx="2812643" cy="1935525"/>
          </a:xfrm>
          <a:custGeom>
            <a:avLst/>
            <a:gdLst>
              <a:gd name="connsiteX0" fmla="*/ 0 w 2506215"/>
              <a:gd name="connsiteY0" fmla="*/ 0 h 1929814"/>
              <a:gd name="connsiteX1" fmla="*/ 2506215 w 2506215"/>
              <a:gd name="connsiteY1" fmla="*/ 0 h 1929814"/>
              <a:gd name="connsiteX2" fmla="*/ 2506215 w 2506215"/>
              <a:gd name="connsiteY2" fmla="*/ 1929814 h 1929814"/>
              <a:gd name="connsiteX3" fmla="*/ 0 w 2506215"/>
              <a:gd name="connsiteY3" fmla="*/ 1929814 h 1929814"/>
              <a:gd name="connsiteX4" fmla="*/ 0 w 2506215"/>
              <a:gd name="connsiteY4" fmla="*/ 0 h 1929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6215" h="1929814">
                <a:moveTo>
                  <a:pt x="0" y="0"/>
                </a:moveTo>
                <a:lnTo>
                  <a:pt x="2506215" y="0"/>
                </a:lnTo>
                <a:lnTo>
                  <a:pt x="2506215" y="1929814"/>
                </a:lnTo>
                <a:lnTo>
                  <a:pt x="0" y="1929814"/>
                </a:lnTo>
                <a:lnTo>
                  <a:pt x="0" y="0"/>
                </a:lnTo>
                <a:close/>
              </a:path>
            </a:pathLst>
          </a:custGeom>
          <a:solidFill>
            <a:srgbClr val="F57A1E"/>
          </a:solidFill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9136" tIns="199136" rIns="199136" bIns="199136" numCol="1" spcCol="1270" anchor="ctr" anchorCtr="1">
            <a:noAutofit/>
          </a:bodyPr>
          <a:lstStyle/>
          <a:p>
            <a:pPr marL="0" lvl="1" algn="ctr"/>
            <a:r>
              <a:rPr lang="en-US" sz="2400" dirty="0" smtClean="0">
                <a:solidFill>
                  <a:schemeClr val="bg1"/>
                </a:solidFill>
                <a:cs typeface="Gill Sans"/>
              </a:rPr>
              <a:t>AARC Requirement Analysis</a:t>
            </a:r>
          </a:p>
          <a:p>
            <a:pPr marL="0" lvl="1" algn="ctr"/>
            <a:r>
              <a:rPr lang="en-US" dirty="0" smtClean="0">
                <a:solidFill>
                  <a:schemeClr val="bg1"/>
                </a:solidFill>
                <a:cs typeface="Gill Sans"/>
              </a:rPr>
              <a:t>(available end of Sept.)</a:t>
            </a:r>
          </a:p>
        </p:txBody>
      </p:sp>
    </p:spTree>
    <p:extLst>
      <p:ext uri="{BB962C8B-B14F-4D97-AF65-F5344CB8AC3E}">
        <p14:creationId xmlns:p14="http://schemas.microsoft.com/office/powerpoint/2010/main" val="94864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4500" y="1270660"/>
            <a:ext cx="5279405" cy="5135359"/>
          </a:xfrm>
          <a:solidFill>
            <a:srgbClr val="004461"/>
          </a:solidFill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User Friendliness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Homeless Users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Different Levels of Assurance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Community based authorization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Flexible and scalable attribute release policies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Attribute Aggregation &amp; Account Linking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Federation solutions based on open and standards based technologies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Persistent &amp; Unique User Identifiers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User managed Identity Information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Up to date identity information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User groups and roles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Step up authentication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Architecture</a:t>
            </a:r>
            <a:r>
              <a:rPr lang="el-GR" dirty="0"/>
              <a:t> </a:t>
            </a:r>
            <a:r>
              <a:rPr lang="en-US" dirty="0"/>
              <a:t>Design – Analysis of requirements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5866411" y="1270660"/>
            <a:ext cx="5985160" cy="5135359"/>
          </a:xfrm>
          <a:prstGeom prst="rect">
            <a:avLst/>
          </a:prstGeom>
          <a:solidFill>
            <a:srgbClr val="00638C"/>
          </a:solidFill>
        </p:spPr>
        <p:txBody>
          <a:bodyPr vert="horz" lIns="91440" tIns="45720" rIns="91440" bIns="45720" rtlCol="0">
            <a:normAutofit fontScale="925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36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36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3F5E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36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36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Browser and non-browser based federated access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Delegation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Social media identities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Integration with e-Government </a:t>
            </a:r>
            <a:r>
              <a:rPr lang="en-US" dirty="0" smtClean="0">
                <a:solidFill>
                  <a:schemeClr val="bg1"/>
                </a:solidFill>
              </a:rPr>
              <a:t>infrastructures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 smtClean="0">
                <a:solidFill>
                  <a:schemeClr val="bg1"/>
                </a:solidFill>
              </a:rPr>
              <a:t>Service Provider Friendliness</a:t>
            </a:r>
            <a:endParaRPr lang="en-US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Effective Accounting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Policy Harmonization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Federated Incident report Handling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Sufficient Attribute release</a:t>
            </a:r>
            <a:endParaRPr lang="el-GR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Awareness about R&amp;E Federations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Semantically harmonized identity attributes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Simplified process for joining identity federation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Best practices for terms and conditions</a:t>
            </a:r>
          </a:p>
        </p:txBody>
      </p:sp>
    </p:spTree>
    <p:extLst>
      <p:ext uri="{BB962C8B-B14F-4D97-AF65-F5344CB8AC3E}">
        <p14:creationId xmlns:p14="http://schemas.microsoft.com/office/powerpoint/2010/main" val="214220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4500" y="1270660"/>
            <a:ext cx="5279405" cy="5135359"/>
          </a:xfrm>
          <a:solidFill>
            <a:srgbClr val="004461"/>
          </a:solidFill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User Friendliness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Homeless Users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Different Levels of Assurance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Community based authorization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Flexible and scalable attribute release policies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Attribute Aggregation &amp; Account Linking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Federation solutions based on open and standards based technologies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Persistent &amp; Unique User Identifiers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User managed Identity Information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Up to date identity information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User groups and roles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Step up authentication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Architecture</a:t>
            </a:r>
            <a:r>
              <a:rPr lang="el-GR" dirty="0"/>
              <a:t> </a:t>
            </a:r>
            <a:r>
              <a:rPr lang="en-US" dirty="0"/>
              <a:t>Design – Analysis of requirements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5866411" y="1270660"/>
            <a:ext cx="5985160" cy="5135359"/>
          </a:xfrm>
          <a:prstGeom prst="rect">
            <a:avLst/>
          </a:prstGeom>
          <a:solidFill>
            <a:srgbClr val="00638C"/>
          </a:solidFill>
        </p:spPr>
        <p:txBody>
          <a:bodyPr vert="horz" lIns="91440" tIns="45720" rIns="91440" bIns="45720" rtlCol="0">
            <a:normAutofit fontScale="925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36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36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3F5E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36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36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Browser and non-browser based federated access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Delegation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Social media identities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Integration with e-Government </a:t>
            </a:r>
            <a:r>
              <a:rPr lang="en-US" dirty="0" smtClean="0">
                <a:solidFill>
                  <a:schemeClr val="bg1"/>
                </a:solidFill>
              </a:rPr>
              <a:t>infrastructures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 smtClean="0">
                <a:solidFill>
                  <a:schemeClr val="bg1"/>
                </a:solidFill>
              </a:rPr>
              <a:t>Effective </a:t>
            </a:r>
            <a:r>
              <a:rPr lang="en-US" dirty="0">
                <a:solidFill>
                  <a:schemeClr val="bg1"/>
                </a:solidFill>
              </a:rPr>
              <a:t>Accounting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Policy Harmonization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Federated Incident report Handling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Sufficient Attribute release</a:t>
            </a:r>
            <a:endParaRPr lang="el-GR" dirty="0">
              <a:solidFill>
                <a:schemeClr val="bg1">
                  <a:lumMod val="65000"/>
                </a:schemeClr>
              </a:solidFill>
            </a:endParaRP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Awareness about R&amp;E Federations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Semantically harmonized identity attributes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Simplified process for joining identity </a:t>
            </a:r>
            <a:r>
              <a:rPr lang="en-US" dirty="0" smtClean="0">
                <a:solidFill>
                  <a:schemeClr val="bg1"/>
                </a:solidFill>
              </a:rPr>
              <a:t>federation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Service Provider </a:t>
            </a:r>
            <a:r>
              <a:rPr lang="en-US" dirty="0" smtClean="0">
                <a:solidFill>
                  <a:schemeClr val="bg1"/>
                </a:solidFill>
              </a:rPr>
              <a:t>Friendliness</a:t>
            </a:r>
            <a:endParaRPr lang="en-US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 startAt="13"/>
            </a:pPr>
            <a:r>
              <a:rPr lang="en-US" dirty="0">
                <a:solidFill>
                  <a:schemeClr val="bg1"/>
                </a:solidFill>
              </a:rPr>
              <a:t>Best practices for terms and conditions</a:t>
            </a:r>
          </a:p>
        </p:txBody>
      </p:sp>
    </p:spTree>
    <p:extLst>
      <p:ext uri="{BB962C8B-B14F-4D97-AF65-F5344CB8AC3E}">
        <p14:creationId xmlns:p14="http://schemas.microsoft.com/office/powerpoint/2010/main" val="99632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350"/>
              </a:spcBef>
            </a:pPr>
            <a:r>
              <a:rPr lang="en-US" sz="2400" dirty="0" smtClean="0"/>
              <a:t>Continue the interviews with the AARC stakeholders and the parallel work on Guest Identities and Attribute Authorities (AA) &amp; Token Translation Services (TTS)</a:t>
            </a:r>
          </a:p>
          <a:p>
            <a:pPr>
              <a:spcBef>
                <a:spcPts val="1350"/>
              </a:spcBef>
            </a:pPr>
            <a:r>
              <a:rPr lang="en-US" sz="2400" dirty="0" smtClean="0"/>
              <a:t>End of October first internal draft release of AARC High Level Architecture</a:t>
            </a:r>
          </a:p>
          <a:p>
            <a:pPr>
              <a:spcBef>
                <a:spcPts val="1350"/>
              </a:spcBef>
            </a:pPr>
            <a:r>
              <a:rPr lang="en-US" sz="2400" dirty="0" smtClean="0"/>
              <a:t>End of December: Analysis of available AA technologies</a:t>
            </a:r>
          </a:p>
          <a:p>
            <a:pPr>
              <a:spcBef>
                <a:spcPts val="1350"/>
              </a:spcBef>
            </a:pPr>
            <a:r>
              <a:rPr lang="en-US" sz="2400" dirty="0" smtClean="0"/>
              <a:t>January – February: Consultation with stakeholders around the AARC High Level Architecture </a:t>
            </a:r>
          </a:p>
          <a:p>
            <a:pPr>
              <a:spcBef>
                <a:spcPts val="1350"/>
              </a:spcBef>
            </a:pPr>
            <a:r>
              <a:rPr lang="en-US" sz="2400" dirty="0" err="1" smtClean="0"/>
              <a:t>Arpil</a:t>
            </a:r>
            <a:r>
              <a:rPr lang="en-US" sz="2400" dirty="0" smtClean="0"/>
              <a:t>: Release work on Guest Identities , AAs and TTS</a:t>
            </a:r>
          </a:p>
          <a:p>
            <a:pPr>
              <a:spcBef>
                <a:spcPts val="1350"/>
              </a:spcBef>
            </a:pPr>
            <a:r>
              <a:rPr lang="en-US" sz="2400" dirty="0" smtClean="0"/>
              <a:t>July: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version of the AARC AAI Architecture Framework </a:t>
            </a:r>
          </a:p>
          <a:p>
            <a:pPr>
              <a:spcBef>
                <a:spcPts val="1350"/>
              </a:spcBef>
            </a:pPr>
            <a:endParaRPr lang="en-US" sz="2400" dirty="0" smtClean="0"/>
          </a:p>
          <a:p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Architecture</a:t>
            </a:r>
            <a:r>
              <a:rPr lang="el-GR" dirty="0"/>
              <a:t> </a:t>
            </a:r>
            <a:r>
              <a:rPr lang="en-US" dirty="0" smtClean="0"/>
              <a:t>Design – Next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97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Although the AARC project has only started for a few months, we </a:t>
            </a:r>
            <a:r>
              <a:rPr lang="en-US" sz="2400" dirty="0" smtClean="0"/>
              <a:t>have started </a:t>
            </a:r>
            <a:r>
              <a:rPr lang="en-US" sz="2400" dirty="0"/>
              <a:t>the preparation for </a:t>
            </a:r>
            <a:r>
              <a:rPr lang="en-US" sz="2400" dirty="0" smtClean="0"/>
              <a:t>AARC2</a:t>
            </a:r>
          </a:p>
          <a:p>
            <a:endParaRPr lang="en-US" sz="3200" dirty="0" smtClean="0"/>
          </a:p>
          <a:p>
            <a:pPr lvl="1"/>
            <a:r>
              <a:rPr lang="en-US" sz="2400" dirty="0" smtClean="0"/>
              <a:t>focus </a:t>
            </a:r>
            <a:r>
              <a:rPr lang="en-US" sz="2400" dirty="0"/>
              <a:t>on </a:t>
            </a:r>
            <a:r>
              <a:rPr lang="en-US" sz="2400" dirty="0" smtClean="0"/>
              <a:t>user-driven innovation </a:t>
            </a:r>
            <a:r>
              <a:rPr lang="en-US" sz="2400" dirty="0"/>
              <a:t>and pilots on existing e-Infrastructures to respond </a:t>
            </a:r>
            <a:r>
              <a:rPr lang="en-US" sz="2400" dirty="0" smtClean="0"/>
              <a:t>to user-community challenges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/>
              <a:t>H</a:t>
            </a:r>
            <a:r>
              <a:rPr lang="en-US" sz="2400" dirty="0" smtClean="0"/>
              <a:t>elp </a:t>
            </a:r>
            <a:r>
              <a:rPr lang="en-US" sz="2400" dirty="0"/>
              <a:t>us identifying </a:t>
            </a:r>
            <a:r>
              <a:rPr lang="en-US" sz="2400" dirty="0" smtClean="0"/>
              <a:t>use-cases:</a:t>
            </a:r>
          </a:p>
          <a:p>
            <a:pPr lvl="1"/>
            <a:endParaRPr lang="en-US" sz="2800" dirty="0" smtClean="0"/>
          </a:p>
          <a:p>
            <a:pPr marL="685800" lvl="2" indent="0">
              <a:buNone/>
            </a:pPr>
            <a:r>
              <a:rPr lang="en-US" sz="2400" u="sng" dirty="0"/>
              <a:t>https://</a:t>
            </a:r>
            <a:r>
              <a:rPr lang="en-US" sz="2400" u="sng" dirty="0" err="1"/>
              <a:t>docs.google.com</a:t>
            </a:r>
            <a:r>
              <a:rPr lang="en-US" sz="2400" u="sng" dirty="0"/>
              <a:t>/a/</a:t>
            </a:r>
            <a:r>
              <a:rPr lang="en-US" sz="2400" u="sng" dirty="0" err="1"/>
              <a:t>terena.org</a:t>
            </a:r>
            <a:r>
              <a:rPr lang="en-US" sz="2400" u="sng" dirty="0"/>
              <a:t>/forms/d/1xHaCINRaizjWfY6K-4-1O9z81NAyBsmxtJNSNGXSICU/</a:t>
            </a:r>
            <a:r>
              <a:rPr lang="en-US" sz="2400" u="sng" dirty="0" err="1"/>
              <a:t>viewform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 for AARC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557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004851"/>
          </a:xfrm>
        </p:spPr>
        <p:txBody>
          <a:bodyPr/>
          <a:lstStyle/>
          <a:p>
            <a:r>
              <a:rPr lang="en-US" dirty="0" smtClean="0"/>
              <a:t>AARC Facts</a:t>
            </a:r>
            <a:endParaRPr lang="en-US" dirty="0"/>
          </a:p>
        </p:txBody>
      </p:sp>
      <p:sp>
        <p:nvSpPr>
          <p:cNvPr id="5" name="Content Placeholder 8"/>
          <p:cNvSpPr txBox="1">
            <a:spLocks/>
          </p:cNvSpPr>
          <p:nvPr/>
        </p:nvSpPr>
        <p:spPr>
          <a:xfrm>
            <a:off x="872117" y="3500074"/>
            <a:ext cx="5287383" cy="2672125"/>
          </a:xfrm>
          <a:prstGeom prst="rect">
            <a:avLst/>
          </a:prstGeom>
          <a:ln w="28575" cap="flat" cmpd="sng" algn="ctr">
            <a:solidFill>
              <a:schemeClr val="accent2"/>
            </a:solidFill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36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3F5E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GB" sz="2400" dirty="0" smtClean="0">
                <a:solidFill>
                  <a:schemeClr val="accent5">
                    <a:lumMod val="50000"/>
                  </a:schemeClr>
                </a:solidFill>
                <a:cs typeface="Gill Sans"/>
              </a:rPr>
              <a:t>Two-year EC-funded project 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GB" sz="2400" dirty="0" smtClean="0">
                <a:solidFill>
                  <a:schemeClr val="accent5">
                    <a:lumMod val="50000"/>
                  </a:schemeClr>
                </a:solidFill>
                <a:cs typeface="Gill Sans"/>
              </a:rPr>
              <a:t>20 partners </a:t>
            </a:r>
          </a:p>
          <a:p>
            <a:pPr lvl="1">
              <a:spcBef>
                <a:spcPts val="300"/>
              </a:spcBef>
              <a:spcAft>
                <a:spcPts val="600"/>
              </a:spcAft>
            </a:pPr>
            <a:r>
              <a:rPr lang="en-GB" sz="2400" dirty="0" smtClean="0">
                <a:solidFill>
                  <a:schemeClr val="accent5">
                    <a:lumMod val="50000"/>
                  </a:schemeClr>
                </a:solidFill>
                <a:cs typeface="Gill Sans"/>
              </a:rPr>
              <a:t>NRENs, e-Infrastructure providers and Libraries as equal partners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GB" sz="2400" dirty="0" smtClean="0">
                <a:solidFill>
                  <a:schemeClr val="accent5">
                    <a:lumMod val="50000"/>
                  </a:schemeClr>
                </a:solidFill>
                <a:cs typeface="Gill Sans"/>
              </a:rPr>
              <a:t>About 3M euro budget 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GB" sz="2400" dirty="0" smtClean="0">
                <a:solidFill>
                  <a:schemeClr val="accent5">
                    <a:lumMod val="50000"/>
                  </a:schemeClr>
                </a:solidFill>
                <a:cs typeface="Gill Sans"/>
              </a:rPr>
              <a:t>Starting date 1st May, 2015 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GB" sz="2400" dirty="0" smtClean="0">
                <a:solidFill>
                  <a:schemeClr val="accent5">
                    <a:lumMod val="50000"/>
                  </a:schemeClr>
                </a:solidFill>
                <a:cs typeface="Gill Sans"/>
              </a:rPr>
              <a:t>https://</a:t>
            </a:r>
            <a:r>
              <a:rPr lang="en-GB" sz="2400" dirty="0" err="1" smtClean="0">
                <a:solidFill>
                  <a:schemeClr val="accent5">
                    <a:lumMod val="50000"/>
                  </a:schemeClr>
                </a:solidFill>
                <a:cs typeface="Gill Sans"/>
              </a:rPr>
              <a:t>aarc-project.eu</a:t>
            </a:r>
            <a:r>
              <a:rPr lang="en-GB" sz="2400" dirty="0" smtClean="0">
                <a:solidFill>
                  <a:schemeClr val="accent5">
                    <a:lumMod val="50000"/>
                  </a:schemeClr>
                </a:solidFill>
                <a:cs typeface="Gill Sans"/>
              </a:rPr>
              <a:t>/</a:t>
            </a:r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872118" y="1522116"/>
            <a:ext cx="5287382" cy="830997"/>
          </a:xfrm>
          <a:prstGeom prst="rect">
            <a:avLst/>
          </a:prstGeom>
          <a:noFill/>
          <a:ln>
            <a:solidFill>
              <a:srgbClr val="1C416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accent5">
                    <a:lumMod val="50000"/>
                  </a:schemeClr>
                </a:solidFill>
                <a:ea typeface="Verdana" panose="020B0604030504040204" pitchFamily="34" charset="0"/>
                <a:cs typeface="Gill Sans"/>
              </a:rPr>
              <a:t>Authentication and Authorisation </a:t>
            </a:r>
            <a:r>
              <a:rPr lang="en-GB" sz="2400" b="1" dirty="0" smtClean="0">
                <a:solidFill>
                  <a:schemeClr val="accent5">
                    <a:lumMod val="50000"/>
                  </a:schemeClr>
                </a:solidFill>
                <a:ea typeface="Verdana" panose="020B0604030504040204" pitchFamily="34" charset="0"/>
                <a:cs typeface="Gill Sans"/>
              </a:rPr>
              <a:t/>
            </a:r>
            <a:br>
              <a:rPr lang="en-GB" sz="2400" b="1" dirty="0" smtClean="0">
                <a:solidFill>
                  <a:schemeClr val="accent5">
                    <a:lumMod val="50000"/>
                  </a:schemeClr>
                </a:solidFill>
                <a:ea typeface="Verdana" panose="020B0604030504040204" pitchFamily="34" charset="0"/>
                <a:cs typeface="Gill Sans"/>
              </a:rPr>
            </a:br>
            <a:r>
              <a:rPr lang="en-GB" sz="2400" b="1" dirty="0" smtClean="0">
                <a:solidFill>
                  <a:schemeClr val="accent5">
                    <a:lumMod val="50000"/>
                  </a:schemeClr>
                </a:solidFill>
                <a:ea typeface="Verdana" panose="020B0604030504040204" pitchFamily="34" charset="0"/>
                <a:cs typeface="Gill Sans"/>
              </a:rPr>
              <a:t>for </a:t>
            </a:r>
            <a:r>
              <a:rPr lang="en-GB" sz="2400" b="1" dirty="0">
                <a:solidFill>
                  <a:schemeClr val="accent5">
                    <a:lumMod val="50000"/>
                  </a:schemeClr>
                </a:solidFill>
                <a:ea typeface="Verdana" panose="020B0604030504040204" pitchFamily="34" charset="0"/>
                <a:cs typeface="Gill Sans"/>
              </a:rPr>
              <a:t>Research and Collaboration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cs typeface="Gill Sans"/>
            </a:endParaRPr>
          </a:p>
        </p:txBody>
      </p:sp>
      <p:sp>
        <p:nvSpPr>
          <p:cNvPr id="7" name="Chevron 6"/>
          <p:cNvSpPr/>
          <p:nvPr/>
        </p:nvSpPr>
        <p:spPr>
          <a:xfrm rot="5400000">
            <a:off x="2957881" y="2865036"/>
            <a:ext cx="856443" cy="265828"/>
          </a:xfrm>
          <a:prstGeom prst="chevron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78144">
            <a:off x="6527801" y="2036197"/>
            <a:ext cx="5008333" cy="373039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343606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err="1" smtClean="0"/>
              <a:t>skanct@grnet.gr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9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AARC </a:t>
            </a:r>
            <a:r>
              <a:rPr lang="en-US" dirty="0" smtClean="0"/>
              <a:t>Vision and </a:t>
            </a:r>
            <a:r>
              <a:rPr lang="en-US" dirty="0"/>
              <a:t>Objectives </a:t>
            </a:r>
            <a:br>
              <a:rPr lang="en-US" dirty="0"/>
            </a:b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10" name="Round Diagonal Corner Rectangle 9"/>
          <p:cNvSpPr/>
          <p:nvPr/>
        </p:nvSpPr>
        <p:spPr>
          <a:xfrm rot="5400000">
            <a:off x="3178957" y="548300"/>
            <a:ext cx="1272842" cy="6085243"/>
          </a:xfrm>
          <a:prstGeom prst="round2DiagRect">
            <a:avLst/>
          </a:prstGeom>
          <a:noFill/>
          <a:ln>
            <a:solidFill>
              <a:srgbClr val="1C416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692666" y="2446894"/>
            <a:ext cx="6279634" cy="1665693"/>
            <a:chOff x="692666" y="2446894"/>
            <a:chExt cx="6279634" cy="1665693"/>
          </a:xfrm>
        </p:grpSpPr>
        <p:sp>
          <p:nvSpPr>
            <p:cNvPr id="6" name="TextBox 5"/>
            <p:cNvSpPr txBox="1"/>
            <p:nvPr/>
          </p:nvSpPr>
          <p:spPr>
            <a:xfrm>
              <a:off x="747356" y="2446894"/>
              <a:ext cx="16002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b="1" dirty="0" smtClean="0">
                  <a:solidFill>
                    <a:srgbClr val="003F5D"/>
                  </a:solidFill>
                </a:rPr>
                <a:t>Impacts </a:t>
              </a:r>
              <a:endParaRPr lang="en-US" sz="2200" b="1" dirty="0">
                <a:solidFill>
                  <a:srgbClr val="003F5D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92666" y="3096924"/>
              <a:ext cx="6279634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177750" eaLnBrk="0" hangingPunct="0">
                <a:buFont typeface="Arial" charset="0"/>
                <a:buChar char="•"/>
              </a:pPr>
              <a:r>
                <a:rPr lang="en-US" sz="2000" dirty="0" smtClean="0">
                  <a:solidFill>
                    <a:srgbClr val="003F5D"/>
                  </a:solidFill>
                  <a:cs typeface="Gill Sans"/>
                </a:rPr>
                <a:t>Create a cross-e-infrastructure ‘network’ for identities </a:t>
              </a:r>
            </a:p>
            <a:p>
              <a:pPr marL="285750" indent="-177750" eaLnBrk="0" hangingPunct="0">
                <a:buFont typeface="Arial" charset="0"/>
                <a:buChar char="•"/>
              </a:pPr>
              <a:r>
                <a:rPr lang="en-US" sz="2000" dirty="0" smtClean="0">
                  <a:solidFill>
                    <a:srgbClr val="003F5D"/>
                  </a:solidFill>
                  <a:cs typeface="Gill Sans"/>
                </a:rPr>
                <a:t>Reduce </a:t>
              </a:r>
              <a:r>
                <a:rPr lang="en-US" sz="2000" dirty="0">
                  <a:solidFill>
                    <a:srgbClr val="003F5D"/>
                  </a:solidFill>
                  <a:cs typeface="Gill Sans"/>
                </a:rPr>
                <a:t>duplication of efforts in the service </a:t>
              </a:r>
              <a:r>
                <a:rPr lang="en-US" sz="2000" dirty="0" smtClean="0">
                  <a:solidFill>
                    <a:srgbClr val="003F5D"/>
                  </a:solidFill>
                  <a:cs typeface="Gill Sans"/>
                </a:rPr>
                <a:t>delivery</a:t>
              </a:r>
            </a:p>
            <a:p>
              <a:pPr marL="285750" indent="-177750" eaLnBrk="0" hangingPunct="0">
                <a:buFont typeface="Arial" charset="0"/>
                <a:buChar char="•"/>
              </a:pPr>
              <a:r>
                <a:rPr lang="en-US" sz="2000" dirty="0" smtClean="0">
                  <a:solidFill>
                    <a:srgbClr val="003F5D"/>
                  </a:solidFill>
                  <a:cs typeface="Gill Sans"/>
                </a:rPr>
                <a:t>Improve the penetration of federated access </a:t>
              </a:r>
              <a:endParaRPr lang="en-US" sz="2000" dirty="0">
                <a:solidFill>
                  <a:srgbClr val="003F5D"/>
                </a:solidFill>
                <a:cs typeface="Gill Sans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 flipV="1">
              <a:off x="785456" y="2843039"/>
              <a:ext cx="5838111" cy="9684"/>
            </a:xfrm>
            <a:prstGeom prst="line">
              <a:avLst/>
            </a:prstGeom>
            <a:ln w="38100">
              <a:solidFill>
                <a:srgbClr val="F57A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/>
          <p:nvPr/>
        </p:nvGrpSpPr>
        <p:grpSpPr>
          <a:xfrm>
            <a:off x="4055189" y="4395114"/>
            <a:ext cx="7006623" cy="2107287"/>
            <a:chOff x="4055189" y="4395113"/>
            <a:chExt cx="6803311" cy="1685659"/>
          </a:xfrm>
        </p:grpSpPr>
        <p:sp>
          <p:nvSpPr>
            <p:cNvPr id="30" name="TextBox 29"/>
            <p:cNvSpPr txBox="1"/>
            <p:nvPr/>
          </p:nvSpPr>
          <p:spPr>
            <a:xfrm>
              <a:off x="4055189" y="4395113"/>
              <a:ext cx="16002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b="1" dirty="0" smtClean="0">
                  <a:solidFill>
                    <a:srgbClr val="003F5D"/>
                  </a:solidFill>
                </a:rPr>
                <a:t>Outputs</a:t>
              </a:r>
              <a:endParaRPr lang="en-US" sz="2200" b="1" dirty="0">
                <a:solidFill>
                  <a:srgbClr val="003F5D"/>
                </a:solidFill>
              </a:endParaRPr>
            </a:p>
          </p:txBody>
        </p:sp>
        <p:sp>
          <p:nvSpPr>
            <p:cNvPr id="31" name="Round Diagonal Corner Rectangle 30"/>
            <p:cNvSpPr/>
            <p:nvPr/>
          </p:nvSpPr>
          <p:spPr>
            <a:xfrm rot="5400000">
              <a:off x="6886462" y="2108734"/>
              <a:ext cx="1242364" cy="6701711"/>
            </a:xfrm>
            <a:prstGeom prst="round2DiagRect">
              <a:avLst/>
            </a:prstGeom>
            <a:noFill/>
            <a:ln>
              <a:solidFill>
                <a:srgbClr val="1C416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055189" y="4889400"/>
              <a:ext cx="6803311" cy="10586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177750" eaLnBrk="0" hangingPunct="0">
                <a:buFont typeface="Arial" charset="0"/>
                <a:buChar char="•"/>
              </a:pPr>
              <a:r>
                <a:rPr lang="en-US" sz="2000" dirty="0" smtClean="0">
                  <a:solidFill>
                    <a:srgbClr val="003F5D"/>
                  </a:solidFill>
                  <a:cs typeface="Gill Sans"/>
                </a:rPr>
                <a:t>Design of integrated AAI built on federated access </a:t>
              </a:r>
            </a:p>
            <a:p>
              <a:pPr marL="285750" indent="-177750" eaLnBrk="0" hangingPunct="0">
                <a:buFont typeface="Arial" charset="0"/>
                <a:buChar char="•"/>
              </a:pPr>
              <a:r>
                <a:rPr lang="en-US" sz="2000" dirty="0" err="1" smtClean="0">
                  <a:solidFill>
                    <a:srgbClr val="003F5D"/>
                  </a:solidFill>
                  <a:cs typeface="Gill Sans"/>
                </a:rPr>
                <a:t>Harmonised</a:t>
              </a:r>
              <a:r>
                <a:rPr lang="en-US" sz="2000" dirty="0" smtClean="0">
                  <a:solidFill>
                    <a:srgbClr val="003F5D"/>
                  </a:solidFill>
                  <a:cs typeface="Gill Sans"/>
                </a:rPr>
                <a:t> policies to easy cross-discipline collaboration</a:t>
              </a:r>
            </a:p>
            <a:p>
              <a:pPr marL="285750" indent="-177750" eaLnBrk="0" hangingPunct="0">
                <a:buFont typeface="Arial" charset="0"/>
                <a:buChar char="•"/>
              </a:pPr>
              <a:r>
                <a:rPr lang="en-US" sz="2000" dirty="0" smtClean="0">
                  <a:solidFill>
                    <a:srgbClr val="003F5D"/>
                  </a:solidFill>
                  <a:cs typeface="Gill Sans"/>
                </a:rPr>
                <a:t>Pilot selected use-cases </a:t>
              </a:r>
            </a:p>
            <a:p>
              <a:pPr marL="285750" indent="-177750" eaLnBrk="0" hangingPunct="0">
                <a:buFont typeface="Arial" charset="0"/>
                <a:buChar char="•"/>
              </a:pPr>
              <a:r>
                <a:rPr lang="en-US" sz="2000" dirty="0" smtClean="0">
                  <a:solidFill>
                    <a:srgbClr val="003F5D"/>
                  </a:solidFill>
                  <a:cs typeface="Gill Sans"/>
                </a:rPr>
                <a:t>Offer a </a:t>
              </a:r>
              <a:r>
                <a:rPr lang="en-US" sz="2000" dirty="0">
                  <a:solidFill>
                    <a:srgbClr val="003F5D"/>
                  </a:solidFill>
                  <a:cs typeface="Gill Sans"/>
                </a:rPr>
                <a:t>d</a:t>
              </a:r>
              <a:r>
                <a:rPr lang="en-US" sz="2000" dirty="0" smtClean="0">
                  <a:solidFill>
                    <a:srgbClr val="003F5D"/>
                  </a:solidFill>
                  <a:cs typeface="Gill Sans"/>
                </a:rPr>
                <a:t>iversified training package </a:t>
              </a:r>
            </a:p>
          </p:txBody>
        </p:sp>
        <p:cxnSp>
          <p:nvCxnSpPr>
            <p:cNvPr id="33" name="Straight Connector 32"/>
            <p:cNvCxnSpPr/>
            <p:nvPr/>
          </p:nvCxnSpPr>
          <p:spPr>
            <a:xfrm flipV="1">
              <a:off x="4156789" y="4733810"/>
              <a:ext cx="6574711" cy="12979"/>
            </a:xfrm>
            <a:prstGeom prst="line">
              <a:avLst/>
            </a:prstGeom>
            <a:ln w="38100">
              <a:solidFill>
                <a:srgbClr val="F57A1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2336800" y="1354189"/>
            <a:ext cx="6388099" cy="1374581"/>
            <a:chOff x="2336800" y="1354189"/>
            <a:chExt cx="6388099" cy="1374581"/>
          </a:xfrm>
        </p:grpSpPr>
        <p:sp>
          <p:nvSpPr>
            <p:cNvPr id="36" name="Rectangle 35"/>
            <p:cNvSpPr/>
            <p:nvPr/>
          </p:nvSpPr>
          <p:spPr>
            <a:xfrm>
              <a:off x="7677410" y="1831670"/>
              <a:ext cx="1047489" cy="897100"/>
            </a:xfrm>
            <a:prstGeom prst="rect">
              <a:avLst/>
            </a:prstGeom>
            <a:solidFill>
              <a:srgbClr val="004E7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2336800" y="1354189"/>
              <a:ext cx="5777561" cy="1041400"/>
            </a:xfrm>
            <a:custGeom>
              <a:avLst/>
              <a:gdLst>
                <a:gd name="connsiteX0" fmla="*/ 0 w 3795662"/>
                <a:gd name="connsiteY0" fmla="*/ 0 h 2277397"/>
                <a:gd name="connsiteX1" fmla="*/ 3795662 w 3795662"/>
                <a:gd name="connsiteY1" fmla="*/ 0 h 2277397"/>
                <a:gd name="connsiteX2" fmla="*/ 3795662 w 3795662"/>
                <a:gd name="connsiteY2" fmla="*/ 2277397 h 2277397"/>
                <a:gd name="connsiteX3" fmla="*/ 0 w 3795662"/>
                <a:gd name="connsiteY3" fmla="*/ 2277397 h 2277397"/>
                <a:gd name="connsiteX4" fmla="*/ 0 w 3795662"/>
                <a:gd name="connsiteY4" fmla="*/ 0 h 2277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5662" h="2277397">
                  <a:moveTo>
                    <a:pt x="0" y="0"/>
                  </a:moveTo>
                  <a:lnTo>
                    <a:pt x="3795662" y="0"/>
                  </a:lnTo>
                  <a:lnTo>
                    <a:pt x="3795662" y="2277397"/>
                  </a:lnTo>
                  <a:lnTo>
                    <a:pt x="0" y="22773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461"/>
            </a:solidFill>
            <a:ln>
              <a:solidFill>
                <a:schemeClr val="tx1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lvl="1" algn="ctr">
                <a:spcBef>
                  <a:spcPct val="20000"/>
                </a:spcBef>
              </a:pPr>
              <a:r>
                <a:rPr lang="en-US" sz="2200" dirty="0" smtClean="0">
                  <a:solidFill>
                    <a:schemeClr val="bg1"/>
                  </a:solidFill>
                  <a:cs typeface="Gill Sans Light"/>
                </a:rPr>
                <a:t>Avoid a future in which new research collaborations develop independent AAIs</a:t>
              </a:r>
              <a:r>
                <a:rPr lang="en-US" sz="2200" dirty="0">
                  <a:solidFill>
                    <a:schemeClr val="bg1"/>
                  </a:solidFill>
                  <a:cs typeface="Gill Sans Light"/>
                </a:rPr>
                <a:t/>
              </a:r>
              <a:br>
                <a:rPr lang="en-US" sz="2200" dirty="0">
                  <a:solidFill>
                    <a:schemeClr val="bg1"/>
                  </a:solidFill>
                  <a:cs typeface="Gill Sans Light"/>
                </a:rPr>
              </a:br>
              <a:r>
                <a:rPr kumimoji="0" lang="en-GB" sz="22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ill Sans Light"/>
                  <a:ea typeface="+mn-ea"/>
                  <a:cs typeface="+mn-cs"/>
                </a:rPr>
                <a:t> </a:t>
              </a:r>
            </a:p>
          </p:txBody>
        </p:sp>
        <p:sp>
          <p:nvSpPr>
            <p:cNvPr id="37" name="Right Triangle 36"/>
            <p:cNvSpPr/>
            <p:nvPr/>
          </p:nvSpPr>
          <p:spPr>
            <a:xfrm rot="5400000">
              <a:off x="7739664" y="2354073"/>
              <a:ext cx="328418" cy="420976"/>
            </a:xfrm>
            <a:prstGeom prst="rtTriangl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14216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01116" y="1324043"/>
            <a:ext cx="6377684" cy="5164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/>
              <a:t>Integration, policy </a:t>
            </a:r>
            <a:r>
              <a:rPr lang="en-US" sz="2000" b="1" dirty="0" err="1" smtClean="0"/>
              <a:t>harmonisation</a:t>
            </a:r>
            <a:r>
              <a:rPr lang="en-US" sz="2000" b="1" dirty="0" smtClean="0"/>
              <a:t>, piloting and training </a:t>
            </a:r>
            <a:endParaRPr lang="en-US" sz="2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5238531" y="2130398"/>
            <a:ext cx="3083289" cy="1064630"/>
          </a:xfrm>
          <a:custGeom>
            <a:avLst/>
            <a:gdLst>
              <a:gd name="connsiteX0" fmla="*/ 0 w 2506215"/>
              <a:gd name="connsiteY0" fmla="*/ 0 h 1929814"/>
              <a:gd name="connsiteX1" fmla="*/ 2506215 w 2506215"/>
              <a:gd name="connsiteY1" fmla="*/ 0 h 1929814"/>
              <a:gd name="connsiteX2" fmla="*/ 2506215 w 2506215"/>
              <a:gd name="connsiteY2" fmla="*/ 1929814 h 1929814"/>
              <a:gd name="connsiteX3" fmla="*/ 0 w 2506215"/>
              <a:gd name="connsiteY3" fmla="*/ 1929814 h 1929814"/>
              <a:gd name="connsiteX4" fmla="*/ 0 w 2506215"/>
              <a:gd name="connsiteY4" fmla="*/ 0 h 1929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6215" h="1929814">
                <a:moveTo>
                  <a:pt x="0" y="0"/>
                </a:moveTo>
                <a:lnTo>
                  <a:pt x="2506215" y="0"/>
                </a:lnTo>
                <a:lnTo>
                  <a:pt x="2506215" y="1929814"/>
                </a:lnTo>
                <a:lnTo>
                  <a:pt x="0" y="1929814"/>
                </a:lnTo>
                <a:lnTo>
                  <a:pt x="0" y="0"/>
                </a:lnTo>
                <a:close/>
              </a:path>
            </a:pathLst>
          </a:custGeom>
          <a:solidFill>
            <a:srgbClr val="003959"/>
          </a:solidFill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9136" tIns="199136" rIns="199136" bIns="199136" numCol="1" spcCol="1270" anchor="b" anchorCtr="1">
            <a:noAutofit/>
          </a:bodyPr>
          <a:lstStyle/>
          <a:p>
            <a:pPr lvl="1"/>
            <a:r>
              <a:rPr lang="en-GB" dirty="0" smtClean="0">
                <a:solidFill>
                  <a:schemeClr val="bg1"/>
                </a:solidFill>
                <a:cs typeface="Gill Sans"/>
              </a:rPr>
              <a:t>Use </a:t>
            </a:r>
            <a:r>
              <a:rPr lang="en-GB" dirty="0">
                <a:solidFill>
                  <a:schemeClr val="bg1"/>
                </a:solidFill>
                <a:cs typeface="Gill Sans"/>
              </a:rPr>
              <a:t>existing e-infrastructures in the delivery chain</a:t>
            </a:r>
          </a:p>
        </p:txBody>
      </p:sp>
      <p:sp>
        <p:nvSpPr>
          <p:cNvPr id="9" name="Freeform 8"/>
          <p:cNvSpPr/>
          <p:nvPr/>
        </p:nvSpPr>
        <p:spPr>
          <a:xfrm>
            <a:off x="3113685" y="4645940"/>
            <a:ext cx="3013661" cy="1457580"/>
          </a:xfrm>
          <a:custGeom>
            <a:avLst/>
            <a:gdLst>
              <a:gd name="connsiteX0" fmla="*/ 0 w 2506215"/>
              <a:gd name="connsiteY0" fmla="*/ 0 h 1929814"/>
              <a:gd name="connsiteX1" fmla="*/ 2506215 w 2506215"/>
              <a:gd name="connsiteY1" fmla="*/ 0 h 1929814"/>
              <a:gd name="connsiteX2" fmla="*/ 2506215 w 2506215"/>
              <a:gd name="connsiteY2" fmla="*/ 1929814 h 1929814"/>
              <a:gd name="connsiteX3" fmla="*/ 0 w 2506215"/>
              <a:gd name="connsiteY3" fmla="*/ 1929814 h 1929814"/>
              <a:gd name="connsiteX4" fmla="*/ 0 w 2506215"/>
              <a:gd name="connsiteY4" fmla="*/ 0 h 1929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6215" h="1929814">
                <a:moveTo>
                  <a:pt x="0" y="0"/>
                </a:moveTo>
                <a:lnTo>
                  <a:pt x="2506215" y="0"/>
                </a:lnTo>
                <a:lnTo>
                  <a:pt x="2506215" y="1929814"/>
                </a:lnTo>
                <a:lnTo>
                  <a:pt x="0" y="1929814"/>
                </a:lnTo>
                <a:lnTo>
                  <a:pt x="0" y="0"/>
                </a:lnTo>
                <a:close/>
              </a:path>
            </a:pathLst>
          </a:custGeom>
          <a:solidFill>
            <a:srgbClr val="003959"/>
          </a:solidFill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9136" tIns="199136" rIns="199136" bIns="199136" numCol="1" spcCol="1270" anchor="t" anchorCtr="1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kern="1200" dirty="0" smtClean="0">
                <a:solidFill>
                  <a:schemeClr val="bg1"/>
                </a:solidFill>
                <a:latin typeface="Gill Sans"/>
                <a:cs typeface="Gill Sans"/>
              </a:rPr>
              <a:t>Work with e-</a:t>
            </a:r>
            <a:r>
              <a:rPr lang="en-GB" dirty="0" err="1" smtClean="0">
                <a:solidFill>
                  <a:schemeClr val="bg1"/>
                </a:solidFill>
                <a:latin typeface="Gill Sans"/>
                <a:cs typeface="Gill Sans"/>
              </a:rPr>
              <a:t>i</a:t>
            </a:r>
            <a:r>
              <a:rPr lang="en-GB" kern="1200" dirty="0" err="1" smtClean="0">
                <a:solidFill>
                  <a:schemeClr val="bg1"/>
                </a:solidFill>
                <a:latin typeface="Gill Sans"/>
                <a:cs typeface="Gill Sans"/>
              </a:rPr>
              <a:t>nfras</a:t>
            </a:r>
            <a:r>
              <a:rPr lang="en-GB" dirty="0" smtClean="0">
                <a:solidFill>
                  <a:schemeClr val="bg1"/>
                </a:solidFill>
                <a:latin typeface="Gill Sans"/>
                <a:cs typeface="Gill Sans"/>
              </a:rPr>
              <a:t> and user communities to solve existing challenges, pilot use-cases and get feedback on the results</a:t>
            </a:r>
            <a:endParaRPr lang="en-GB" sz="2000" kern="120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1355895" y="2133395"/>
            <a:ext cx="3417020" cy="1029545"/>
          </a:xfrm>
          <a:custGeom>
            <a:avLst/>
            <a:gdLst>
              <a:gd name="connsiteX0" fmla="*/ 0 w 2506215"/>
              <a:gd name="connsiteY0" fmla="*/ 0 h 1929814"/>
              <a:gd name="connsiteX1" fmla="*/ 2506215 w 2506215"/>
              <a:gd name="connsiteY1" fmla="*/ 0 h 1929814"/>
              <a:gd name="connsiteX2" fmla="*/ 2506215 w 2506215"/>
              <a:gd name="connsiteY2" fmla="*/ 1929814 h 1929814"/>
              <a:gd name="connsiteX3" fmla="*/ 0 w 2506215"/>
              <a:gd name="connsiteY3" fmla="*/ 1929814 h 1929814"/>
              <a:gd name="connsiteX4" fmla="*/ 0 w 2506215"/>
              <a:gd name="connsiteY4" fmla="*/ 0 h 1929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6215" h="1929814">
                <a:moveTo>
                  <a:pt x="0" y="0"/>
                </a:moveTo>
                <a:lnTo>
                  <a:pt x="2506215" y="0"/>
                </a:lnTo>
                <a:lnTo>
                  <a:pt x="2506215" y="1929814"/>
                </a:lnTo>
                <a:lnTo>
                  <a:pt x="0" y="1929814"/>
                </a:lnTo>
                <a:lnTo>
                  <a:pt x="0" y="0"/>
                </a:lnTo>
                <a:close/>
              </a:path>
            </a:pathLst>
          </a:custGeom>
          <a:solidFill>
            <a:srgbClr val="003959"/>
          </a:solidFill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9136" tIns="199136" rIns="199136" bIns="199136" numCol="1" spcCol="1270" anchor="b" anchorCtr="1">
            <a:noAutofit/>
          </a:bodyPr>
          <a:lstStyle/>
          <a:p>
            <a:pPr lvl="1" algn="ctr"/>
            <a:r>
              <a:rPr lang="en-GB" dirty="0" smtClean="0">
                <a:solidFill>
                  <a:schemeClr val="bg1"/>
                </a:solidFill>
                <a:cs typeface="Gill Sans"/>
              </a:rPr>
              <a:t>Design an integrated AAI built on production infrastructures   </a:t>
            </a:r>
            <a:endParaRPr lang="en-GB" dirty="0">
              <a:solidFill>
                <a:schemeClr val="bg1"/>
              </a:solidFill>
              <a:cs typeface="Gill Sans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614551" y="2924949"/>
            <a:ext cx="8820472" cy="1929814"/>
            <a:chOff x="614551" y="2924949"/>
            <a:chExt cx="8820472" cy="1929814"/>
          </a:xfrm>
        </p:grpSpPr>
        <p:sp>
          <p:nvSpPr>
            <p:cNvPr id="6" name="Notched Right Arrow 5"/>
            <p:cNvSpPr/>
            <p:nvPr/>
          </p:nvSpPr>
          <p:spPr>
            <a:xfrm>
              <a:off x="614551" y="2924949"/>
              <a:ext cx="8820472" cy="1929814"/>
            </a:xfrm>
            <a:prstGeom prst="notchedRightArrow">
              <a:avLst/>
            </a:prstGeom>
            <a:solidFill>
              <a:srgbClr val="F57A1E"/>
            </a:soli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Oval 7"/>
            <p:cNvSpPr/>
            <p:nvPr/>
          </p:nvSpPr>
          <p:spPr>
            <a:xfrm>
              <a:off x="1651329" y="3648630"/>
              <a:ext cx="492476" cy="482453"/>
            </a:xfrm>
            <a:prstGeom prst="ellipse">
              <a:avLst/>
            </a:prstGeom>
            <a:solidFill>
              <a:srgbClr val="004461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4337525" y="3648630"/>
              <a:ext cx="492476" cy="482453"/>
            </a:xfrm>
            <a:prstGeom prst="ellipse">
              <a:avLst/>
            </a:prstGeom>
            <a:solidFill>
              <a:srgbClr val="004461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7023720" y="3648630"/>
              <a:ext cx="492476" cy="482453"/>
            </a:xfrm>
            <a:prstGeom prst="ellipse">
              <a:avLst/>
            </a:prstGeom>
            <a:solidFill>
              <a:srgbClr val="004461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2075859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AARC Work areas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800" y="1336674"/>
            <a:ext cx="6616700" cy="496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45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27146" y="2436849"/>
            <a:ext cx="9612087" cy="1325563"/>
          </a:xfrm>
        </p:spPr>
        <p:txBody>
          <a:bodyPr/>
          <a:lstStyle/>
          <a:p>
            <a:r>
              <a:rPr lang="en-US" dirty="0" smtClean="0"/>
              <a:t>First Results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79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4502" y="4300247"/>
            <a:ext cx="10909300" cy="2105771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First document describing the approach to the training:</a:t>
            </a:r>
          </a:p>
          <a:p>
            <a:pPr lvl="1"/>
            <a:r>
              <a:rPr lang="en-US" dirty="0">
                <a:hlinkClick r:id="rId2"/>
              </a:rPr>
              <a:t>https://aarc-project.eu/documents/milestones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Report </a:t>
            </a:r>
            <a:r>
              <a:rPr lang="en-US" dirty="0"/>
              <a:t>on the identified target groups for training and their </a:t>
            </a:r>
            <a:r>
              <a:rPr lang="en-US" dirty="0" smtClean="0"/>
              <a:t>requirements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aarc-project.eu/wp-content/uploads/2015/04/AARC-DNA2.1.pdf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End of the month the first online module on federated access </a:t>
            </a:r>
          </a:p>
          <a:p>
            <a:pPr lvl="1"/>
            <a:r>
              <a:rPr lang="en-US" dirty="0">
                <a:hlinkClick r:id="rId4"/>
              </a:rPr>
              <a:t>https://aarc-project.eu/documents/training-modules/federations-101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57246" y="-243841"/>
            <a:ext cx="9612087" cy="1325563"/>
          </a:xfrm>
        </p:spPr>
        <p:txBody>
          <a:bodyPr/>
          <a:lstStyle/>
          <a:p>
            <a:r>
              <a:rPr lang="en-US" dirty="0" smtClean="0"/>
              <a:t>Training and Outreach 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865311" y="1057843"/>
            <a:ext cx="8304021" cy="3321685"/>
            <a:chOff x="1865311" y="1057843"/>
            <a:chExt cx="8304021" cy="3321685"/>
          </a:xfrm>
        </p:grpSpPr>
        <p:graphicFrame>
          <p:nvGraphicFramePr>
            <p:cNvPr id="5" name="Diagram 4"/>
            <p:cNvGraphicFramePr/>
            <p:nvPr>
              <p:extLst>
                <p:ext uri="{D42A27DB-BD31-4B8C-83A1-F6EECF244321}">
                  <p14:modId xmlns:p14="http://schemas.microsoft.com/office/powerpoint/2010/main" val="466063766"/>
                </p:ext>
              </p:extLst>
            </p:nvPr>
          </p:nvGraphicFramePr>
          <p:xfrm>
            <a:off x="1865311" y="1057843"/>
            <a:ext cx="8304021" cy="3321685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5" r:lo="rId6" r:qs="rId7" r:cs="rId8"/>
            </a:graphicData>
          </a:graphic>
        </p:graphicFrame>
        <p:sp>
          <p:nvSpPr>
            <p:cNvPr id="6" name="TextBox 5"/>
            <p:cNvSpPr txBox="1"/>
            <p:nvPr/>
          </p:nvSpPr>
          <p:spPr>
            <a:xfrm>
              <a:off x="4873628" y="2367819"/>
              <a:ext cx="20510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1C4161"/>
                  </a:solidFill>
                </a:rPr>
                <a:t>Repackage and add what is missing</a:t>
              </a:r>
              <a:endParaRPr lang="en-GB" dirty="0">
                <a:solidFill>
                  <a:srgbClr val="1C4161"/>
                </a:solidFill>
              </a:endParaRPr>
            </a:p>
          </p:txBody>
        </p:sp>
        <p:sp>
          <p:nvSpPr>
            <p:cNvPr id="7" name="Freeform 6"/>
            <p:cNvSpPr/>
            <p:nvPr/>
          </p:nvSpPr>
          <p:spPr>
            <a:xfrm>
              <a:off x="6566709" y="1356470"/>
              <a:ext cx="1574800" cy="368300"/>
            </a:xfrm>
            <a:custGeom>
              <a:avLst/>
              <a:gdLst>
                <a:gd name="connsiteX0" fmla="*/ 1574800 w 1574800"/>
                <a:gd name="connsiteY0" fmla="*/ 547215 h 674215"/>
                <a:gd name="connsiteX1" fmla="*/ 723900 w 1574800"/>
                <a:gd name="connsiteY1" fmla="*/ 1115 h 674215"/>
                <a:gd name="connsiteX2" fmla="*/ 0 w 1574800"/>
                <a:gd name="connsiteY2" fmla="*/ 674215 h 674215"/>
                <a:gd name="connsiteX3" fmla="*/ 0 w 1574800"/>
                <a:gd name="connsiteY3" fmla="*/ 674215 h 6742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4800" h="674215">
                  <a:moveTo>
                    <a:pt x="1574800" y="547215"/>
                  </a:moveTo>
                  <a:cubicBezTo>
                    <a:pt x="1280583" y="263581"/>
                    <a:pt x="986367" y="-20052"/>
                    <a:pt x="723900" y="1115"/>
                  </a:cubicBezTo>
                  <a:cubicBezTo>
                    <a:pt x="461433" y="22282"/>
                    <a:pt x="0" y="674215"/>
                    <a:pt x="0" y="674215"/>
                  </a:cubicBezTo>
                  <a:lnTo>
                    <a:pt x="0" y="674215"/>
                  </a:lnTo>
                </a:path>
              </a:pathLst>
            </a:custGeom>
            <a:ln>
              <a:solidFill>
                <a:srgbClr val="604A7B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Freeform 7"/>
            <p:cNvSpPr/>
            <p:nvPr/>
          </p:nvSpPr>
          <p:spPr>
            <a:xfrm>
              <a:off x="4207876" y="1308325"/>
              <a:ext cx="1574800" cy="456085"/>
            </a:xfrm>
            <a:custGeom>
              <a:avLst/>
              <a:gdLst>
                <a:gd name="connsiteX0" fmla="*/ 1574800 w 1574800"/>
                <a:gd name="connsiteY0" fmla="*/ 547215 h 674215"/>
                <a:gd name="connsiteX1" fmla="*/ 723900 w 1574800"/>
                <a:gd name="connsiteY1" fmla="*/ 1115 h 674215"/>
                <a:gd name="connsiteX2" fmla="*/ 0 w 1574800"/>
                <a:gd name="connsiteY2" fmla="*/ 674215 h 674215"/>
                <a:gd name="connsiteX3" fmla="*/ 0 w 1574800"/>
                <a:gd name="connsiteY3" fmla="*/ 674215 h 6742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4800" h="674215">
                  <a:moveTo>
                    <a:pt x="1574800" y="547215"/>
                  </a:moveTo>
                  <a:cubicBezTo>
                    <a:pt x="1280583" y="263581"/>
                    <a:pt x="986367" y="-20052"/>
                    <a:pt x="723900" y="1115"/>
                  </a:cubicBezTo>
                  <a:cubicBezTo>
                    <a:pt x="461433" y="22282"/>
                    <a:pt x="0" y="674215"/>
                    <a:pt x="0" y="674215"/>
                  </a:cubicBezTo>
                  <a:lnTo>
                    <a:pt x="0" y="674215"/>
                  </a:lnTo>
                </a:path>
              </a:pathLst>
            </a:custGeom>
            <a:ln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Freeform 8"/>
            <p:cNvSpPr/>
            <p:nvPr/>
          </p:nvSpPr>
          <p:spPr>
            <a:xfrm rot="10800000">
              <a:off x="4389668" y="3563555"/>
              <a:ext cx="2964441" cy="698627"/>
            </a:xfrm>
            <a:custGeom>
              <a:avLst/>
              <a:gdLst>
                <a:gd name="connsiteX0" fmla="*/ 1574800 w 1574800"/>
                <a:gd name="connsiteY0" fmla="*/ 547215 h 674215"/>
                <a:gd name="connsiteX1" fmla="*/ 723900 w 1574800"/>
                <a:gd name="connsiteY1" fmla="*/ 1115 h 674215"/>
                <a:gd name="connsiteX2" fmla="*/ 0 w 1574800"/>
                <a:gd name="connsiteY2" fmla="*/ 674215 h 674215"/>
                <a:gd name="connsiteX3" fmla="*/ 0 w 1574800"/>
                <a:gd name="connsiteY3" fmla="*/ 674215 h 6742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4800" h="674215">
                  <a:moveTo>
                    <a:pt x="1574800" y="547215"/>
                  </a:moveTo>
                  <a:cubicBezTo>
                    <a:pt x="1280583" y="263581"/>
                    <a:pt x="986367" y="-20052"/>
                    <a:pt x="723900" y="1115"/>
                  </a:cubicBezTo>
                  <a:cubicBezTo>
                    <a:pt x="461433" y="22282"/>
                    <a:pt x="0" y="674215"/>
                    <a:pt x="0" y="674215"/>
                  </a:cubicBezTo>
                  <a:lnTo>
                    <a:pt x="0" y="674215"/>
                  </a:lnTo>
                </a:path>
              </a:pathLst>
            </a:custGeom>
            <a:noFill/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12570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4502" y="1439333"/>
            <a:ext cx="4368798" cy="3907367"/>
          </a:xfrm>
          <a:solidFill>
            <a:srgbClr val="004461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Security Incident on FIM 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</a:rPr>
              <a:t>To agree on a generic </a:t>
            </a:r>
            <a:r>
              <a:rPr lang="en-US" b="1" dirty="0">
                <a:solidFill>
                  <a:schemeClr val="bg1"/>
                </a:solidFill>
              </a:rPr>
              <a:t>security incident response procedure for </a:t>
            </a:r>
            <a:r>
              <a:rPr lang="en-US" b="1" dirty="0" smtClean="0">
                <a:solidFill>
                  <a:schemeClr val="bg1"/>
                </a:solidFill>
              </a:rPr>
              <a:t>federations</a:t>
            </a:r>
          </a:p>
          <a:p>
            <a:pPr lvl="1"/>
            <a:r>
              <a:rPr lang="en-US" dirty="0" err="1">
                <a:solidFill>
                  <a:schemeClr val="bg1"/>
                </a:solidFill>
              </a:rPr>
              <a:t>Sirtfi</a:t>
            </a:r>
            <a:r>
              <a:rPr lang="en-US" dirty="0">
                <a:solidFill>
                  <a:schemeClr val="bg1"/>
                </a:solidFill>
              </a:rPr>
              <a:t> Trust </a:t>
            </a:r>
            <a:r>
              <a:rPr lang="en-US" dirty="0" smtClean="0">
                <a:solidFill>
                  <a:schemeClr val="bg1"/>
                </a:solidFill>
              </a:rPr>
              <a:t>Framework </a:t>
            </a:r>
            <a:r>
              <a:rPr lang="en-US" dirty="0" smtClean="0">
                <a:solidFill>
                  <a:schemeClr val="bg1"/>
                </a:solidFill>
              </a:rPr>
              <a:t>was </a:t>
            </a:r>
            <a:r>
              <a:rPr lang="en-US" dirty="0" err="1" smtClean="0">
                <a:solidFill>
                  <a:schemeClr val="bg1"/>
                </a:solidFill>
              </a:rPr>
              <a:t>finalised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at the next I2 Tech </a:t>
            </a:r>
            <a:r>
              <a:rPr lang="en-US" dirty="0" err="1" smtClean="0">
                <a:solidFill>
                  <a:schemeClr val="bg1"/>
                </a:solidFill>
              </a:rPr>
              <a:t>Exc</a:t>
            </a:r>
            <a:endParaRPr lang="en-US" b="1" dirty="0" smtClean="0">
              <a:solidFill>
                <a:schemeClr val="bg1"/>
              </a:solidFill>
            </a:endParaRPr>
          </a:p>
          <a:p>
            <a:pPr lvl="1"/>
            <a:endParaRPr lang="en-US" b="1" dirty="0">
              <a:solidFill>
                <a:schemeClr val="bg1"/>
              </a:solidFill>
            </a:endParaRPr>
          </a:p>
          <a:p>
            <a:pPr lvl="1"/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Sirtfi</a:t>
            </a:r>
            <a:r>
              <a:rPr lang="en-US" dirty="0" smtClean="0">
                <a:solidFill>
                  <a:schemeClr val="bg1"/>
                </a:solidFill>
              </a:rPr>
              <a:t> WG: </a:t>
            </a:r>
          </a:p>
          <a:p>
            <a:pPr marL="3429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https://</a:t>
            </a:r>
            <a:r>
              <a:rPr lang="en-US" dirty="0" smtClean="0">
                <a:solidFill>
                  <a:schemeClr val="bg1"/>
                </a:solidFill>
              </a:rPr>
              <a:t>wiki.refeds.org/display/GROUPS/SIRTFI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and Best Practices </a:t>
            </a:r>
            <a:r>
              <a:rPr lang="en-US" dirty="0" err="1" smtClean="0"/>
              <a:t>Harmonisation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5613514" y="1439333"/>
            <a:ext cx="4686186" cy="3907367"/>
          </a:xfrm>
          <a:prstGeom prst="rect">
            <a:avLst/>
          </a:prstGeom>
          <a:solidFill>
            <a:srgbClr val="00638C"/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36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36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3F5E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36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36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chemeClr val="bg1"/>
                </a:solidFill>
              </a:rPr>
              <a:t>LoA</a:t>
            </a:r>
            <a:r>
              <a:rPr lang="en-US" dirty="0" smtClean="0">
                <a:solidFill>
                  <a:schemeClr val="bg1"/>
                </a:solidFill>
              </a:rPr>
              <a:t> work 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</a:rPr>
              <a:t>To agree on a sustainable </a:t>
            </a:r>
            <a:r>
              <a:rPr lang="en-US" b="1" dirty="0" err="1" smtClean="0">
                <a:solidFill>
                  <a:schemeClr val="bg1"/>
                </a:solidFill>
              </a:rPr>
              <a:t>LoA</a:t>
            </a:r>
            <a:r>
              <a:rPr lang="en-US" b="1" dirty="0" smtClean="0">
                <a:solidFill>
                  <a:schemeClr val="bg1"/>
                </a:solidFill>
              </a:rPr>
              <a:t> framework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AARC </a:t>
            </a:r>
            <a:r>
              <a:rPr lang="en-US" dirty="0">
                <a:solidFill>
                  <a:schemeClr val="bg1"/>
                </a:solidFill>
              </a:rPr>
              <a:t>(through surveys and FIM4R) looking at immediate and longer-term need by SPs and </a:t>
            </a:r>
            <a:r>
              <a:rPr lang="en-US" dirty="0" smtClean="0">
                <a:solidFill>
                  <a:schemeClr val="bg1"/>
                </a:solidFill>
              </a:rPr>
              <a:t>RPs: </a:t>
            </a:r>
            <a:r>
              <a:rPr lang="en-US" dirty="0">
                <a:solidFill>
                  <a:schemeClr val="bg1"/>
                </a:solidFill>
              </a:rPr>
              <a:t>https://</a:t>
            </a:r>
            <a:r>
              <a:rPr lang="en-US" dirty="0" err="1">
                <a:solidFill>
                  <a:schemeClr val="bg1"/>
                </a:solidFill>
              </a:rPr>
              <a:t>wiki.geant.org</a:t>
            </a:r>
            <a:r>
              <a:rPr lang="en-US" dirty="0">
                <a:solidFill>
                  <a:schemeClr val="bg1"/>
                </a:solidFill>
              </a:rPr>
              <a:t>/display/AARC/</a:t>
            </a:r>
            <a:r>
              <a:rPr lang="en-US" dirty="0" err="1">
                <a:solidFill>
                  <a:schemeClr val="bg1"/>
                </a:solidFill>
              </a:rPr>
              <a:t>LoA+survey+for+SP+communities</a:t>
            </a:r>
            <a:r>
              <a:rPr lang="en-US" dirty="0">
                <a:solidFill>
                  <a:schemeClr val="bg1"/>
                </a:solidFill>
              </a:rPr>
              <a:t> </a:t>
            </a:r>
            <a:endParaRPr lang="en-US" dirty="0" smtClean="0">
              <a:solidFill>
                <a:schemeClr val="bg1"/>
              </a:solidFill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Key </a:t>
            </a:r>
            <a:r>
              <a:rPr lang="en-US" dirty="0">
                <a:solidFill>
                  <a:schemeClr val="bg1"/>
                </a:solidFill>
              </a:rPr>
              <a:t>challenge is cost of operation, and who bears this </a:t>
            </a:r>
            <a:r>
              <a:rPr lang="en-US" dirty="0" smtClean="0">
                <a:solidFill>
                  <a:schemeClr val="bg1"/>
                </a:solidFill>
              </a:rPr>
              <a:t>costs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R&amp;E </a:t>
            </a:r>
            <a:r>
              <a:rPr lang="en-US" dirty="0" smtClean="0">
                <a:solidFill>
                  <a:schemeClr val="bg1"/>
                </a:solidFill>
              </a:rPr>
              <a:t>federations  </a:t>
            </a:r>
            <a:r>
              <a:rPr lang="en-US" dirty="0">
                <a:solidFill>
                  <a:schemeClr val="bg1"/>
                </a:solidFill>
              </a:rPr>
              <a:t>and their </a:t>
            </a:r>
            <a:r>
              <a:rPr lang="en-US" dirty="0" err="1">
                <a:solidFill>
                  <a:schemeClr val="bg1"/>
                </a:solidFill>
              </a:rPr>
              <a:t>IdPs</a:t>
            </a:r>
            <a:r>
              <a:rPr lang="en-US" dirty="0">
                <a:solidFill>
                  <a:schemeClr val="bg1"/>
                </a:solidFill>
              </a:rPr>
              <a:t> looking at the ‘service aspect’ of providing </a:t>
            </a:r>
            <a:r>
              <a:rPr lang="en-US" dirty="0" smtClean="0">
                <a:solidFill>
                  <a:schemeClr val="bg1"/>
                </a:solidFill>
              </a:rPr>
              <a:t>assurance</a:t>
            </a:r>
          </a:p>
          <a:p>
            <a:pPr marL="171450" lvl="1">
              <a:spcBef>
                <a:spcPts val="750"/>
              </a:spcBef>
            </a:pPr>
            <a:r>
              <a:rPr lang="en-US" sz="2400" dirty="0">
                <a:solidFill>
                  <a:schemeClr val="bg1"/>
                </a:solidFill>
              </a:rPr>
              <a:t>MNA3.1 Recommendations on minimal assurance level relevant for low-risk use </a:t>
            </a:r>
            <a:r>
              <a:rPr lang="en-US" sz="2400" dirty="0" smtClean="0">
                <a:solidFill>
                  <a:schemeClr val="bg1"/>
                </a:solidFill>
              </a:rPr>
              <a:t>cases</a:t>
            </a:r>
          </a:p>
          <a:p>
            <a:pPr marL="171450" lvl="1">
              <a:spcBef>
                <a:spcPts val="750"/>
              </a:spcBef>
            </a:pPr>
            <a:endParaRPr lang="en-US" sz="2400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2506898" y="5566886"/>
            <a:ext cx="6901848" cy="646344"/>
          </a:xfrm>
          <a:prstGeom prst="rect">
            <a:avLst/>
          </a:prstGeom>
          <a:solidFill>
            <a:srgbClr val="00638C"/>
          </a:solidFill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436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36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3F5E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36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436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2200" dirty="0">
                <a:solidFill>
                  <a:schemeClr val="bg1"/>
                </a:solidFill>
              </a:rPr>
              <a:t>MNA3.2 Community requirements on Accounting data</a:t>
            </a:r>
            <a:endParaRPr lang="en-US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3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groups and many (proposed) policies, but they leave also many open issues</a:t>
            </a:r>
          </a:p>
          <a:p>
            <a:r>
              <a:rPr lang="en-US" dirty="0" smtClean="0"/>
              <a:t>via AARC Policy and Best Practice </a:t>
            </a:r>
            <a:r>
              <a:rPr lang="en-US" dirty="0" err="1" smtClean="0"/>
              <a:t>Harmonisation</a:t>
            </a:r>
            <a:r>
              <a:rPr lang="en-US" dirty="0" smtClean="0"/>
              <a:t> we try tackling a sub-set of these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“</a:t>
            </a:r>
            <a:r>
              <a:rPr lang="en-US" dirty="0" smtClean="0">
                <a:solidFill>
                  <a:srgbClr val="F6791C"/>
                </a:solidFill>
              </a:rPr>
              <a:t>Levels of Assurance</a:t>
            </a:r>
            <a:r>
              <a:rPr lang="en-US" dirty="0" smtClean="0"/>
              <a:t>” 	– a minimally-useful profile and a differentiated set, for ID and attributes</a:t>
            </a:r>
          </a:p>
          <a:p>
            <a:pPr marL="3429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“</a:t>
            </a:r>
            <a:r>
              <a:rPr lang="en-US" dirty="0" smtClean="0">
                <a:solidFill>
                  <a:srgbClr val="F6791C"/>
                </a:solidFill>
              </a:rPr>
              <a:t>Sustainability models </a:t>
            </a:r>
            <a:r>
              <a:rPr lang="en-US" dirty="0" smtClean="0"/>
              <a:t>and Guest IdPs”	– how can assurance be offered in the long run?</a:t>
            </a:r>
          </a:p>
          <a:p>
            <a:pPr lvl="1"/>
            <a:r>
              <a:rPr lang="en-US" dirty="0" smtClean="0"/>
              <a:t>“</a:t>
            </a:r>
            <a:r>
              <a:rPr lang="en-US" dirty="0" smtClean="0">
                <a:solidFill>
                  <a:srgbClr val="F6791C"/>
                </a:solidFill>
              </a:rPr>
              <a:t>Scalable policy negotiation</a:t>
            </a:r>
            <a:r>
              <a:rPr lang="en-US" dirty="0" smtClean="0"/>
              <a:t>” 		– beyond bilateral discussion</a:t>
            </a:r>
          </a:p>
          <a:p>
            <a:pPr marL="342900" lvl="1" indent="0">
              <a:buNone/>
            </a:pPr>
            <a:endParaRPr lang="en-US" dirty="0"/>
          </a:p>
          <a:p>
            <a:pPr marL="342900" lvl="1" indent="0">
              <a:buNone/>
            </a:pPr>
            <a:endParaRPr lang="en-US" dirty="0" smtClean="0"/>
          </a:p>
          <a:p>
            <a:pPr lvl="1"/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“</a:t>
            </a:r>
            <a:r>
              <a:rPr lang="en-US" dirty="0" smtClean="0">
                <a:solidFill>
                  <a:srgbClr val="F6791C"/>
                </a:solidFill>
              </a:rPr>
              <a:t>Protection of (accounting) data privacy</a:t>
            </a:r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” 	</a:t>
            </a:r>
            <a:r>
              <a:rPr lang="en-US" dirty="0" smtClean="0">
                <a:solidFill>
                  <a:srgbClr val="003F5E"/>
                </a:solidFill>
              </a:rPr>
              <a:t>– aggregation of PI-like data in </a:t>
            </a:r>
            <a:br>
              <a:rPr lang="en-US" dirty="0" smtClean="0">
                <a:solidFill>
                  <a:srgbClr val="003F5E"/>
                </a:solidFill>
              </a:rPr>
            </a:br>
            <a:r>
              <a:rPr lang="en-US" dirty="0" smtClean="0">
                <a:solidFill>
                  <a:srgbClr val="003F5E"/>
                </a:solidFill>
              </a:rPr>
              <a:t>							   collaborative infrastructures</a:t>
            </a:r>
            <a:endParaRPr lang="en-US" dirty="0">
              <a:solidFill>
                <a:srgbClr val="003F5E"/>
              </a:solidFill>
            </a:endParaRPr>
          </a:p>
          <a:p>
            <a:pPr lvl="1"/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“</a:t>
            </a:r>
            <a:r>
              <a:rPr lang="en-US" dirty="0">
                <a:solidFill>
                  <a:srgbClr val="F6791C"/>
                </a:solidFill>
              </a:rPr>
              <a:t>Incident Response</a:t>
            </a:r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”	</a:t>
            </a:r>
            <a:r>
              <a:rPr lang="en-US" dirty="0">
                <a:solidFill>
                  <a:srgbClr val="003F5E"/>
                </a:solidFill>
              </a:rPr>
              <a:t>– encouraging ‘expression’ of engagement by (federation) partners</a:t>
            </a:r>
            <a:br>
              <a:rPr lang="en-US" dirty="0">
                <a:solidFill>
                  <a:srgbClr val="003F5E"/>
                </a:solidFill>
              </a:rPr>
            </a:br>
            <a:r>
              <a:rPr lang="en-US" dirty="0">
                <a:solidFill>
                  <a:srgbClr val="003F5E"/>
                </a:solidFill>
              </a:rPr>
              <a:t>				   and a common understanding</a:t>
            </a:r>
            <a:br>
              <a:rPr lang="en-US" dirty="0">
                <a:solidFill>
                  <a:srgbClr val="003F5E"/>
                </a:solidFill>
              </a:rPr>
            </a:br>
            <a:r>
              <a:rPr lang="en-US" dirty="0">
                <a:solidFill>
                  <a:srgbClr val="003F5E"/>
                </a:solidFill>
              </a:rPr>
              <a:t>				   </a:t>
            </a:r>
            <a:r>
              <a:rPr lang="en-US" dirty="0">
                <a:solidFill>
                  <a:srgbClr val="003F5E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rgbClr val="003F5E"/>
                </a:solidFill>
                <a:hlinkClick r:id="rId2"/>
              </a:rPr>
              <a:t>wiki.refeds.org/display/GROUPS/SIRTFI</a:t>
            </a:r>
            <a:r>
              <a:rPr lang="en-US" dirty="0" smtClean="0">
                <a:solidFill>
                  <a:srgbClr val="003F5E"/>
                </a:solidFill>
              </a:rPr>
              <a:t/>
            </a:r>
            <a:br>
              <a:rPr lang="en-US" dirty="0" smtClean="0">
                <a:solidFill>
                  <a:srgbClr val="003F5E"/>
                </a:solidFill>
              </a:rPr>
            </a:br>
            <a:r>
              <a:rPr lang="en-US" dirty="0" smtClean="0">
                <a:solidFill>
                  <a:srgbClr val="003F5E"/>
                </a:solidFill>
              </a:rPr>
              <a:t>				   </a:t>
            </a:r>
            <a:r>
              <a:rPr lang="en-US" dirty="0" smtClean="0"/>
              <a:t>AARC </a:t>
            </a:r>
            <a:r>
              <a:rPr lang="en-US" dirty="0"/>
              <a:t>supports the </a:t>
            </a:r>
            <a:r>
              <a:rPr lang="en-US" dirty="0" err="1"/>
              <a:t>SirTFi</a:t>
            </a:r>
            <a:r>
              <a:rPr lang="en-US" dirty="0"/>
              <a:t> activity – </a:t>
            </a:r>
            <a:r>
              <a:rPr lang="en-US" i="1" dirty="0"/>
              <a:t>of which Hannah will tell you a lot later!</a:t>
            </a:r>
          </a:p>
          <a:p>
            <a:pPr lvl="1"/>
            <a:endParaRPr lang="en-US" dirty="0">
              <a:solidFill>
                <a:srgbClr val="003F5E"/>
              </a:solidFill>
            </a:endParaRPr>
          </a:p>
          <a:p>
            <a:pPr lvl="1"/>
            <a:endParaRPr lang="en-US" dirty="0" smtClean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Policy Puzzle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10029315" y="2104831"/>
            <a:ext cx="1968981" cy="3349575"/>
            <a:chOff x="9584933" y="1351102"/>
            <a:chExt cx="1968981" cy="3349575"/>
          </a:xfrm>
        </p:grpSpPr>
        <p:grpSp>
          <p:nvGrpSpPr>
            <p:cNvPr id="5" name="Group 4"/>
            <p:cNvGrpSpPr/>
            <p:nvPr/>
          </p:nvGrpSpPr>
          <p:grpSpPr>
            <a:xfrm>
              <a:off x="9584933" y="1351102"/>
              <a:ext cx="1968981" cy="2420008"/>
              <a:chOff x="7355548" y="1052736"/>
              <a:chExt cx="1968981" cy="2420008"/>
            </a:xfrm>
          </p:grpSpPr>
          <p:sp>
            <p:nvSpPr>
              <p:cNvPr id="6" name="Puzzle3"/>
              <p:cNvSpPr>
                <a:spLocks noEditPoints="1" noChangeArrowheads="1"/>
              </p:cNvSpPr>
              <p:nvPr/>
            </p:nvSpPr>
            <p:spPr bwMode="auto">
              <a:xfrm>
                <a:off x="8314332" y="1052736"/>
                <a:ext cx="773975" cy="1050778"/>
              </a:xfrm>
              <a:custGeom>
                <a:avLst/>
                <a:gdLst>
                  <a:gd name="T0" fmla="*/ 10391 w 21600"/>
                  <a:gd name="T1" fmla="*/ 15806 h 21600"/>
                  <a:gd name="T2" fmla="*/ 20551 w 21600"/>
                  <a:gd name="T3" fmla="*/ 21088 h 21600"/>
                  <a:gd name="T4" fmla="*/ 13180 w 21600"/>
                  <a:gd name="T5" fmla="*/ 13801 h 21600"/>
                  <a:gd name="T6" fmla="*/ 20551 w 21600"/>
                  <a:gd name="T7" fmla="*/ 7025 h 21600"/>
                  <a:gd name="T8" fmla="*/ 10500 w 21600"/>
                  <a:gd name="T9" fmla="*/ 52 h 21600"/>
                  <a:gd name="T10" fmla="*/ 692 w 21600"/>
                  <a:gd name="T11" fmla="*/ 6802 h 21600"/>
                  <a:gd name="T12" fmla="*/ 8064 w 21600"/>
                  <a:gd name="T13" fmla="*/ 13526 h 21600"/>
                  <a:gd name="T14" fmla="*/ 692 w 21600"/>
                  <a:gd name="T15" fmla="*/ 21088 h 21600"/>
                  <a:gd name="T16" fmla="*/ 2273 w 21600"/>
                  <a:gd name="T17" fmla="*/ 7719 h 21600"/>
                  <a:gd name="T18" fmla="*/ 19149 w 21600"/>
                  <a:gd name="T19" fmla="*/ 202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6625" y="20892"/>
                    </a:moveTo>
                    <a:lnTo>
                      <a:pt x="7105" y="21023"/>
                    </a:lnTo>
                    <a:lnTo>
                      <a:pt x="7513" y="21088"/>
                    </a:lnTo>
                    <a:lnTo>
                      <a:pt x="7922" y="21115"/>
                    </a:lnTo>
                    <a:lnTo>
                      <a:pt x="8242" y="21115"/>
                    </a:lnTo>
                    <a:lnTo>
                      <a:pt x="8544" y="21062"/>
                    </a:lnTo>
                    <a:lnTo>
                      <a:pt x="8810" y="20997"/>
                    </a:lnTo>
                    <a:lnTo>
                      <a:pt x="9023" y="20892"/>
                    </a:lnTo>
                    <a:lnTo>
                      <a:pt x="9148" y="20761"/>
                    </a:lnTo>
                    <a:lnTo>
                      <a:pt x="9290" y="20616"/>
                    </a:lnTo>
                    <a:lnTo>
                      <a:pt x="9361" y="20459"/>
                    </a:lnTo>
                    <a:lnTo>
                      <a:pt x="9396" y="20289"/>
                    </a:lnTo>
                    <a:lnTo>
                      <a:pt x="9396" y="20092"/>
                    </a:lnTo>
                    <a:lnTo>
                      <a:pt x="9325" y="19909"/>
                    </a:lnTo>
                    <a:lnTo>
                      <a:pt x="9219" y="19738"/>
                    </a:lnTo>
                    <a:lnTo>
                      <a:pt x="9094" y="19555"/>
                    </a:lnTo>
                    <a:lnTo>
                      <a:pt x="8917" y="19384"/>
                    </a:lnTo>
                    <a:lnTo>
                      <a:pt x="8650" y="19162"/>
                    </a:lnTo>
                    <a:lnTo>
                      <a:pt x="8437" y="18900"/>
                    </a:lnTo>
                    <a:lnTo>
                      <a:pt x="8277" y="18624"/>
                    </a:lnTo>
                    <a:lnTo>
                      <a:pt x="8135" y="18349"/>
                    </a:lnTo>
                    <a:lnTo>
                      <a:pt x="8028" y="18048"/>
                    </a:lnTo>
                    <a:lnTo>
                      <a:pt x="7993" y="17746"/>
                    </a:lnTo>
                    <a:lnTo>
                      <a:pt x="7993" y="17471"/>
                    </a:lnTo>
                    <a:lnTo>
                      <a:pt x="8028" y="17169"/>
                    </a:lnTo>
                    <a:lnTo>
                      <a:pt x="8135" y="16920"/>
                    </a:lnTo>
                    <a:lnTo>
                      <a:pt x="8277" y="16671"/>
                    </a:lnTo>
                    <a:lnTo>
                      <a:pt x="8366" y="16540"/>
                    </a:lnTo>
                    <a:lnTo>
                      <a:pt x="8473" y="16409"/>
                    </a:lnTo>
                    <a:lnTo>
                      <a:pt x="8615" y="16317"/>
                    </a:lnTo>
                    <a:lnTo>
                      <a:pt x="8739" y="16213"/>
                    </a:lnTo>
                    <a:lnTo>
                      <a:pt x="8881" y="16134"/>
                    </a:lnTo>
                    <a:lnTo>
                      <a:pt x="9059" y="16055"/>
                    </a:lnTo>
                    <a:lnTo>
                      <a:pt x="9254" y="15990"/>
                    </a:lnTo>
                    <a:lnTo>
                      <a:pt x="9432" y="15911"/>
                    </a:lnTo>
                    <a:lnTo>
                      <a:pt x="9663" y="15885"/>
                    </a:lnTo>
                    <a:lnTo>
                      <a:pt x="9876" y="15833"/>
                    </a:lnTo>
                    <a:lnTo>
                      <a:pt x="10142" y="15806"/>
                    </a:lnTo>
                    <a:lnTo>
                      <a:pt x="10391" y="15806"/>
                    </a:lnTo>
                    <a:lnTo>
                      <a:pt x="10728" y="15806"/>
                    </a:lnTo>
                    <a:lnTo>
                      <a:pt x="10995" y="15806"/>
                    </a:lnTo>
                    <a:lnTo>
                      <a:pt x="11279" y="15833"/>
                    </a:lnTo>
                    <a:lnTo>
                      <a:pt x="11546" y="15885"/>
                    </a:lnTo>
                    <a:lnTo>
                      <a:pt x="11776" y="15937"/>
                    </a:lnTo>
                    <a:lnTo>
                      <a:pt x="12025" y="15990"/>
                    </a:lnTo>
                    <a:lnTo>
                      <a:pt x="12221" y="16055"/>
                    </a:lnTo>
                    <a:lnTo>
                      <a:pt x="12434" y="16134"/>
                    </a:lnTo>
                    <a:lnTo>
                      <a:pt x="12611" y="16213"/>
                    </a:lnTo>
                    <a:lnTo>
                      <a:pt x="12771" y="16317"/>
                    </a:lnTo>
                    <a:lnTo>
                      <a:pt x="12913" y="16409"/>
                    </a:lnTo>
                    <a:lnTo>
                      <a:pt x="13038" y="16514"/>
                    </a:lnTo>
                    <a:lnTo>
                      <a:pt x="13251" y="16737"/>
                    </a:lnTo>
                    <a:lnTo>
                      <a:pt x="13428" y="16986"/>
                    </a:lnTo>
                    <a:lnTo>
                      <a:pt x="13517" y="17248"/>
                    </a:lnTo>
                    <a:lnTo>
                      <a:pt x="13588" y="17523"/>
                    </a:lnTo>
                    <a:lnTo>
                      <a:pt x="13588" y="17799"/>
                    </a:lnTo>
                    <a:lnTo>
                      <a:pt x="13517" y="18074"/>
                    </a:lnTo>
                    <a:lnTo>
                      <a:pt x="13428" y="18323"/>
                    </a:lnTo>
                    <a:lnTo>
                      <a:pt x="13286" y="18572"/>
                    </a:lnTo>
                    <a:lnTo>
                      <a:pt x="13109" y="18808"/>
                    </a:lnTo>
                    <a:lnTo>
                      <a:pt x="12878" y="19031"/>
                    </a:lnTo>
                    <a:lnTo>
                      <a:pt x="12434" y="19411"/>
                    </a:lnTo>
                    <a:lnTo>
                      <a:pt x="12132" y="19738"/>
                    </a:lnTo>
                    <a:lnTo>
                      <a:pt x="12025" y="19856"/>
                    </a:lnTo>
                    <a:lnTo>
                      <a:pt x="11919" y="20014"/>
                    </a:lnTo>
                    <a:lnTo>
                      <a:pt x="11883" y="20132"/>
                    </a:lnTo>
                    <a:lnTo>
                      <a:pt x="11883" y="20263"/>
                    </a:lnTo>
                    <a:lnTo>
                      <a:pt x="11883" y="20394"/>
                    </a:lnTo>
                    <a:lnTo>
                      <a:pt x="11954" y="20485"/>
                    </a:lnTo>
                    <a:lnTo>
                      <a:pt x="12061" y="20590"/>
                    </a:lnTo>
                    <a:lnTo>
                      <a:pt x="12185" y="20695"/>
                    </a:lnTo>
                    <a:lnTo>
                      <a:pt x="12327" y="20787"/>
                    </a:lnTo>
                    <a:lnTo>
                      <a:pt x="12540" y="20892"/>
                    </a:lnTo>
                    <a:lnTo>
                      <a:pt x="12771" y="20997"/>
                    </a:lnTo>
                    <a:lnTo>
                      <a:pt x="13073" y="21088"/>
                    </a:lnTo>
                    <a:lnTo>
                      <a:pt x="13428" y="21193"/>
                    </a:lnTo>
                    <a:lnTo>
                      <a:pt x="13873" y="21298"/>
                    </a:lnTo>
                    <a:lnTo>
                      <a:pt x="14317" y="21390"/>
                    </a:lnTo>
                    <a:lnTo>
                      <a:pt x="14778" y="21468"/>
                    </a:lnTo>
                    <a:lnTo>
                      <a:pt x="15294" y="21547"/>
                    </a:lnTo>
                    <a:lnTo>
                      <a:pt x="15809" y="21600"/>
                    </a:lnTo>
                    <a:lnTo>
                      <a:pt x="16359" y="21652"/>
                    </a:lnTo>
                    <a:lnTo>
                      <a:pt x="16875" y="21678"/>
                    </a:lnTo>
                    <a:lnTo>
                      <a:pt x="17407" y="21678"/>
                    </a:lnTo>
                    <a:lnTo>
                      <a:pt x="17958" y="21678"/>
                    </a:lnTo>
                    <a:lnTo>
                      <a:pt x="18473" y="21652"/>
                    </a:lnTo>
                    <a:lnTo>
                      <a:pt x="18953" y="21573"/>
                    </a:lnTo>
                    <a:lnTo>
                      <a:pt x="19397" y="21495"/>
                    </a:lnTo>
                    <a:lnTo>
                      <a:pt x="19841" y="21390"/>
                    </a:lnTo>
                    <a:lnTo>
                      <a:pt x="20214" y="21272"/>
                    </a:lnTo>
                    <a:lnTo>
                      <a:pt x="20551" y="21088"/>
                    </a:lnTo>
                    <a:lnTo>
                      <a:pt x="20480" y="20787"/>
                    </a:lnTo>
                    <a:lnTo>
                      <a:pt x="20409" y="20485"/>
                    </a:lnTo>
                    <a:lnTo>
                      <a:pt x="20356" y="20158"/>
                    </a:lnTo>
                    <a:lnTo>
                      <a:pt x="20356" y="19804"/>
                    </a:lnTo>
                    <a:lnTo>
                      <a:pt x="20321" y="19083"/>
                    </a:lnTo>
                    <a:lnTo>
                      <a:pt x="20356" y="18349"/>
                    </a:lnTo>
                    <a:lnTo>
                      <a:pt x="20409" y="17641"/>
                    </a:lnTo>
                    <a:lnTo>
                      <a:pt x="20480" y="17012"/>
                    </a:lnTo>
                    <a:lnTo>
                      <a:pt x="20551" y="16488"/>
                    </a:lnTo>
                    <a:lnTo>
                      <a:pt x="20551" y="16055"/>
                    </a:lnTo>
                    <a:lnTo>
                      <a:pt x="20551" y="15911"/>
                    </a:lnTo>
                    <a:lnTo>
                      <a:pt x="20445" y="15754"/>
                    </a:lnTo>
                    <a:lnTo>
                      <a:pt x="20356" y="15610"/>
                    </a:lnTo>
                    <a:lnTo>
                      <a:pt x="20178" y="15452"/>
                    </a:lnTo>
                    <a:lnTo>
                      <a:pt x="20001" y="15334"/>
                    </a:lnTo>
                    <a:lnTo>
                      <a:pt x="19770" y="15230"/>
                    </a:lnTo>
                    <a:lnTo>
                      <a:pt x="19521" y="15125"/>
                    </a:lnTo>
                    <a:lnTo>
                      <a:pt x="19290" y="15059"/>
                    </a:lnTo>
                    <a:lnTo>
                      <a:pt x="19024" y="15007"/>
                    </a:lnTo>
                    <a:lnTo>
                      <a:pt x="18740" y="14954"/>
                    </a:lnTo>
                    <a:lnTo>
                      <a:pt x="18509" y="14954"/>
                    </a:lnTo>
                    <a:lnTo>
                      <a:pt x="18225" y="14954"/>
                    </a:lnTo>
                    <a:lnTo>
                      <a:pt x="17994" y="15007"/>
                    </a:lnTo>
                    <a:lnTo>
                      <a:pt x="17763" y="15085"/>
                    </a:lnTo>
                    <a:lnTo>
                      <a:pt x="17550" y="15177"/>
                    </a:lnTo>
                    <a:lnTo>
                      <a:pt x="17372" y="15308"/>
                    </a:lnTo>
                    <a:lnTo>
                      <a:pt x="17176" y="15426"/>
                    </a:lnTo>
                    <a:lnTo>
                      <a:pt x="16928" y="15557"/>
                    </a:lnTo>
                    <a:lnTo>
                      <a:pt x="16661" y="15636"/>
                    </a:lnTo>
                    <a:lnTo>
                      <a:pt x="16359" y="15688"/>
                    </a:lnTo>
                    <a:lnTo>
                      <a:pt x="16022" y="15715"/>
                    </a:lnTo>
                    <a:lnTo>
                      <a:pt x="15667" y="15688"/>
                    </a:lnTo>
                    <a:lnTo>
                      <a:pt x="15294" y="15662"/>
                    </a:lnTo>
                    <a:lnTo>
                      <a:pt x="14956" y="15583"/>
                    </a:lnTo>
                    <a:lnTo>
                      <a:pt x="14619" y="15479"/>
                    </a:lnTo>
                    <a:lnTo>
                      <a:pt x="14281" y="15334"/>
                    </a:lnTo>
                    <a:lnTo>
                      <a:pt x="13961" y="15177"/>
                    </a:lnTo>
                    <a:lnTo>
                      <a:pt x="13695" y="14981"/>
                    </a:lnTo>
                    <a:lnTo>
                      <a:pt x="13588" y="14850"/>
                    </a:lnTo>
                    <a:lnTo>
                      <a:pt x="13482" y="14732"/>
                    </a:lnTo>
                    <a:lnTo>
                      <a:pt x="13393" y="14600"/>
                    </a:lnTo>
                    <a:lnTo>
                      <a:pt x="13322" y="14456"/>
                    </a:lnTo>
                    <a:lnTo>
                      <a:pt x="13251" y="14299"/>
                    </a:lnTo>
                    <a:lnTo>
                      <a:pt x="13215" y="14155"/>
                    </a:lnTo>
                    <a:lnTo>
                      <a:pt x="13180" y="13971"/>
                    </a:lnTo>
                    <a:lnTo>
                      <a:pt x="13180" y="13801"/>
                    </a:lnTo>
                    <a:lnTo>
                      <a:pt x="13180" y="13591"/>
                    </a:lnTo>
                    <a:lnTo>
                      <a:pt x="13215" y="13395"/>
                    </a:lnTo>
                    <a:lnTo>
                      <a:pt x="13251" y="13198"/>
                    </a:lnTo>
                    <a:lnTo>
                      <a:pt x="13322" y="13015"/>
                    </a:lnTo>
                    <a:lnTo>
                      <a:pt x="13393" y="12870"/>
                    </a:lnTo>
                    <a:lnTo>
                      <a:pt x="13482" y="12713"/>
                    </a:lnTo>
                    <a:lnTo>
                      <a:pt x="13588" y="12569"/>
                    </a:lnTo>
                    <a:lnTo>
                      <a:pt x="13730" y="12438"/>
                    </a:lnTo>
                    <a:lnTo>
                      <a:pt x="13997" y="12215"/>
                    </a:lnTo>
                    <a:lnTo>
                      <a:pt x="14334" y="12005"/>
                    </a:lnTo>
                    <a:lnTo>
                      <a:pt x="14690" y="11861"/>
                    </a:lnTo>
                    <a:lnTo>
                      <a:pt x="15063" y="11756"/>
                    </a:lnTo>
                    <a:lnTo>
                      <a:pt x="15436" y="11678"/>
                    </a:lnTo>
                    <a:lnTo>
                      <a:pt x="15809" y="11638"/>
                    </a:lnTo>
                    <a:lnTo>
                      <a:pt x="16182" y="11638"/>
                    </a:lnTo>
                    <a:lnTo>
                      <a:pt x="16555" y="11678"/>
                    </a:lnTo>
                    <a:lnTo>
                      <a:pt x="16910" y="11730"/>
                    </a:lnTo>
                    <a:lnTo>
                      <a:pt x="17248" y="11835"/>
                    </a:lnTo>
                    <a:lnTo>
                      <a:pt x="17514" y="11966"/>
                    </a:lnTo>
                    <a:lnTo>
                      <a:pt x="17763" y="12110"/>
                    </a:lnTo>
                    <a:lnTo>
                      <a:pt x="17887" y="12215"/>
                    </a:lnTo>
                    <a:lnTo>
                      <a:pt x="18065" y="12307"/>
                    </a:lnTo>
                    <a:lnTo>
                      <a:pt x="18260" y="12412"/>
                    </a:lnTo>
                    <a:lnTo>
                      <a:pt x="18438" y="12464"/>
                    </a:lnTo>
                    <a:lnTo>
                      <a:pt x="18669" y="12543"/>
                    </a:lnTo>
                    <a:lnTo>
                      <a:pt x="18882" y="12569"/>
                    </a:lnTo>
                    <a:lnTo>
                      <a:pt x="19113" y="12595"/>
                    </a:lnTo>
                    <a:lnTo>
                      <a:pt x="19361" y="12608"/>
                    </a:lnTo>
                    <a:lnTo>
                      <a:pt x="19592" y="12608"/>
                    </a:lnTo>
                    <a:lnTo>
                      <a:pt x="19841" y="12595"/>
                    </a:lnTo>
                    <a:lnTo>
                      <a:pt x="20072" y="12543"/>
                    </a:lnTo>
                    <a:lnTo>
                      <a:pt x="20321" y="12490"/>
                    </a:lnTo>
                    <a:lnTo>
                      <a:pt x="20551" y="12438"/>
                    </a:lnTo>
                    <a:lnTo>
                      <a:pt x="20800" y="12333"/>
                    </a:lnTo>
                    <a:lnTo>
                      <a:pt x="20996" y="12241"/>
                    </a:lnTo>
                    <a:lnTo>
                      <a:pt x="21244" y="12110"/>
                    </a:lnTo>
                    <a:lnTo>
                      <a:pt x="21298" y="12032"/>
                    </a:lnTo>
                    <a:lnTo>
                      <a:pt x="21404" y="11966"/>
                    </a:lnTo>
                    <a:lnTo>
                      <a:pt x="21475" y="11861"/>
                    </a:lnTo>
                    <a:lnTo>
                      <a:pt x="21511" y="11730"/>
                    </a:lnTo>
                    <a:lnTo>
                      <a:pt x="21617" y="11481"/>
                    </a:lnTo>
                    <a:lnTo>
                      <a:pt x="21653" y="11180"/>
                    </a:lnTo>
                    <a:lnTo>
                      <a:pt x="21653" y="10826"/>
                    </a:lnTo>
                    <a:lnTo>
                      <a:pt x="21653" y="10472"/>
                    </a:lnTo>
                    <a:lnTo>
                      <a:pt x="21582" y="10092"/>
                    </a:lnTo>
                    <a:lnTo>
                      <a:pt x="21511" y="9725"/>
                    </a:lnTo>
                    <a:lnTo>
                      <a:pt x="21298" y="8912"/>
                    </a:lnTo>
                    <a:lnTo>
                      <a:pt x="21067" y="8191"/>
                    </a:lnTo>
                    <a:lnTo>
                      <a:pt x="20800" y="7536"/>
                    </a:lnTo>
                    <a:lnTo>
                      <a:pt x="20551" y="7025"/>
                    </a:lnTo>
                    <a:lnTo>
                      <a:pt x="20001" y="7103"/>
                    </a:lnTo>
                    <a:lnTo>
                      <a:pt x="19432" y="7156"/>
                    </a:lnTo>
                    <a:lnTo>
                      <a:pt x="18846" y="7208"/>
                    </a:lnTo>
                    <a:lnTo>
                      <a:pt x="18225" y="7208"/>
                    </a:lnTo>
                    <a:lnTo>
                      <a:pt x="17656" y="7208"/>
                    </a:lnTo>
                    <a:lnTo>
                      <a:pt x="17070" y="7182"/>
                    </a:lnTo>
                    <a:lnTo>
                      <a:pt x="16484" y="7156"/>
                    </a:lnTo>
                    <a:lnTo>
                      <a:pt x="15986" y="7103"/>
                    </a:lnTo>
                    <a:lnTo>
                      <a:pt x="14992" y="6999"/>
                    </a:lnTo>
                    <a:lnTo>
                      <a:pt x="14210" y="6907"/>
                    </a:lnTo>
                    <a:lnTo>
                      <a:pt x="13695" y="6828"/>
                    </a:lnTo>
                    <a:lnTo>
                      <a:pt x="13517" y="6802"/>
                    </a:lnTo>
                    <a:lnTo>
                      <a:pt x="13073" y="6645"/>
                    </a:lnTo>
                    <a:lnTo>
                      <a:pt x="12700" y="6474"/>
                    </a:lnTo>
                    <a:lnTo>
                      <a:pt x="12363" y="6304"/>
                    </a:lnTo>
                    <a:lnTo>
                      <a:pt x="12132" y="6094"/>
                    </a:lnTo>
                    <a:lnTo>
                      <a:pt x="11919" y="5871"/>
                    </a:lnTo>
                    <a:lnTo>
                      <a:pt x="11776" y="5649"/>
                    </a:lnTo>
                    <a:lnTo>
                      <a:pt x="11688" y="5413"/>
                    </a:lnTo>
                    <a:lnTo>
                      <a:pt x="11617" y="5190"/>
                    </a:lnTo>
                    <a:lnTo>
                      <a:pt x="11617" y="4941"/>
                    </a:lnTo>
                    <a:lnTo>
                      <a:pt x="11652" y="4718"/>
                    </a:lnTo>
                    <a:lnTo>
                      <a:pt x="11723" y="4482"/>
                    </a:lnTo>
                    <a:lnTo>
                      <a:pt x="11812" y="4285"/>
                    </a:lnTo>
                    <a:lnTo>
                      <a:pt x="11919" y="4089"/>
                    </a:lnTo>
                    <a:lnTo>
                      <a:pt x="12096" y="3905"/>
                    </a:lnTo>
                    <a:lnTo>
                      <a:pt x="12292" y="3735"/>
                    </a:lnTo>
                    <a:lnTo>
                      <a:pt x="12505" y="3604"/>
                    </a:lnTo>
                    <a:lnTo>
                      <a:pt x="12700" y="3460"/>
                    </a:lnTo>
                    <a:lnTo>
                      <a:pt x="12878" y="3250"/>
                    </a:lnTo>
                    <a:lnTo>
                      <a:pt x="13038" y="3027"/>
                    </a:lnTo>
                    <a:lnTo>
                      <a:pt x="13180" y="2752"/>
                    </a:lnTo>
                    <a:lnTo>
                      <a:pt x="13286" y="2477"/>
                    </a:lnTo>
                    <a:lnTo>
                      <a:pt x="13322" y="2175"/>
                    </a:lnTo>
                    <a:lnTo>
                      <a:pt x="13357" y="1874"/>
                    </a:lnTo>
                    <a:lnTo>
                      <a:pt x="13286" y="1572"/>
                    </a:lnTo>
                    <a:lnTo>
                      <a:pt x="13180" y="1271"/>
                    </a:lnTo>
                    <a:lnTo>
                      <a:pt x="13038" y="983"/>
                    </a:lnTo>
                    <a:lnTo>
                      <a:pt x="12949" y="865"/>
                    </a:lnTo>
                    <a:lnTo>
                      <a:pt x="12807" y="733"/>
                    </a:lnTo>
                    <a:lnTo>
                      <a:pt x="12665" y="616"/>
                    </a:lnTo>
                    <a:lnTo>
                      <a:pt x="12505" y="511"/>
                    </a:lnTo>
                    <a:lnTo>
                      <a:pt x="12327" y="406"/>
                    </a:lnTo>
                    <a:lnTo>
                      <a:pt x="12132" y="314"/>
                    </a:lnTo>
                    <a:lnTo>
                      <a:pt x="11883" y="235"/>
                    </a:lnTo>
                    <a:lnTo>
                      <a:pt x="11652" y="183"/>
                    </a:lnTo>
                    <a:lnTo>
                      <a:pt x="11368" y="104"/>
                    </a:lnTo>
                    <a:lnTo>
                      <a:pt x="11101" y="78"/>
                    </a:lnTo>
                    <a:lnTo>
                      <a:pt x="10800" y="52"/>
                    </a:lnTo>
                    <a:lnTo>
                      <a:pt x="10444" y="52"/>
                    </a:lnTo>
                    <a:lnTo>
                      <a:pt x="10142" y="52"/>
                    </a:lnTo>
                    <a:lnTo>
                      <a:pt x="9840" y="78"/>
                    </a:lnTo>
                    <a:lnTo>
                      <a:pt x="9574" y="104"/>
                    </a:lnTo>
                    <a:lnTo>
                      <a:pt x="9325" y="157"/>
                    </a:lnTo>
                    <a:lnTo>
                      <a:pt x="9094" y="209"/>
                    </a:lnTo>
                    <a:lnTo>
                      <a:pt x="8846" y="262"/>
                    </a:lnTo>
                    <a:lnTo>
                      <a:pt x="8650" y="340"/>
                    </a:lnTo>
                    <a:lnTo>
                      <a:pt x="8437" y="432"/>
                    </a:lnTo>
                    <a:lnTo>
                      <a:pt x="8277" y="511"/>
                    </a:lnTo>
                    <a:lnTo>
                      <a:pt x="8100" y="616"/>
                    </a:lnTo>
                    <a:lnTo>
                      <a:pt x="7957" y="707"/>
                    </a:lnTo>
                    <a:lnTo>
                      <a:pt x="7833" y="838"/>
                    </a:lnTo>
                    <a:lnTo>
                      <a:pt x="7620" y="1061"/>
                    </a:lnTo>
                    <a:lnTo>
                      <a:pt x="7442" y="1336"/>
                    </a:lnTo>
                    <a:lnTo>
                      <a:pt x="7353" y="1599"/>
                    </a:lnTo>
                    <a:lnTo>
                      <a:pt x="7318" y="1900"/>
                    </a:lnTo>
                    <a:lnTo>
                      <a:pt x="7318" y="2175"/>
                    </a:lnTo>
                    <a:lnTo>
                      <a:pt x="7353" y="2450"/>
                    </a:lnTo>
                    <a:lnTo>
                      <a:pt x="7442" y="2726"/>
                    </a:lnTo>
                    <a:lnTo>
                      <a:pt x="7620" y="2975"/>
                    </a:lnTo>
                    <a:lnTo>
                      <a:pt x="7833" y="3198"/>
                    </a:lnTo>
                    <a:lnTo>
                      <a:pt x="8064" y="3433"/>
                    </a:lnTo>
                    <a:lnTo>
                      <a:pt x="8295" y="3630"/>
                    </a:lnTo>
                    <a:lnTo>
                      <a:pt x="8508" y="3853"/>
                    </a:lnTo>
                    <a:lnTo>
                      <a:pt x="8686" y="4089"/>
                    </a:lnTo>
                    <a:lnTo>
                      <a:pt x="8775" y="4312"/>
                    </a:lnTo>
                    <a:lnTo>
                      <a:pt x="8846" y="4561"/>
                    </a:lnTo>
                    <a:lnTo>
                      <a:pt x="8846" y="4810"/>
                    </a:lnTo>
                    <a:lnTo>
                      <a:pt x="8810" y="5059"/>
                    </a:lnTo>
                    <a:lnTo>
                      <a:pt x="8721" y="5295"/>
                    </a:lnTo>
                    <a:lnTo>
                      <a:pt x="8579" y="5544"/>
                    </a:lnTo>
                    <a:lnTo>
                      <a:pt x="8366" y="5766"/>
                    </a:lnTo>
                    <a:lnTo>
                      <a:pt x="8135" y="5976"/>
                    </a:lnTo>
                    <a:lnTo>
                      <a:pt x="7833" y="6199"/>
                    </a:lnTo>
                    <a:lnTo>
                      <a:pt x="7478" y="6369"/>
                    </a:lnTo>
                    <a:lnTo>
                      <a:pt x="7069" y="6527"/>
                    </a:lnTo>
                    <a:lnTo>
                      <a:pt x="6590" y="6671"/>
                    </a:lnTo>
                    <a:lnTo>
                      <a:pt x="6092" y="6802"/>
                    </a:lnTo>
                    <a:lnTo>
                      <a:pt x="5684" y="6802"/>
                    </a:lnTo>
                    <a:lnTo>
                      <a:pt x="5133" y="6802"/>
                    </a:lnTo>
                    <a:lnTo>
                      <a:pt x="4547" y="6802"/>
                    </a:lnTo>
                    <a:lnTo>
                      <a:pt x="3872" y="6802"/>
                    </a:lnTo>
                    <a:lnTo>
                      <a:pt x="3144" y="6802"/>
                    </a:lnTo>
                    <a:lnTo>
                      <a:pt x="2362" y="6802"/>
                    </a:lnTo>
                    <a:lnTo>
                      <a:pt x="1545" y="6802"/>
                    </a:lnTo>
                    <a:lnTo>
                      <a:pt x="692" y="6802"/>
                    </a:lnTo>
                    <a:lnTo>
                      <a:pt x="586" y="7234"/>
                    </a:lnTo>
                    <a:lnTo>
                      <a:pt x="461" y="7837"/>
                    </a:lnTo>
                    <a:lnTo>
                      <a:pt x="355" y="8493"/>
                    </a:lnTo>
                    <a:lnTo>
                      <a:pt x="248" y="9187"/>
                    </a:lnTo>
                    <a:lnTo>
                      <a:pt x="142" y="9869"/>
                    </a:lnTo>
                    <a:lnTo>
                      <a:pt x="106" y="10498"/>
                    </a:lnTo>
                    <a:lnTo>
                      <a:pt x="106" y="10983"/>
                    </a:lnTo>
                    <a:lnTo>
                      <a:pt x="106" y="11311"/>
                    </a:lnTo>
                    <a:lnTo>
                      <a:pt x="213" y="11481"/>
                    </a:lnTo>
                    <a:lnTo>
                      <a:pt x="319" y="11651"/>
                    </a:lnTo>
                    <a:lnTo>
                      <a:pt x="497" y="11783"/>
                    </a:lnTo>
                    <a:lnTo>
                      <a:pt x="692" y="11914"/>
                    </a:lnTo>
                    <a:lnTo>
                      <a:pt x="941" y="12032"/>
                    </a:lnTo>
                    <a:lnTo>
                      <a:pt x="1207" y="12110"/>
                    </a:lnTo>
                    <a:lnTo>
                      <a:pt x="1509" y="12189"/>
                    </a:lnTo>
                    <a:lnTo>
                      <a:pt x="1794" y="12241"/>
                    </a:lnTo>
                    <a:lnTo>
                      <a:pt x="2131" y="12267"/>
                    </a:lnTo>
                    <a:lnTo>
                      <a:pt x="2433" y="12281"/>
                    </a:lnTo>
                    <a:lnTo>
                      <a:pt x="2735" y="12267"/>
                    </a:lnTo>
                    <a:lnTo>
                      <a:pt x="3055" y="12241"/>
                    </a:lnTo>
                    <a:lnTo>
                      <a:pt x="3357" y="12189"/>
                    </a:lnTo>
                    <a:lnTo>
                      <a:pt x="3623" y="12084"/>
                    </a:lnTo>
                    <a:lnTo>
                      <a:pt x="3872" y="11979"/>
                    </a:lnTo>
                    <a:lnTo>
                      <a:pt x="4103" y="11861"/>
                    </a:lnTo>
                    <a:lnTo>
                      <a:pt x="4316" y="11704"/>
                    </a:lnTo>
                    <a:lnTo>
                      <a:pt x="4582" y="11612"/>
                    </a:lnTo>
                    <a:lnTo>
                      <a:pt x="4849" y="11533"/>
                    </a:lnTo>
                    <a:lnTo>
                      <a:pt x="5169" y="11507"/>
                    </a:lnTo>
                    <a:lnTo>
                      <a:pt x="5506" y="11481"/>
                    </a:lnTo>
                    <a:lnTo>
                      <a:pt x="5808" y="11507"/>
                    </a:lnTo>
                    <a:lnTo>
                      <a:pt x="6146" y="11560"/>
                    </a:lnTo>
                    <a:lnTo>
                      <a:pt x="6501" y="11651"/>
                    </a:lnTo>
                    <a:lnTo>
                      <a:pt x="6803" y="11783"/>
                    </a:lnTo>
                    <a:lnTo>
                      <a:pt x="7105" y="11940"/>
                    </a:lnTo>
                    <a:lnTo>
                      <a:pt x="7353" y="12110"/>
                    </a:lnTo>
                    <a:lnTo>
                      <a:pt x="7584" y="12333"/>
                    </a:lnTo>
                    <a:lnTo>
                      <a:pt x="7798" y="12595"/>
                    </a:lnTo>
                    <a:lnTo>
                      <a:pt x="7922" y="12870"/>
                    </a:lnTo>
                    <a:lnTo>
                      <a:pt x="8028" y="13198"/>
                    </a:lnTo>
                    <a:lnTo>
                      <a:pt x="8064" y="13526"/>
                    </a:lnTo>
                    <a:lnTo>
                      <a:pt x="8028" y="13775"/>
                    </a:lnTo>
                    <a:lnTo>
                      <a:pt x="7922" y="13998"/>
                    </a:lnTo>
                    <a:lnTo>
                      <a:pt x="7798" y="14220"/>
                    </a:lnTo>
                    <a:lnTo>
                      <a:pt x="7584" y="14404"/>
                    </a:lnTo>
                    <a:lnTo>
                      <a:pt x="7353" y="14574"/>
                    </a:lnTo>
                    <a:lnTo>
                      <a:pt x="7105" y="14732"/>
                    </a:lnTo>
                    <a:lnTo>
                      <a:pt x="6803" y="14850"/>
                    </a:lnTo>
                    <a:lnTo>
                      <a:pt x="6501" y="14954"/>
                    </a:lnTo>
                    <a:lnTo>
                      <a:pt x="6146" y="15033"/>
                    </a:lnTo>
                    <a:lnTo>
                      <a:pt x="5808" y="15085"/>
                    </a:lnTo>
                    <a:lnTo>
                      <a:pt x="5506" y="15085"/>
                    </a:lnTo>
                    <a:lnTo>
                      <a:pt x="5169" y="15059"/>
                    </a:lnTo>
                    <a:lnTo>
                      <a:pt x="4849" y="15007"/>
                    </a:lnTo>
                    <a:lnTo>
                      <a:pt x="4582" y="14902"/>
                    </a:lnTo>
                    <a:lnTo>
                      <a:pt x="4316" y="14784"/>
                    </a:lnTo>
                    <a:lnTo>
                      <a:pt x="4103" y="14600"/>
                    </a:lnTo>
                    <a:lnTo>
                      <a:pt x="3907" y="14430"/>
                    </a:lnTo>
                    <a:lnTo>
                      <a:pt x="3659" y="14299"/>
                    </a:lnTo>
                    <a:lnTo>
                      <a:pt x="3428" y="14194"/>
                    </a:lnTo>
                    <a:lnTo>
                      <a:pt x="3179" y="14129"/>
                    </a:lnTo>
                    <a:lnTo>
                      <a:pt x="2913" y="14102"/>
                    </a:lnTo>
                    <a:lnTo>
                      <a:pt x="2646" y="14102"/>
                    </a:lnTo>
                    <a:lnTo>
                      <a:pt x="2362" y="14129"/>
                    </a:lnTo>
                    <a:lnTo>
                      <a:pt x="2096" y="14168"/>
                    </a:lnTo>
                    <a:lnTo>
                      <a:pt x="1811" y="14273"/>
                    </a:lnTo>
                    <a:lnTo>
                      <a:pt x="1545" y="14378"/>
                    </a:lnTo>
                    <a:lnTo>
                      <a:pt x="1314" y="14496"/>
                    </a:lnTo>
                    <a:lnTo>
                      <a:pt x="1065" y="14653"/>
                    </a:lnTo>
                    <a:lnTo>
                      <a:pt x="870" y="14797"/>
                    </a:lnTo>
                    <a:lnTo>
                      <a:pt x="657" y="14981"/>
                    </a:lnTo>
                    <a:lnTo>
                      <a:pt x="497" y="15177"/>
                    </a:lnTo>
                    <a:lnTo>
                      <a:pt x="390" y="15413"/>
                    </a:lnTo>
                    <a:lnTo>
                      <a:pt x="284" y="15636"/>
                    </a:lnTo>
                    <a:lnTo>
                      <a:pt x="248" y="15911"/>
                    </a:lnTo>
                    <a:lnTo>
                      <a:pt x="284" y="16239"/>
                    </a:lnTo>
                    <a:lnTo>
                      <a:pt x="319" y="16566"/>
                    </a:lnTo>
                    <a:lnTo>
                      <a:pt x="497" y="17340"/>
                    </a:lnTo>
                    <a:lnTo>
                      <a:pt x="692" y="18152"/>
                    </a:lnTo>
                    <a:lnTo>
                      <a:pt x="799" y="18559"/>
                    </a:lnTo>
                    <a:lnTo>
                      <a:pt x="905" y="18978"/>
                    </a:lnTo>
                    <a:lnTo>
                      <a:pt x="959" y="19384"/>
                    </a:lnTo>
                    <a:lnTo>
                      <a:pt x="994" y="19791"/>
                    </a:lnTo>
                    <a:lnTo>
                      <a:pt x="994" y="20132"/>
                    </a:lnTo>
                    <a:lnTo>
                      <a:pt x="959" y="20485"/>
                    </a:lnTo>
                    <a:lnTo>
                      <a:pt x="941" y="20669"/>
                    </a:lnTo>
                    <a:lnTo>
                      <a:pt x="870" y="20813"/>
                    </a:lnTo>
                    <a:lnTo>
                      <a:pt x="799" y="20970"/>
                    </a:lnTo>
                    <a:lnTo>
                      <a:pt x="692" y="21088"/>
                    </a:lnTo>
                    <a:lnTo>
                      <a:pt x="1474" y="20997"/>
                    </a:lnTo>
                    <a:lnTo>
                      <a:pt x="2291" y="20866"/>
                    </a:lnTo>
                    <a:lnTo>
                      <a:pt x="3108" y="20787"/>
                    </a:lnTo>
                    <a:lnTo>
                      <a:pt x="3907" y="20721"/>
                    </a:lnTo>
                    <a:lnTo>
                      <a:pt x="4653" y="20695"/>
                    </a:lnTo>
                    <a:lnTo>
                      <a:pt x="5364" y="20695"/>
                    </a:lnTo>
                    <a:lnTo>
                      <a:pt x="5701" y="20721"/>
                    </a:lnTo>
                    <a:lnTo>
                      <a:pt x="6057" y="20761"/>
                    </a:lnTo>
                    <a:lnTo>
                      <a:pt x="6323" y="20813"/>
                    </a:lnTo>
                    <a:lnTo>
                      <a:pt x="6625" y="20892"/>
                    </a:lnTo>
                    <a:close/>
                  </a:path>
                </a:pathLst>
              </a:custGeom>
              <a:solidFill>
                <a:srgbClr val="FFBE7D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GB" sz="1100" b="1" dirty="0" smtClean="0">
                    <a:solidFill>
                      <a:srgbClr val="002060"/>
                    </a:solidFill>
                  </a:rPr>
                  <a:t>IGTF</a:t>
                </a:r>
                <a:endParaRPr lang="en-US" sz="1100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7" name="Puzzle2"/>
              <p:cNvSpPr>
                <a:spLocks noEditPoints="1" noChangeArrowheads="1"/>
              </p:cNvSpPr>
              <p:nvPr/>
            </p:nvSpPr>
            <p:spPr bwMode="auto">
              <a:xfrm>
                <a:off x="8089227" y="1818263"/>
                <a:ext cx="1235302" cy="957083"/>
              </a:xfrm>
              <a:custGeom>
                <a:avLst/>
                <a:gdLst>
                  <a:gd name="T0" fmla="*/ 11 w 21600"/>
                  <a:gd name="T1" fmla="*/ 13386 h 21600"/>
                  <a:gd name="T2" fmla="*/ 4202 w 21600"/>
                  <a:gd name="T3" fmla="*/ 21161 h 21600"/>
                  <a:gd name="T4" fmla="*/ 10400 w 21600"/>
                  <a:gd name="T5" fmla="*/ 13909 h 21600"/>
                  <a:gd name="T6" fmla="*/ 16821 w 21600"/>
                  <a:gd name="T7" fmla="*/ 21190 h 21600"/>
                  <a:gd name="T8" fmla="*/ 21600 w 21600"/>
                  <a:gd name="T9" fmla="*/ 15083 h 21600"/>
                  <a:gd name="T10" fmla="*/ 16889 w 21600"/>
                  <a:gd name="T11" fmla="*/ 5739 h 21600"/>
                  <a:gd name="T12" fmla="*/ 10800 w 21600"/>
                  <a:gd name="T13" fmla="*/ 28 h 21600"/>
                  <a:gd name="T14" fmla="*/ 4202 w 21600"/>
                  <a:gd name="T15" fmla="*/ 5894 h 21600"/>
                  <a:gd name="T16" fmla="*/ 5388 w 21600"/>
                  <a:gd name="T17" fmla="*/ 6742 h 21600"/>
                  <a:gd name="T18" fmla="*/ 16177 w 21600"/>
                  <a:gd name="T19" fmla="*/ 2044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4247" y="12354"/>
                    </a:moveTo>
                    <a:lnTo>
                      <a:pt x="4134" y="12468"/>
                    </a:lnTo>
                    <a:lnTo>
                      <a:pt x="4010" y="12581"/>
                    </a:lnTo>
                    <a:lnTo>
                      <a:pt x="3897" y="12637"/>
                    </a:lnTo>
                    <a:lnTo>
                      <a:pt x="3773" y="12694"/>
                    </a:lnTo>
                    <a:lnTo>
                      <a:pt x="3637" y="12694"/>
                    </a:lnTo>
                    <a:lnTo>
                      <a:pt x="3524" y="12694"/>
                    </a:lnTo>
                    <a:lnTo>
                      <a:pt x="3400" y="12665"/>
                    </a:lnTo>
                    <a:lnTo>
                      <a:pt x="3287" y="12609"/>
                    </a:lnTo>
                    <a:lnTo>
                      <a:pt x="3027" y="12496"/>
                    </a:lnTo>
                    <a:lnTo>
                      <a:pt x="2790" y="12340"/>
                    </a:lnTo>
                    <a:lnTo>
                      <a:pt x="2530" y="12142"/>
                    </a:lnTo>
                    <a:lnTo>
                      <a:pt x="2293" y="11987"/>
                    </a:lnTo>
                    <a:lnTo>
                      <a:pt x="2033" y="11817"/>
                    </a:lnTo>
                    <a:lnTo>
                      <a:pt x="1773" y="11676"/>
                    </a:lnTo>
                    <a:lnTo>
                      <a:pt x="1638" y="11662"/>
                    </a:lnTo>
                    <a:lnTo>
                      <a:pt x="1513" y="11634"/>
                    </a:lnTo>
                    <a:lnTo>
                      <a:pt x="1378" y="11634"/>
                    </a:lnTo>
                    <a:lnTo>
                      <a:pt x="1253" y="11634"/>
                    </a:lnTo>
                    <a:lnTo>
                      <a:pt x="1118" y="11662"/>
                    </a:lnTo>
                    <a:lnTo>
                      <a:pt x="971" y="11732"/>
                    </a:lnTo>
                    <a:lnTo>
                      <a:pt x="835" y="11817"/>
                    </a:lnTo>
                    <a:lnTo>
                      <a:pt x="711" y="11959"/>
                    </a:lnTo>
                    <a:lnTo>
                      <a:pt x="553" y="12086"/>
                    </a:lnTo>
                    <a:lnTo>
                      <a:pt x="429" y="12284"/>
                    </a:lnTo>
                    <a:lnTo>
                      <a:pt x="271" y="12524"/>
                    </a:lnTo>
                    <a:lnTo>
                      <a:pt x="146" y="12793"/>
                    </a:lnTo>
                    <a:lnTo>
                      <a:pt x="79" y="12962"/>
                    </a:lnTo>
                    <a:lnTo>
                      <a:pt x="33" y="13146"/>
                    </a:lnTo>
                    <a:lnTo>
                      <a:pt x="11" y="13386"/>
                    </a:lnTo>
                    <a:lnTo>
                      <a:pt x="11" y="13641"/>
                    </a:lnTo>
                    <a:lnTo>
                      <a:pt x="33" y="13881"/>
                    </a:lnTo>
                    <a:lnTo>
                      <a:pt x="101" y="14150"/>
                    </a:lnTo>
                    <a:lnTo>
                      <a:pt x="192" y="14404"/>
                    </a:lnTo>
                    <a:lnTo>
                      <a:pt x="293" y="14645"/>
                    </a:lnTo>
                    <a:lnTo>
                      <a:pt x="451" y="14857"/>
                    </a:lnTo>
                    <a:lnTo>
                      <a:pt x="621" y="15054"/>
                    </a:lnTo>
                    <a:lnTo>
                      <a:pt x="734" y="15125"/>
                    </a:lnTo>
                    <a:lnTo>
                      <a:pt x="835" y="15210"/>
                    </a:lnTo>
                    <a:lnTo>
                      <a:pt x="948" y="15267"/>
                    </a:lnTo>
                    <a:lnTo>
                      <a:pt x="1084" y="15323"/>
                    </a:lnTo>
                    <a:lnTo>
                      <a:pt x="1208" y="15351"/>
                    </a:lnTo>
                    <a:lnTo>
                      <a:pt x="1355" y="15380"/>
                    </a:lnTo>
                    <a:lnTo>
                      <a:pt x="1513" y="15380"/>
                    </a:lnTo>
                    <a:lnTo>
                      <a:pt x="1683" y="15380"/>
                    </a:lnTo>
                    <a:lnTo>
                      <a:pt x="1864" y="15351"/>
                    </a:lnTo>
                    <a:lnTo>
                      <a:pt x="2033" y="15323"/>
                    </a:lnTo>
                    <a:lnTo>
                      <a:pt x="2225" y="15238"/>
                    </a:lnTo>
                    <a:lnTo>
                      <a:pt x="2428" y="15153"/>
                    </a:lnTo>
                    <a:lnTo>
                      <a:pt x="2745" y="15026"/>
                    </a:lnTo>
                    <a:lnTo>
                      <a:pt x="3005" y="14913"/>
                    </a:lnTo>
                    <a:lnTo>
                      <a:pt x="3264" y="14828"/>
                    </a:lnTo>
                    <a:lnTo>
                      <a:pt x="3513" y="14800"/>
                    </a:lnTo>
                    <a:lnTo>
                      <a:pt x="3615" y="14828"/>
                    </a:lnTo>
                    <a:lnTo>
                      <a:pt x="3728" y="14857"/>
                    </a:lnTo>
                    <a:lnTo>
                      <a:pt x="3807" y="14913"/>
                    </a:lnTo>
                    <a:lnTo>
                      <a:pt x="3920" y="14998"/>
                    </a:lnTo>
                    <a:lnTo>
                      <a:pt x="4010" y="15097"/>
                    </a:lnTo>
                    <a:lnTo>
                      <a:pt x="4089" y="15238"/>
                    </a:lnTo>
                    <a:lnTo>
                      <a:pt x="4179" y="15408"/>
                    </a:lnTo>
                    <a:lnTo>
                      <a:pt x="4247" y="15620"/>
                    </a:lnTo>
                    <a:lnTo>
                      <a:pt x="4326" y="15860"/>
                    </a:lnTo>
                    <a:lnTo>
                      <a:pt x="4394" y="16129"/>
                    </a:lnTo>
                    <a:lnTo>
                      <a:pt x="4439" y="16440"/>
                    </a:lnTo>
                    <a:lnTo>
                      <a:pt x="4507" y="16737"/>
                    </a:lnTo>
                    <a:lnTo>
                      <a:pt x="4552" y="17090"/>
                    </a:lnTo>
                    <a:lnTo>
                      <a:pt x="4575" y="17443"/>
                    </a:lnTo>
                    <a:lnTo>
                      <a:pt x="4586" y="17825"/>
                    </a:lnTo>
                    <a:lnTo>
                      <a:pt x="4586" y="18193"/>
                    </a:lnTo>
                    <a:lnTo>
                      <a:pt x="4586" y="18574"/>
                    </a:lnTo>
                    <a:lnTo>
                      <a:pt x="4586" y="18984"/>
                    </a:lnTo>
                    <a:lnTo>
                      <a:pt x="4552" y="19366"/>
                    </a:lnTo>
                    <a:lnTo>
                      <a:pt x="4507" y="19748"/>
                    </a:lnTo>
                    <a:lnTo>
                      <a:pt x="4462" y="20129"/>
                    </a:lnTo>
                    <a:lnTo>
                      <a:pt x="4371" y="20483"/>
                    </a:lnTo>
                    <a:lnTo>
                      <a:pt x="4292" y="20836"/>
                    </a:lnTo>
                    <a:lnTo>
                      <a:pt x="4202" y="21161"/>
                    </a:lnTo>
                    <a:lnTo>
                      <a:pt x="4744" y="21161"/>
                    </a:lnTo>
                    <a:lnTo>
                      <a:pt x="5264" y="21161"/>
                    </a:lnTo>
                    <a:lnTo>
                      <a:pt x="5784" y="21161"/>
                    </a:lnTo>
                    <a:lnTo>
                      <a:pt x="6235" y="21161"/>
                    </a:lnTo>
                    <a:lnTo>
                      <a:pt x="6676" y="21161"/>
                    </a:lnTo>
                    <a:lnTo>
                      <a:pt x="7060" y="21161"/>
                    </a:lnTo>
                    <a:lnTo>
                      <a:pt x="7410" y="21161"/>
                    </a:lnTo>
                    <a:lnTo>
                      <a:pt x="7670" y="21161"/>
                    </a:lnTo>
                    <a:lnTo>
                      <a:pt x="8020" y="21020"/>
                    </a:lnTo>
                    <a:lnTo>
                      <a:pt x="8303" y="20893"/>
                    </a:lnTo>
                    <a:lnTo>
                      <a:pt x="8563" y="20695"/>
                    </a:lnTo>
                    <a:lnTo>
                      <a:pt x="8800" y="20511"/>
                    </a:lnTo>
                    <a:lnTo>
                      <a:pt x="8969" y="20285"/>
                    </a:lnTo>
                    <a:lnTo>
                      <a:pt x="9150" y="20045"/>
                    </a:lnTo>
                    <a:lnTo>
                      <a:pt x="9252" y="19804"/>
                    </a:lnTo>
                    <a:lnTo>
                      <a:pt x="9342" y="19550"/>
                    </a:lnTo>
                    <a:lnTo>
                      <a:pt x="9410" y="19281"/>
                    </a:lnTo>
                    <a:lnTo>
                      <a:pt x="9433" y="19013"/>
                    </a:lnTo>
                    <a:lnTo>
                      <a:pt x="9433" y="18744"/>
                    </a:lnTo>
                    <a:lnTo>
                      <a:pt x="9387" y="18504"/>
                    </a:lnTo>
                    <a:lnTo>
                      <a:pt x="9320" y="18221"/>
                    </a:lnTo>
                    <a:lnTo>
                      <a:pt x="9207" y="17981"/>
                    </a:lnTo>
                    <a:lnTo>
                      <a:pt x="9105" y="17740"/>
                    </a:lnTo>
                    <a:lnTo>
                      <a:pt x="8924" y="17514"/>
                    </a:lnTo>
                    <a:lnTo>
                      <a:pt x="8777" y="17274"/>
                    </a:lnTo>
                    <a:lnTo>
                      <a:pt x="8642" y="17034"/>
                    </a:lnTo>
                    <a:lnTo>
                      <a:pt x="8563" y="16765"/>
                    </a:lnTo>
                    <a:lnTo>
                      <a:pt x="8472" y="16468"/>
                    </a:lnTo>
                    <a:lnTo>
                      <a:pt x="8450" y="16157"/>
                    </a:lnTo>
                    <a:lnTo>
                      <a:pt x="8450" y="15860"/>
                    </a:lnTo>
                    <a:lnTo>
                      <a:pt x="8472" y="15563"/>
                    </a:lnTo>
                    <a:lnTo>
                      <a:pt x="8540" y="15267"/>
                    </a:lnTo>
                    <a:lnTo>
                      <a:pt x="8642" y="14998"/>
                    </a:lnTo>
                    <a:lnTo>
                      <a:pt x="8777" y="14729"/>
                    </a:lnTo>
                    <a:lnTo>
                      <a:pt x="8868" y="14616"/>
                    </a:lnTo>
                    <a:lnTo>
                      <a:pt x="8969" y="14475"/>
                    </a:lnTo>
                    <a:lnTo>
                      <a:pt x="9060" y="14376"/>
                    </a:lnTo>
                    <a:lnTo>
                      <a:pt x="9184" y="14291"/>
                    </a:lnTo>
                    <a:lnTo>
                      <a:pt x="9297" y="14206"/>
                    </a:lnTo>
                    <a:lnTo>
                      <a:pt x="9433" y="14121"/>
                    </a:lnTo>
                    <a:lnTo>
                      <a:pt x="9579" y="14051"/>
                    </a:lnTo>
                    <a:lnTo>
                      <a:pt x="9726" y="13994"/>
                    </a:lnTo>
                    <a:lnTo>
                      <a:pt x="9884" y="13938"/>
                    </a:lnTo>
                    <a:lnTo>
                      <a:pt x="10054" y="13909"/>
                    </a:lnTo>
                    <a:lnTo>
                      <a:pt x="10257" y="13881"/>
                    </a:lnTo>
                    <a:lnTo>
                      <a:pt x="10449" y="13881"/>
                    </a:lnTo>
                    <a:lnTo>
                      <a:pt x="10664" y="13881"/>
                    </a:lnTo>
                    <a:lnTo>
                      <a:pt x="10856" y="13909"/>
                    </a:lnTo>
                    <a:lnTo>
                      <a:pt x="11037" y="13966"/>
                    </a:lnTo>
                    <a:lnTo>
                      <a:pt x="11206" y="14023"/>
                    </a:lnTo>
                    <a:lnTo>
                      <a:pt x="11353" y="14093"/>
                    </a:lnTo>
                    <a:lnTo>
                      <a:pt x="11511" y="14178"/>
                    </a:lnTo>
                    <a:lnTo>
                      <a:pt x="11635" y="14263"/>
                    </a:lnTo>
                    <a:lnTo>
                      <a:pt x="11748" y="14376"/>
                    </a:lnTo>
                    <a:lnTo>
                      <a:pt x="11861" y="14475"/>
                    </a:lnTo>
                    <a:lnTo>
                      <a:pt x="11941" y="14616"/>
                    </a:lnTo>
                    <a:lnTo>
                      <a:pt x="12031" y="14758"/>
                    </a:lnTo>
                    <a:lnTo>
                      <a:pt x="12099" y="14885"/>
                    </a:lnTo>
                    <a:lnTo>
                      <a:pt x="12200" y="15210"/>
                    </a:lnTo>
                    <a:lnTo>
                      <a:pt x="12268" y="15507"/>
                    </a:lnTo>
                    <a:lnTo>
                      <a:pt x="12291" y="15832"/>
                    </a:lnTo>
                    <a:lnTo>
                      <a:pt x="12291" y="16157"/>
                    </a:lnTo>
                    <a:lnTo>
                      <a:pt x="12246" y="16482"/>
                    </a:lnTo>
                    <a:lnTo>
                      <a:pt x="12178" y="16807"/>
                    </a:lnTo>
                    <a:lnTo>
                      <a:pt x="12099" y="17090"/>
                    </a:lnTo>
                    <a:lnTo>
                      <a:pt x="12008" y="17330"/>
                    </a:lnTo>
                    <a:lnTo>
                      <a:pt x="11884" y="17542"/>
                    </a:lnTo>
                    <a:lnTo>
                      <a:pt x="11748" y="17712"/>
                    </a:lnTo>
                    <a:lnTo>
                      <a:pt x="11613" y="17839"/>
                    </a:lnTo>
                    <a:lnTo>
                      <a:pt x="11489" y="18037"/>
                    </a:lnTo>
                    <a:lnTo>
                      <a:pt x="11398" y="18221"/>
                    </a:lnTo>
                    <a:lnTo>
                      <a:pt x="11319" y="18447"/>
                    </a:lnTo>
                    <a:lnTo>
                      <a:pt x="11251" y="18659"/>
                    </a:lnTo>
                    <a:lnTo>
                      <a:pt x="11206" y="18900"/>
                    </a:lnTo>
                    <a:lnTo>
                      <a:pt x="11184" y="19154"/>
                    </a:lnTo>
                    <a:lnTo>
                      <a:pt x="11184" y="19423"/>
                    </a:lnTo>
                    <a:lnTo>
                      <a:pt x="11229" y="19663"/>
                    </a:lnTo>
                    <a:lnTo>
                      <a:pt x="11297" y="19903"/>
                    </a:lnTo>
                    <a:lnTo>
                      <a:pt x="11376" y="20158"/>
                    </a:lnTo>
                    <a:lnTo>
                      <a:pt x="11511" y="20398"/>
                    </a:lnTo>
                    <a:lnTo>
                      <a:pt x="11681" y="20610"/>
                    </a:lnTo>
                    <a:lnTo>
                      <a:pt x="11884" y="20808"/>
                    </a:lnTo>
                    <a:lnTo>
                      <a:pt x="12121" y="20992"/>
                    </a:lnTo>
                    <a:lnTo>
                      <a:pt x="12404" y="21161"/>
                    </a:lnTo>
                    <a:lnTo>
                      <a:pt x="12528" y="21190"/>
                    </a:lnTo>
                    <a:lnTo>
                      <a:pt x="12856" y="21274"/>
                    </a:lnTo>
                    <a:lnTo>
                      <a:pt x="13330" y="21373"/>
                    </a:lnTo>
                    <a:lnTo>
                      <a:pt x="13963" y="21486"/>
                    </a:lnTo>
                    <a:lnTo>
                      <a:pt x="14313" y="21543"/>
                    </a:lnTo>
                    <a:lnTo>
                      <a:pt x="14652" y="21571"/>
                    </a:lnTo>
                    <a:lnTo>
                      <a:pt x="15025" y="21600"/>
                    </a:lnTo>
                    <a:lnTo>
                      <a:pt x="15409" y="21600"/>
                    </a:lnTo>
                    <a:lnTo>
                      <a:pt x="15782" y="21600"/>
                    </a:lnTo>
                    <a:lnTo>
                      <a:pt x="16177" y="21571"/>
                    </a:lnTo>
                    <a:lnTo>
                      <a:pt x="16516" y="21486"/>
                    </a:lnTo>
                    <a:lnTo>
                      <a:pt x="16889" y="21402"/>
                    </a:lnTo>
                    <a:lnTo>
                      <a:pt x="16821" y="21190"/>
                    </a:lnTo>
                    <a:lnTo>
                      <a:pt x="16776" y="20935"/>
                    </a:lnTo>
                    <a:lnTo>
                      <a:pt x="16742" y="20667"/>
                    </a:lnTo>
                    <a:lnTo>
                      <a:pt x="16719" y="20370"/>
                    </a:lnTo>
                    <a:lnTo>
                      <a:pt x="16697" y="19719"/>
                    </a:lnTo>
                    <a:lnTo>
                      <a:pt x="16697" y="19013"/>
                    </a:lnTo>
                    <a:lnTo>
                      <a:pt x="16719" y="18306"/>
                    </a:lnTo>
                    <a:lnTo>
                      <a:pt x="16753" y="17599"/>
                    </a:lnTo>
                    <a:lnTo>
                      <a:pt x="16821" y="16949"/>
                    </a:lnTo>
                    <a:lnTo>
                      <a:pt x="16889" y="16383"/>
                    </a:lnTo>
                    <a:lnTo>
                      <a:pt x="16934" y="16129"/>
                    </a:lnTo>
                    <a:lnTo>
                      <a:pt x="17002" y="15945"/>
                    </a:lnTo>
                    <a:lnTo>
                      <a:pt x="17081" y="15790"/>
                    </a:lnTo>
                    <a:lnTo>
                      <a:pt x="17194" y="15648"/>
                    </a:lnTo>
                    <a:lnTo>
                      <a:pt x="17318" y="15563"/>
                    </a:lnTo>
                    <a:lnTo>
                      <a:pt x="17453" y="15507"/>
                    </a:lnTo>
                    <a:lnTo>
                      <a:pt x="17600" y="15450"/>
                    </a:lnTo>
                    <a:lnTo>
                      <a:pt x="17758" y="15450"/>
                    </a:lnTo>
                    <a:lnTo>
                      <a:pt x="17905" y="15479"/>
                    </a:lnTo>
                    <a:lnTo>
                      <a:pt x="18064" y="15535"/>
                    </a:lnTo>
                    <a:lnTo>
                      <a:pt x="18233" y="15620"/>
                    </a:lnTo>
                    <a:lnTo>
                      <a:pt x="18380" y="15733"/>
                    </a:lnTo>
                    <a:lnTo>
                      <a:pt x="18561" y="15832"/>
                    </a:lnTo>
                    <a:lnTo>
                      <a:pt x="18707" y="15973"/>
                    </a:lnTo>
                    <a:lnTo>
                      <a:pt x="18866" y="16129"/>
                    </a:lnTo>
                    <a:lnTo>
                      <a:pt x="18990" y="16327"/>
                    </a:lnTo>
                    <a:lnTo>
                      <a:pt x="19125" y="16482"/>
                    </a:lnTo>
                    <a:lnTo>
                      <a:pt x="19295" y="16624"/>
                    </a:lnTo>
                    <a:lnTo>
                      <a:pt x="19464" y="16737"/>
                    </a:lnTo>
                    <a:lnTo>
                      <a:pt x="19668" y="16807"/>
                    </a:lnTo>
                    <a:lnTo>
                      <a:pt x="19860" y="16836"/>
                    </a:lnTo>
                    <a:lnTo>
                      <a:pt x="20052" y="16864"/>
                    </a:lnTo>
                    <a:lnTo>
                      <a:pt x="20266" y="16836"/>
                    </a:lnTo>
                    <a:lnTo>
                      <a:pt x="20470" y="16793"/>
                    </a:lnTo>
                    <a:lnTo>
                      <a:pt x="20662" y="16708"/>
                    </a:lnTo>
                    <a:lnTo>
                      <a:pt x="20854" y="16567"/>
                    </a:lnTo>
                    <a:lnTo>
                      <a:pt x="21035" y="16412"/>
                    </a:lnTo>
                    <a:lnTo>
                      <a:pt x="21182" y="16214"/>
                    </a:lnTo>
                    <a:lnTo>
                      <a:pt x="21340" y="16002"/>
                    </a:lnTo>
                    <a:lnTo>
                      <a:pt x="21441" y="15733"/>
                    </a:lnTo>
                    <a:lnTo>
                      <a:pt x="21532" y="15436"/>
                    </a:lnTo>
                    <a:lnTo>
                      <a:pt x="21600" y="15083"/>
                    </a:lnTo>
                    <a:lnTo>
                      <a:pt x="21600" y="14885"/>
                    </a:lnTo>
                    <a:lnTo>
                      <a:pt x="21600" y="14729"/>
                    </a:lnTo>
                    <a:lnTo>
                      <a:pt x="21600" y="14531"/>
                    </a:lnTo>
                    <a:lnTo>
                      <a:pt x="21577" y="14376"/>
                    </a:lnTo>
                    <a:lnTo>
                      <a:pt x="21532" y="14206"/>
                    </a:lnTo>
                    <a:lnTo>
                      <a:pt x="21487" y="14051"/>
                    </a:lnTo>
                    <a:lnTo>
                      <a:pt x="21419" y="13909"/>
                    </a:lnTo>
                    <a:lnTo>
                      <a:pt x="21351" y="13768"/>
                    </a:lnTo>
                    <a:lnTo>
                      <a:pt x="21204" y="13500"/>
                    </a:lnTo>
                    <a:lnTo>
                      <a:pt x="21035" y="13287"/>
                    </a:lnTo>
                    <a:lnTo>
                      <a:pt x="20809" y="13090"/>
                    </a:lnTo>
                    <a:lnTo>
                      <a:pt x="20594" y="12962"/>
                    </a:lnTo>
                    <a:lnTo>
                      <a:pt x="20357" y="12821"/>
                    </a:lnTo>
                    <a:lnTo>
                      <a:pt x="20120" y="12764"/>
                    </a:lnTo>
                    <a:lnTo>
                      <a:pt x="19882" y="12708"/>
                    </a:lnTo>
                    <a:lnTo>
                      <a:pt x="19645" y="12736"/>
                    </a:lnTo>
                    <a:lnTo>
                      <a:pt x="19430" y="12793"/>
                    </a:lnTo>
                    <a:lnTo>
                      <a:pt x="19227" y="12906"/>
                    </a:lnTo>
                    <a:lnTo>
                      <a:pt x="19148" y="12962"/>
                    </a:lnTo>
                    <a:lnTo>
                      <a:pt x="19058" y="13047"/>
                    </a:lnTo>
                    <a:lnTo>
                      <a:pt x="18990" y="13146"/>
                    </a:lnTo>
                    <a:lnTo>
                      <a:pt x="18911" y="13259"/>
                    </a:lnTo>
                    <a:lnTo>
                      <a:pt x="18775" y="13471"/>
                    </a:lnTo>
                    <a:lnTo>
                      <a:pt x="18628" y="13641"/>
                    </a:lnTo>
                    <a:lnTo>
                      <a:pt x="18470" y="13740"/>
                    </a:lnTo>
                    <a:lnTo>
                      <a:pt x="18301" y="13825"/>
                    </a:lnTo>
                    <a:lnTo>
                      <a:pt x="18143" y="13853"/>
                    </a:lnTo>
                    <a:lnTo>
                      <a:pt x="17973" y="13881"/>
                    </a:lnTo>
                    <a:lnTo>
                      <a:pt x="17804" y="13853"/>
                    </a:lnTo>
                    <a:lnTo>
                      <a:pt x="17646" y="13796"/>
                    </a:lnTo>
                    <a:lnTo>
                      <a:pt x="17499" y="13726"/>
                    </a:lnTo>
                    <a:lnTo>
                      <a:pt x="17341" y="13641"/>
                    </a:lnTo>
                    <a:lnTo>
                      <a:pt x="17216" y="13528"/>
                    </a:lnTo>
                    <a:lnTo>
                      <a:pt x="17103" y="13386"/>
                    </a:lnTo>
                    <a:lnTo>
                      <a:pt x="17024" y="13259"/>
                    </a:lnTo>
                    <a:lnTo>
                      <a:pt x="16934" y="13118"/>
                    </a:lnTo>
                    <a:lnTo>
                      <a:pt x="16889" y="12991"/>
                    </a:lnTo>
                    <a:lnTo>
                      <a:pt x="16889" y="12849"/>
                    </a:lnTo>
                    <a:lnTo>
                      <a:pt x="16889" y="12383"/>
                    </a:lnTo>
                    <a:lnTo>
                      <a:pt x="16889" y="11662"/>
                    </a:lnTo>
                    <a:lnTo>
                      <a:pt x="16889" y="10701"/>
                    </a:lnTo>
                    <a:lnTo>
                      <a:pt x="16889" y="9640"/>
                    </a:lnTo>
                    <a:lnTo>
                      <a:pt x="16889" y="8566"/>
                    </a:lnTo>
                    <a:lnTo>
                      <a:pt x="16889" y="7478"/>
                    </a:lnTo>
                    <a:lnTo>
                      <a:pt x="16889" y="6502"/>
                    </a:lnTo>
                    <a:lnTo>
                      <a:pt x="16889" y="5739"/>
                    </a:lnTo>
                    <a:lnTo>
                      <a:pt x="16674" y="5894"/>
                    </a:lnTo>
                    <a:lnTo>
                      <a:pt x="16414" y="6036"/>
                    </a:lnTo>
                    <a:lnTo>
                      <a:pt x="16154" y="6177"/>
                    </a:lnTo>
                    <a:lnTo>
                      <a:pt x="15849" y="6248"/>
                    </a:lnTo>
                    <a:lnTo>
                      <a:pt x="15544" y="6304"/>
                    </a:lnTo>
                    <a:lnTo>
                      <a:pt x="15217" y="6332"/>
                    </a:lnTo>
                    <a:lnTo>
                      <a:pt x="14866" y="6361"/>
                    </a:lnTo>
                    <a:lnTo>
                      <a:pt x="14550" y="6361"/>
                    </a:lnTo>
                    <a:lnTo>
                      <a:pt x="14200" y="6332"/>
                    </a:lnTo>
                    <a:lnTo>
                      <a:pt x="13850" y="6276"/>
                    </a:lnTo>
                    <a:lnTo>
                      <a:pt x="13522" y="6219"/>
                    </a:lnTo>
                    <a:lnTo>
                      <a:pt x="13206" y="6149"/>
                    </a:lnTo>
                    <a:lnTo>
                      <a:pt x="12901" y="6064"/>
                    </a:lnTo>
                    <a:lnTo>
                      <a:pt x="12618" y="5951"/>
                    </a:lnTo>
                    <a:lnTo>
                      <a:pt x="12358" y="5838"/>
                    </a:lnTo>
                    <a:lnTo>
                      <a:pt x="12121" y="5739"/>
                    </a:lnTo>
                    <a:lnTo>
                      <a:pt x="11941" y="5626"/>
                    </a:lnTo>
                    <a:lnTo>
                      <a:pt x="11794" y="5513"/>
                    </a:lnTo>
                    <a:lnTo>
                      <a:pt x="11658" y="5414"/>
                    </a:lnTo>
                    <a:lnTo>
                      <a:pt x="11556" y="5301"/>
                    </a:lnTo>
                    <a:lnTo>
                      <a:pt x="11466" y="5187"/>
                    </a:lnTo>
                    <a:lnTo>
                      <a:pt x="11398" y="5089"/>
                    </a:lnTo>
                    <a:lnTo>
                      <a:pt x="11376" y="4947"/>
                    </a:lnTo>
                    <a:lnTo>
                      <a:pt x="11353" y="4834"/>
                    </a:lnTo>
                    <a:lnTo>
                      <a:pt x="11353" y="4707"/>
                    </a:lnTo>
                    <a:lnTo>
                      <a:pt x="11376" y="4565"/>
                    </a:lnTo>
                    <a:lnTo>
                      <a:pt x="11443" y="4410"/>
                    </a:lnTo>
                    <a:lnTo>
                      <a:pt x="11511" y="4240"/>
                    </a:lnTo>
                    <a:lnTo>
                      <a:pt x="11703" y="3887"/>
                    </a:lnTo>
                    <a:lnTo>
                      <a:pt x="11986" y="3505"/>
                    </a:lnTo>
                    <a:lnTo>
                      <a:pt x="12144" y="3265"/>
                    </a:lnTo>
                    <a:lnTo>
                      <a:pt x="12246" y="3025"/>
                    </a:lnTo>
                    <a:lnTo>
                      <a:pt x="12336" y="2756"/>
                    </a:lnTo>
                    <a:lnTo>
                      <a:pt x="12404" y="2445"/>
                    </a:lnTo>
                    <a:lnTo>
                      <a:pt x="12438" y="2176"/>
                    </a:lnTo>
                    <a:lnTo>
                      <a:pt x="12438" y="1880"/>
                    </a:lnTo>
                    <a:lnTo>
                      <a:pt x="12404" y="1583"/>
                    </a:lnTo>
                    <a:lnTo>
                      <a:pt x="12336" y="1314"/>
                    </a:lnTo>
                    <a:lnTo>
                      <a:pt x="12246" y="1046"/>
                    </a:lnTo>
                    <a:lnTo>
                      <a:pt x="12099" y="791"/>
                    </a:lnTo>
                    <a:lnTo>
                      <a:pt x="12008" y="692"/>
                    </a:lnTo>
                    <a:lnTo>
                      <a:pt x="11918" y="579"/>
                    </a:lnTo>
                    <a:lnTo>
                      <a:pt x="11816" y="466"/>
                    </a:lnTo>
                    <a:lnTo>
                      <a:pt x="11703" y="381"/>
                    </a:lnTo>
                    <a:lnTo>
                      <a:pt x="11579" y="310"/>
                    </a:lnTo>
                    <a:lnTo>
                      <a:pt x="11443" y="226"/>
                    </a:lnTo>
                    <a:lnTo>
                      <a:pt x="11297" y="169"/>
                    </a:lnTo>
                    <a:lnTo>
                      <a:pt x="11138" y="113"/>
                    </a:lnTo>
                    <a:lnTo>
                      <a:pt x="10969" y="56"/>
                    </a:lnTo>
                    <a:lnTo>
                      <a:pt x="10800" y="28"/>
                    </a:lnTo>
                    <a:lnTo>
                      <a:pt x="10619" y="28"/>
                    </a:lnTo>
                    <a:lnTo>
                      <a:pt x="10404" y="28"/>
                    </a:lnTo>
                    <a:lnTo>
                      <a:pt x="10257" y="28"/>
                    </a:lnTo>
                    <a:lnTo>
                      <a:pt x="10076" y="56"/>
                    </a:lnTo>
                    <a:lnTo>
                      <a:pt x="9952" y="84"/>
                    </a:lnTo>
                    <a:lnTo>
                      <a:pt x="9794" y="141"/>
                    </a:lnTo>
                    <a:lnTo>
                      <a:pt x="9692" y="226"/>
                    </a:lnTo>
                    <a:lnTo>
                      <a:pt x="9557" y="282"/>
                    </a:lnTo>
                    <a:lnTo>
                      <a:pt x="9455" y="381"/>
                    </a:lnTo>
                    <a:lnTo>
                      <a:pt x="9365" y="466"/>
                    </a:lnTo>
                    <a:lnTo>
                      <a:pt x="9274" y="579"/>
                    </a:lnTo>
                    <a:lnTo>
                      <a:pt x="9184" y="692"/>
                    </a:lnTo>
                    <a:lnTo>
                      <a:pt x="9128" y="791"/>
                    </a:lnTo>
                    <a:lnTo>
                      <a:pt x="9060" y="932"/>
                    </a:lnTo>
                    <a:lnTo>
                      <a:pt x="8969" y="1201"/>
                    </a:lnTo>
                    <a:lnTo>
                      <a:pt x="8913" y="1498"/>
                    </a:lnTo>
                    <a:lnTo>
                      <a:pt x="8890" y="1795"/>
                    </a:lnTo>
                    <a:lnTo>
                      <a:pt x="8890" y="2120"/>
                    </a:lnTo>
                    <a:lnTo>
                      <a:pt x="8913" y="2445"/>
                    </a:lnTo>
                    <a:lnTo>
                      <a:pt x="8969" y="2756"/>
                    </a:lnTo>
                    <a:lnTo>
                      <a:pt x="9060" y="3081"/>
                    </a:lnTo>
                    <a:lnTo>
                      <a:pt x="9173" y="3378"/>
                    </a:lnTo>
                    <a:lnTo>
                      <a:pt x="9297" y="3647"/>
                    </a:lnTo>
                    <a:lnTo>
                      <a:pt x="9466" y="3887"/>
                    </a:lnTo>
                    <a:lnTo>
                      <a:pt x="9579" y="4085"/>
                    </a:lnTo>
                    <a:lnTo>
                      <a:pt x="9670" y="4269"/>
                    </a:lnTo>
                    <a:lnTo>
                      <a:pt x="9726" y="4467"/>
                    </a:lnTo>
                    <a:lnTo>
                      <a:pt x="9771" y="4650"/>
                    </a:lnTo>
                    <a:lnTo>
                      <a:pt x="9771" y="4834"/>
                    </a:lnTo>
                    <a:lnTo>
                      <a:pt x="9749" y="5032"/>
                    </a:lnTo>
                    <a:lnTo>
                      <a:pt x="9715" y="5216"/>
                    </a:lnTo>
                    <a:lnTo>
                      <a:pt x="9625" y="5385"/>
                    </a:lnTo>
                    <a:lnTo>
                      <a:pt x="9534" y="5513"/>
                    </a:lnTo>
                    <a:lnTo>
                      <a:pt x="9410" y="5626"/>
                    </a:lnTo>
                    <a:lnTo>
                      <a:pt x="9229" y="5710"/>
                    </a:lnTo>
                    <a:lnTo>
                      <a:pt x="9060" y="5767"/>
                    </a:lnTo>
                    <a:lnTo>
                      <a:pt x="8845" y="5767"/>
                    </a:lnTo>
                    <a:lnTo>
                      <a:pt x="8585" y="5739"/>
                    </a:lnTo>
                    <a:lnTo>
                      <a:pt x="8325" y="5654"/>
                    </a:lnTo>
                    <a:lnTo>
                      <a:pt x="8020" y="5513"/>
                    </a:lnTo>
                    <a:lnTo>
                      <a:pt x="7840" y="5442"/>
                    </a:lnTo>
                    <a:lnTo>
                      <a:pt x="7648" y="5385"/>
                    </a:lnTo>
                    <a:lnTo>
                      <a:pt x="7433" y="5329"/>
                    </a:lnTo>
                    <a:lnTo>
                      <a:pt x="7241" y="5301"/>
                    </a:lnTo>
                    <a:lnTo>
                      <a:pt x="6755" y="5301"/>
                    </a:lnTo>
                    <a:lnTo>
                      <a:pt x="6281" y="5329"/>
                    </a:lnTo>
                    <a:lnTo>
                      <a:pt x="5784" y="5385"/>
                    </a:lnTo>
                    <a:lnTo>
                      <a:pt x="5264" y="5498"/>
                    </a:lnTo>
                    <a:lnTo>
                      <a:pt x="4744" y="5597"/>
                    </a:lnTo>
                    <a:lnTo>
                      <a:pt x="4247" y="5739"/>
                    </a:lnTo>
                    <a:lnTo>
                      <a:pt x="4202" y="5894"/>
                    </a:lnTo>
                    <a:lnTo>
                      <a:pt x="4202" y="6191"/>
                    </a:lnTo>
                    <a:lnTo>
                      <a:pt x="4202" y="6545"/>
                    </a:lnTo>
                    <a:lnTo>
                      <a:pt x="4225" y="6954"/>
                    </a:lnTo>
                    <a:lnTo>
                      <a:pt x="4315" y="7930"/>
                    </a:lnTo>
                    <a:lnTo>
                      <a:pt x="4394" y="9018"/>
                    </a:lnTo>
                    <a:lnTo>
                      <a:pt x="4439" y="9570"/>
                    </a:lnTo>
                    <a:lnTo>
                      <a:pt x="4462" y="10107"/>
                    </a:lnTo>
                    <a:lnTo>
                      <a:pt x="4484" y="10630"/>
                    </a:lnTo>
                    <a:lnTo>
                      <a:pt x="4507" y="11082"/>
                    </a:lnTo>
                    <a:lnTo>
                      <a:pt x="4484" y="11520"/>
                    </a:lnTo>
                    <a:lnTo>
                      <a:pt x="4439" y="11874"/>
                    </a:lnTo>
                    <a:lnTo>
                      <a:pt x="4394" y="12029"/>
                    </a:lnTo>
                    <a:lnTo>
                      <a:pt x="4349" y="12171"/>
                    </a:lnTo>
                    <a:lnTo>
                      <a:pt x="4315" y="12284"/>
                    </a:lnTo>
                    <a:lnTo>
                      <a:pt x="4247" y="12354"/>
                    </a:lnTo>
                    <a:close/>
                  </a:path>
                </a:pathLst>
              </a:custGeom>
              <a:solidFill>
                <a:srgbClr val="FFFFCC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GB" sz="1100" b="1" dirty="0" smtClean="0">
                    <a:solidFill>
                      <a:srgbClr val="002060"/>
                    </a:solidFill>
                  </a:rPr>
                  <a:t>SCI</a:t>
                </a:r>
                <a:endParaRPr lang="en-US" sz="1100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8" name="Puzzle4"/>
              <p:cNvSpPr>
                <a:spLocks noEditPoints="1" noChangeArrowheads="1"/>
              </p:cNvSpPr>
              <p:nvPr/>
            </p:nvSpPr>
            <p:spPr bwMode="auto">
              <a:xfrm>
                <a:off x="7611225" y="1806465"/>
                <a:ext cx="744794" cy="1223595"/>
              </a:xfrm>
              <a:custGeom>
                <a:avLst/>
                <a:gdLst>
                  <a:gd name="T0" fmla="*/ 8307 w 21600"/>
                  <a:gd name="T1" fmla="*/ 11593 h 21600"/>
                  <a:gd name="T2" fmla="*/ 453 w 21600"/>
                  <a:gd name="T3" fmla="*/ 16938 h 21600"/>
                  <a:gd name="T4" fmla="*/ 11500 w 21600"/>
                  <a:gd name="T5" fmla="*/ 21600 h 21600"/>
                  <a:gd name="T6" fmla="*/ 20920 w 21600"/>
                  <a:gd name="T7" fmla="*/ 16751 h 21600"/>
                  <a:gd name="T8" fmla="*/ 13972 w 21600"/>
                  <a:gd name="T9" fmla="*/ 10888 h 21600"/>
                  <a:gd name="T10" fmla="*/ 21033 w 21600"/>
                  <a:gd name="T11" fmla="*/ 4716 h 21600"/>
                  <a:gd name="T12" fmla="*/ 11102 w 21600"/>
                  <a:gd name="T13" fmla="*/ 11 h 21600"/>
                  <a:gd name="T14" fmla="*/ 453 w 21600"/>
                  <a:gd name="T15" fmla="*/ 4716 h 21600"/>
                  <a:gd name="T16" fmla="*/ 2076 w 21600"/>
                  <a:gd name="T17" fmla="*/ 5664 h 21600"/>
                  <a:gd name="T18" fmla="*/ 20203 w 21600"/>
                  <a:gd name="T19" fmla="*/ 1598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3813" y="10590"/>
                    </a:moveTo>
                    <a:lnTo>
                      <a:pt x="3927" y="10513"/>
                    </a:lnTo>
                    <a:lnTo>
                      <a:pt x="4078" y="10425"/>
                    </a:lnTo>
                    <a:lnTo>
                      <a:pt x="4210" y="10359"/>
                    </a:lnTo>
                    <a:lnTo>
                      <a:pt x="4361" y="10315"/>
                    </a:lnTo>
                    <a:lnTo>
                      <a:pt x="4682" y="10237"/>
                    </a:lnTo>
                    <a:lnTo>
                      <a:pt x="5041" y="10193"/>
                    </a:lnTo>
                    <a:lnTo>
                      <a:pt x="5456" y="10171"/>
                    </a:lnTo>
                    <a:lnTo>
                      <a:pt x="5853" y="10193"/>
                    </a:lnTo>
                    <a:lnTo>
                      <a:pt x="6249" y="10260"/>
                    </a:lnTo>
                    <a:lnTo>
                      <a:pt x="6646" y="10337"/>
                    </a:lnTo>
                    <a:lnTo>
                      <a:pt x="7004" y="10469"/>
                    </a:lnTo>
                    <a:lnTo>
                      <a:pt x="7363" y="10612"/>
                    </a:lnTo>
                    <a:lnTo>
                      <a:pt x="7665" y="10788"/>
                    </a:lnTo>
                    <a:lnTo>
                      <a:pt x="7911" y="10998"/>
                    </a:lnTo>
                    <a:lnTo>
                      <a:pt x="8024" y="11097"/>
                    </a:lnTo>
                    <a:lnTo>
                      <a:pt x="8137" y="11207"/>
                    </a:lnTo>
                    <a:lnTo>
                      <a:pt x="8194" y="11340"/>
                    </a:lnTo>
                    <a:lnTo>
                      <a:pt x="8269" y="11461"/>
                    </a:lnTo>
                    <a:lnTo>
                      <a:pt x="8307" y="11593"/>
                    </a:lnTo>
                    <a:lnTo>
                      <a:pt x="8307" y="11714"/>
                    </a:lnTo>
                    <a:lnTo>
                      <a:pt x="8307" y="11868"/>
                    </a:lnTo>
                    <a:lnTo>
                      <a:pt x="8307" y="12012"/>
                    </a:lnTo>
                    <a:lnTo>
                      <a:pt x="8194" y="12265"/>
                    </a:lnTo>
                    <a:lnTo>
                      <a:pt x="8062" y="12519"/>
                    </a:lnTo>
                    <a:lnTo>
                      <a:pt x="7873" y="12706"/>
                    </a:lnTo>
                    <a:lnTo>
                      <a:pt x="7627" y="12904"/>
                    </a:lnTo>
                    <a:lnTo>
                      <a:pt x="7363" y="13048"/>
                    </a:lnTo>
                    <a:lnTo>
                      <a:pt x="7080" y="13180"/>
                    </a:lnTo>
                    <a:lnTo>
                      <a:pt x="6759" y="13257"/>
                    </a:lnTo>
                    <a:lnTo>
                      <a:pt x="6419" y="13345"/>
                    </a:lnTo>
                    <a:lnTo>
                      <a:pt x="6098" y="13389"/>
                    </a:lnTo>
                    <a:lnTo>
                      <a:pt x="5739" y="13389"/>
                    </a:lnTo>
                    <a:lnTo>
                      <a:pt x="5418" y="13389"/>
                    </a:lnTo>
                    <a:lnTo>
                      <a:pt x="5079" y="13345"/>
                    </a:lnTo>
                    <a:lnTo>
                      <a:pt x="4758" y="13301"/>
                    </a:lnTo>
                    <a:lnTo>
                      <a:pt x="4474" y="13213"/>
                    </a:lnTo>
                    <a:lnTo>
                      <a:pt x="4172" y="13114"/>
                    </a:lnTo>
                    <a:lnTo>
                      <a:pt x="3965" y="12982"/>
                    </a:lnTo>
                    <a:lnTo>
                      <a:pt x="3738" y="12838"/>
                    </a:lnTo>
                    <a:lnTo>
                      <a:pt x="3493" y="12706"/>
                    </a:lnTo>
                    <a:lnTo>
                      <a:pt x="3228" y="12607"/>
                    </a:lnTo>
                    <a:lnTo>
                      <a:pt x="2945" y="12519"/>
                    </a:lnTo>
                    <a:lnTo>
                      <a:pt x="2700" y="12431"/>
                    </a:lnTo>
                    <a:lnTo>
                      <a:pt x="2397" y="12375"/>
                    </a:lnTo>
                    <a:lnTo>
                      <a:pt x="2152" y="12331"/>
                    </a:lnTo>
                    <a:lnTo>
                      <a:pt x="1888" y="12309"/>
                    </a:lnTo>
                    <a:lnTo>
                      <a:pt x="1642" y="12309"/>
                    </a:lnTo>
                    <a:lnTo>
                      <a:pt x="1397" y="12331"/>
                    </a:lnTo>
                    <a:lnTo>
                      <a:pt x="1170" y="12397"/>
                    </a:lnTo>
                    <a:lnTo>
                      <a:pt x="962" y="12453"/>
                    </a:lnTo>
                    <a:lnTo>
                      <a:pt x="774" y="12563"/>
                    </a:lnTo>
                    <a:lnTo>
                      <a:pt x="623" y="12684"/>
                    </a:lnTo>
                    <a:lnTo>
                      <a:pt x="528" y="12838"/>
                    </a:lnTo>
                    <a:lnTo>
                      <a:pt x="453" y="13026"/>
                    </a:lnTo>
                    <a:lnTo>
                      <a:pt x="339" y="13477"/>
                    </a:lnTo>
                    <a:lnTo>
                      <a:pt x="226" y="13984"/>
                    </a:lnTo>
                    <a:lnTo>
                      <a:pt x="151" y="14535"/>
                    </a:lnTo>
                    <a:lnTo>
                      <a:pt x="113" y="15075"/>
                    </a:lnTo>
                    <a:lnTo>
                      <a:pt x="113" y="15626"/>
                    </a:lnTo>
                    <a:lnTo>
                      <a:pt x="151" y="16133"/>
                    </a:lnTo>
                    <a:lnTo>
                      <a:pt x="188" y="16376"/>
                    </a:lnTo>
                    <a:lnTo>
                      <a:pt x="264" y="16585"/>
                    </a:lnTo>
                    <a:lnTo>
                      <a:pt x="339" y="16773"/>
                    </a:lnTo>
                    <a:lnTo>
                      <a:pt x="453" y="16938"/>
                    </a:lnTo>
                    <a:lnTo>
                      <a:pt x="1095" y="16883"/>
                    </a:lnTo>
                    <a:lnTo>
                      <a:pt x="1963" y="16795"/>
                    </a:lnTo>
                    <a:lnTo>
                      <a:pt x="2945" y="16751"/>
                    </a:lnTo>
                    <a:lnTo>
                      <a:pt x="3965" y="16706"/>
                    </a:lnTo>
                    <a:lnTo>
                      <a:pt x="5022" y="16684"/>
                    </a:lnTo>
                    <a:lnTo>
                      <a:pt x="5947" y="16684"/>
                    </a:lnTo>
                    <a:lnTo>
                      <a:pt x="6759" y="16706"/>
                    </a:lnTo>
                    <a:lnTo>
                      <a:pt x="7363" y="16751"/>
                    </a:lnTo>
                    <a:lnTo>
                      <a:pt x="7948" y="16839"/>
                    </a:lnTo>
                    <a:lnTo>
                      <a:pt x="8458" y="16916"/>
                    </a:lnTo>
                    <a:lnTo>
                      <a:pt x="8893" y="17026"/>
                    </a:lnTo>
                    <a:lnTo>
                      <a:pt x="9289" y="17158"/>
                    </a:lnTo>
                    <a:lnTo>
                      <a:pt x="9572" y="17280"/>
                    </a:lnTo>
                    <a:lnTo>
                      <a:pt x="9799" y="17412"/>
                    </a:lnTo>
                    <a:lnTo>
                      <a:pt x="9969" y="17555"/>
                    </a:lnTo>
                    <a:lnTo>
                      <a:pt x="10120" y="17687"/>
                    </a:lnTo>
                    <a:lnTo>
                      <a:pt x="10158" y="17831"/>
                    </a:lnTo>
                    <a:lnTo>
                      <a:pt x="10195" y="17974"/>
                    </a:lnTo>
                    <a:lnTo>
                      <a:pt x="10158" y="18128"/>
                    </a:lnTo>
                    <a:lnTo>
                      <a:pt x="10082" y="18271"/>
                    </a:lnTo>
                    <a:lnTo>
                      <a:pt x="9969" y="18426"/>
                    </a:lnTo>
                    <a:lnTo>
                      <a:pt x="9837" y="18569"/>
                    </a:lnTo>
                    <a:lnTo>
                      <a:pt x="9648" y="18701"/>
                    </a:lnTo>
                    <a:lnTo>
                      <a:pt x="9440" y="18822"/>
                    </a:lnTo>
                    <a:lnTo>
                      <a:pt x="9213" y="18999"/>
                    </a:lnTo>
                    <a:lnTo>
                      <a:pt x="9044" y="19186"/>
                    </a:lnTo>
                    <a:lnTo>
                      <a:pt x="8893" y="19395"/>
                    </a:lnTo>
                    <a:lnTo>
                      <a:pt x="8817" y="19627"/>
                    </a:lnTo>
                    <a:lnTo>
                      <a:pt x="8779" y="19858"/>
                    </a:lnTo>
                    <a:lnTo>
                      <a:pt x="8779" y="20112"/>
                    </a:lnTo>
                    <a:lnTo>
                      <a:pt x="8855" y="20354"/>
                    </a:lnTo>
                    <a:lnTo>
                      <a:pt x="8968" y="20586"/>
                    </a:lnTo>
                    <a:lnTo>
                      <a:pt x="9138" y="20817"/>
                    </a:lnTo>
                    <a:lnTo>
                      <a:pt x="9365" y="21026"/>
                    </a:lnTo>
                    <a:lnTo>
                      <a:pt x="9610" y="21192"/>
                    </a:lnTo>
                    <a:lnTo>
                      <a:pt x="9950" y="21368"/>
                    </a:lnTo>
                    <a:lnTo>
                      <a:pt x="10120" y="21445"/>
                    </a:lnTo>
                    <a:lnTo>
                      <a:pt x="10346" y="21511"/>
                    </a:lnTo>
                    <a:lnTo>
                      <a:pt x="10516" y="21555"/>
                    </a:lnTo>
                    <a:lnTo>
                      <a:pt x="10743" y="21600"/>
                    </a:lnTo>
                    <a:lnTo>
                      <a:pt x="10988" y="21644"/>
                    </a:lnTo>
                    <a:lnTo>
                      <a:pt x="11215" y="21666"/>
                    </a:lnTo>
                    <a:lnTo>
                      <a:pt x="11498" y="21666"/>
                    </a:lnTo>
                    <a:lnTo>
                      <a:pt x="11762" y="21666"/>
                    </a:lnTo>
                    <a:lnTo>
                      <a:pt x="12253" y="21644"/>
                    </a:lnTo>
                    <a:lnTo>
                      <a:pt x="12763" y="21577"/>
                    </a:lnTo>
                    <a:lnTo>
                      <a:pt x="13197" y="21467"/>
                    </a:lnTo>
                    <a:lnTo>
                      <a:pt x="13556" y="21346"/>
                    </a:lnTo>
                    <a:lnTo>
                      <a:pt x="13896" y="21192"/>
                    </a:lnTo>
                    <a:lnTo>
                      <a:pt x="14179" y="21026"/>
                    </a:lnTo>
                    <a:lnTo>
                      <a:pt x="14444" y="20839"/>
                    </a:lnTo>
                    <a:lnTo>
                      <a:pt x="14576" y="20641"/>
                    </a:lnTo>
                    <a:lnTo>
                      <a:pt x="14727" y="20431"/>
                    </a:lnTo>
                    <a:lnTo>
                      <a:pt x="14765" y="20200"/>
                    </a:lnTo>
                    <a:lnTo>
                      <a:pt x="14802" y="19991"/>
                    </a:lnTo>
                    <a:lnTo>
                      <a:pt x="14727" y="19759"/>
                    </a:lnTo>
                    <a:lnTo>
                      <a:pt x="14613" y="19550"/>
                    </a:lnTo>
                    <a:lnTo>
                      <a:pt x="14444" y="19307"/>
                    </a:lnTo>
                    <a:lnTo>
                      <a:pt x="14217" y="19098"/>
                    </a:lnTo>
                    <a:lnTo>
                      <a:pt x="13934" y="18911"/>
                    </a:lnTo>
                    <a:lnTo>
                      <a:pt x="13669" y="18745"/>
                    </a:lnTo>
                    <a:lnTo>
                      <a:pt x="13462" y="18547"/>
                    </a:lnTo>
                    <a:lnTo>
                      <a:pt x="13311" y="18337"/>
                    </a:lnTo>
                    <a:lnTo>
                      <a:pt x="13197" y="18150"/>
                    </a:lnTo>
                    <a:lnTo>
                      <a:pt x="13122" y="17941"/>
                    </a:lnTo>
                    <a:lnTo>
                      <a:pt x="13122" y="17720"/>
                    </a:lnTo>
                    <a:lnTo>
                      <a:pt x="13122" y="17533"/>
                    </a:lnTo>
                    <a:lnTo>
                      <a:pt x="13197" y="17346"/>
                    </a:lnTo>
                    <a:lnTo>
                      <a:pt x="13273" y="17158"/>
                    </a:lnTo>
                    <a:lnTo>
                      <a:pt x="13386" y="16982"/>
                    </a:lnTo>
                    <a:lnTo>
                      <a:pt x="13537" y="16839"/>
                    </a:lnTo>
                    <a:lnTo>
                      <a:pt x="13707" y="16706"/>
                    </a:lnTo>
                    <a:lnTo>
                      <a:pt x="13896" y="16607"/>
                    </a:lnTo>
                    <a:lnTo>
                      <a:pt x="14104" y="16519"/>
                    </a:lnTo>
                    <a:lnTo>
                      <a:pt x="14330" y="16453"/>
                    </a:lnTo>
                    <a:lnTo>
                      <a:pt x="14538" y="16431"/>
                    </a:lnTo>
                    <a:lnTo>
                      <a:pt x="14897" y="16453"/>
                    </a:lnTo>
                    <a:lnTo>
                      <a:pt x="15406" y="16497"/>
                    </a:lnTo>
                    <a:lnTo>
                      <a:pt x="16105" y="16541"/>
                    </a:lnTo>
                    <a:lnTo>
                      <a:pt x="16898" y="16607"/>
                    </a:lnTo>
                    <a:lnTo>
                      <a:pt x="17804" y="16651"/>
                    </a:lnTo>
                    <a:lnTo>
                      <a:pt x="18786" y="16684"/>
                    </a:lnTo>
                    <a:lnTo>
                      <a:pt x="19844" y="16728"/>
                    </a:lnTo>
                    <a:lnTo>
                      <a:pt x="20920" y="16751"/>
                    </a:lnTo>
                    <a:lnTo>
                      <a:pt x="21109" y="16497"/>
                    </a:lnTo>
                    <a:lnTo>
                      <a:pt x="21241" y="16222"/>
                    </a:lnTo>
                    <a:lnTo>
                      <a:pt x="21392" y="15946"/>
                    </a:lnTo>
                    <a:lnTo>
                      <a:pt x="21467" y="15648"/>
                    </a:lnTo>
                    <a:lnTo>
                      <a:pt x="21543" y="15351"/>
                    </a:lnTo>
                    <a:lnTo>
                      <a:pt x="21618" y="15042"/>
                    </a:lnTo>
                    <a:lnTo>
                      <a:pt x="21618" y="14745"/>
                    </a:lnTo>
                    <a:lnTo>
                      <a:pt x="21618" y="14447"/>
                    </a:lnTo>
                    <a:lnTo>
                      <a:pt x="21618" y="14150"/>
                    </a:lnTo>
                    <a:lnTo>
                      <a:pt x="21581" y="13852"/>
                    </a:lnTo>
                    <a:lnTo>
                      <a:pt x="21505" y="13577"/>
                    </a:lnTo>
                    <a:lnTo>
                      <a:pt x="21430" y="13301"/>
                    </a:lnTo>
                    <a:lnTo>
                      <a:pt x="21354" y="13048"/>
                    </a:lnTo>
                    <a:lnTo>
                      <a:pt x="21241" y="12816"/>
                    </a:lnTo>
                    <a:lnTo>
                      <a:pt x="21146" y="12607"/>
                    </a:lnTo>
                    <a:lnTo>
                      <a:pt x="21033" y="12431"/>
                    </a:lnTo>
                    <a:lnTo>
                      <a:pt x="20920" y="12265"/>
                    </a:lnTo>
                    <a:lnTo>
                      <a:pt x="20769" y="12144"/>
                    </a:lnTo>
                    <a:lnTo>
                      <a:pt x="20637" y="12034"/>
                    </a:lnTo>
                    <a:lnTo>
                      <a:pt x="20486" y="11946"/>
                    </a:lnTo>
                    <a:lnTo>
                      <a:pt x="20297" y="11891"/>
                    </a:lnTo>
                    <a:lnTo>
                      <a:pt x="20165" y="11846"/>
                    </a:lnTo>
                    <a:lnTo>
                      <a:pt x="19976" y="11824"/>
                    </a:lnTo>
                    <a:lnTo>
                      <a:pt x="19806" y="11802"/>
                    </a:lnTo>
                    <a:lnTo>
                      <a:pt x="19390" y="11824"/>
                    </a:lnTo>
                    <a:lnTo>
                      <a:pt x="18956" y="11891"/>
                    </a:lnTo>
                    <a:lnTo>
                      <a:pt x="18503" y="11968"/>
                    </a:lnTo>
                    <a:lnTo>
                      <a:pt x="17993" y="12078"/>
                    </a:lnTo>
                    <a:lnTo>
                      <a:pt x="17653" y="12144"/>
                    </a:lnTo>
                    <a:lnTo>
                      <a:pt x="17332" y="12199"/>
                    </a:lnTo>
                    <a:lnTo>
                      <a:pt x="17049" y="12221"/>
                    </a:lnTo>
                    <a:lnTo>
                      <a:pt x="16747" y="12243"/>
                    </a:lnTo>
                    <a:lnTo>
                      <a:pt x="16464" y="12243"/>
                    </a:lnTo>
                    <a:lnTo>
                      <a:pt x="16218" y="12243"/>
                    </a:lnTo>
                    <a:lnTo>
                      <a:pt x="15992" y="12221"/>
                    </a:lnTo>
                    <a:lnTo>
                      <a:pt x="15746" y="12199"/>
                    </a:lnTo>
                    <a:lnTo>
                      <a:pt x="15520" y="12155"/>
                    </a:lnTo>
                    <a:lnTo>
                      <a:pt x="15350" y="12122"/>
                    </a:lnTo>
                    <a:lnTo>
                      <a:pt x="15161" y="12056"/>
                    </a:lnTo>
                    <a:lnTo>
                      <a:pt x="14972" y="11990"/>
                    </a:lnTo>
                    <a:lnTo>
                      <a:pt x="14689" y="11846"/>
                    </a:lnTo>
                    <a:lnTo>
                      <a:pt x="14444" y="11670"/>
                    </a:lnTo>
                    <a:lnTo>
                      <a:pt x="14255" y="11483"/>
                    </a:lnTo>
                    <a:lnTo>
                      <a:pt x="14104" y="11295"/>
                    </a:lnTo>
                    <a:lnTo>
                      <a:pt x="14028" y="11086"/>
                    </a:lnTo>
                    <a:lnTo>
                      <a:pt x="13972" y="10888"/>
                    </a:lnTo>
                    <a:lnTo>
                      <a:pt x="13972" y="10700"/>
                    </a:lnTo>
                    <a:lnTo>
                      <a:pt x="14009" y="10513"/>
                    </a:lnTo>
                    <a:lnTo>
                      <a:pt x="14066" y="10359"/>
                    </a:lnTo>
                    <a:lnTo>
                      <a:pt x="14179" y="10215"/>
                    </a:lnTo>
                    <a:lnTo>
                      <a:pt x="14406" y="10006"/>
                    </a:lnTo>
                    <a:lnTo>
                      <a:pt x="14651" y="9830"/>
                    </a:lnTo>
                    <a:lnTo>
                      <a:pt x="14878" y="9686"/>
                    </a:lnTo>
                    <a:lnTo>
                      <a:pt x="15123" y="9554"/>
                    </a:lnTo>
                    <a:lnTo>
                      <a:pt x="15350" y="9477"/>
                    </a:lnTo>
                    <a:lnTo>
                      <a:pt x="15558" y="9411"/>
                    </a:lnTo>
                    <a:lnTo>
                      <a:pt x="15803" y="9345"/>
                    </a:lnTo>
                    <a:lnTo>
                      <a:pt x="16030" y="9323"/>
                    </a:lnTo>
                    <a:lnTo>
                      <a:pt x="16256" y="9301"/>
                    </a:lnTo>
                    <a:lnTo>
                      <a:pt x="16464" y="9323"/>
                    </a:lnTo>
                    <a:lnTo>
                      <a:pt x="16690" y="9345"/>
                    </a:lnTo>
                    <a:lnTo>
                      <a:pt x="16898" y="9367"/>
                    </a:lnTo>
                    <a:lnTo>
                      <a:pt x="17332" y="9477"/>
                    </a:lnTo>
                    <a:lnTo>
                      <a:pt x="17767" y="9598"/>
                    </a:lnTo>
                    <a:lnTo>
                      <a:pt x="18163" y="9731"/>
                    </a:lnTo>
                    <a:lnTo>
                      <a:pt x="18597" y="9874"/>
                    </a:lnTo>
                    <a:lnTo>
                      <a:pt x="18994" y="10006"/>
                    </a:lnTo>
                    <a:lnTo>
                      <a:pt x="19428" y="10083"/>
                    </a:lnTo>
                    <a:lnTo>
                      <a:pt x="19617" y="10127"/>
                    </a:lnTo>
                    <a:lnTo>
                      <a:pt x="19844" y="10149"/>
                    </a:lnTo>
                    <a:lnTo>
                      <a:pt x="20013" y="10149"/>
                    </a:lnTo>
                    <a:lnTo>
                      <a:pt x="20240" y="10127"/>
                    </a:lnTo>
                    <a:lnTo>
                      <a:pt x="20410" y="10105"/>
                    </a:lnTo>
                    <a:lnTo>
                      <a:pt x="20637" y="10061"/>
                    </a:lnTo>
                    <a:lnTo>
                      <a:pt x="20844" y="9984"/>
                    </a:lnTo>
                    <a:lnTo>
                      <a:pt x="21033" y="9896"/>
                    </a:lnTo>
                    <a:lnTo>
                      <a:pt x="21146" y="9830"/>
                    </a:lnTo>
                    <a:lnTo>
                      <a:pt x="21203" y="9753"/>
                    </a:lnTo>
                    <a:lnTo>
                      <a:pt x="21279" y="9642"/>
                    </a:lnTo>
                    <a:lnTo>
                      <a:pt x="21354" y="9521"/>
                    </a:lnTo>
                    <a:lnTo>
                      <a:pt x="21430" y="9246"/>
                    </a:lnTo>
                    <a:lnTo>
                      <a:pt x="21430" y="8904"/>
                    </a:lnTo>
                    <a:lnTo>
                      <a:pt x="21430" y="8540"/>
                    </a:lnTo>
                    <a:lnTo>
                      <a:pt x="21392" y="8144"/>
                    </a:lnTo>
                    <a:lnTo>
                      <a:pt x="21354" y="7714"/>
                    </a:lnTo>
                    <a:lnTo>
                      <a:pt x="21279" y="7295"/>
                    </a:lnTo>
                    <a:lnTo>
                      <a:pt x="21146" y="6446"/>
                    </a:lnTo>
                    <a:lnTo>
                      <a:pt x="20995" y="5686"/>
                    </a:lnTo>
                    <a:lnTo>
                      <a:pt x="20958" y="5366"/>
                    </a:lnTo>
                    <a:lnTo>
                      <a:pt x="20958" y="5091"/>
                    </a:lnTo>
                    <a:lnTo>
                      <a:pt x="20958" y="4860"/>
                    </a:lnTo>
                    <a:lnTo>
                      <a:pt x="21033" y="4716"/>
                    </a:lnTo>
                    <a:lnTo>
                      <a:pt x="20637" y="4860"/>
                    </a:lnTo>
                    <a:lnTo>
                      <a:pt x="20127" y="4992"/>
                    </a:lnTo>
                    <a:lnTo>
                      <a:pt x="19617" y="5069"/>
                    </a:lnTo>
                    <a:lnTo>
                      <a:pt x="19032" y="5157"/>
                    </a:lnTo>
                    <a:lnTo>
                      <a:pt x="18465" y="5201"/>
                    </a:lnTo>
                    <a:lnTo>
                      <a:pt x="17842" y="5245"/>
                    </a:lnTo>
                    <a:lnTo>
                      <a:pt x="17219" y="5267"/>
                    </a:lnTo>
                    <a:lnTo>
                      <a:pt x="16615" y="5267"/>
                    </a:lnTo>
                    <a:lnTo>
                      <a:pt x="15992" y="5245"/>
                    </a:lnTo>
                    <a:lnTo>
                      <a:pt x="15369" y="5201"/>
                    </a:lnTo>
                    <a:lnTo>
                      <a:pt x="14840" y="5157"/>
                    </a:lnTo>
                    <a:lnTo>
                      <a:pt x="14293" y="5091"/>
                    </a:lnTo>
                    <a:lnTo>
                      <a:pt x="13783" y="5014"/>
                    </a:lnTo>
                    <a:lnTo>
                      <a:pt x="13386" y="4926"/>
                    </a:lnTo>
                    <a:lnTo>
                      <a:pt x="13027" y="4815"/>
                    </a:lnTo>
                    <a:lnTo>
                      <a:pt x="12725" y="4716"/>
                    </a:lnTo>
                    <a:lnTo>
                      <a:pt x="12480" y="4606"/>
                    </a:lnTo>
                    <a:lnTo>
                      <a:pt x="12291" y="4496"/>
                    </a:lnTo>
                    <a:lnTo>
                      <a:pt x="12197" y="4397"/>
                    </a:lnTo>
                    <a:lnTo>
                      <a:pt x="12083" y="4286"/>
                    </a:lnTo>
                    <a:lnTo>
                      <a:pt x="12046" y="4187"/>
                    </a:lnTo>
                    <a:lnTo>
                      <a:pt x="12008" y="4077"/>
                    </a:lnTo>
                    <a:lnTo>
                      <a:pt x="12046" y="3967"/>
                    </a:lnTo>
                    <a:lnTo>
                      <a:pt x="12121" y="3868"/>
                    </a:lnTo>
                    <a:lnTo>
                      <a:pt x="12197" y="3735"/>
                    </a:lnTo>
                    <a:lnTo>
                      <a:pt x="12291" y="3614"/>
                    </a:lnTo>
                    <a:lnTo>
                      <a:pt x="12442" y="3482"/>
                    </a:lnTo>
                    <a:lnTo>
                      <a:pt x="12631" y="3361"/>
                    </a:lnTo>
                    <a:lnTo>
                      <a:pt x="13065" y="3085"/>
                    </a:lnTo>
                    <a:lnTo>
                      <a:pt x="13537" y="2766"/>
                    </a:lnTo>
                    <a:lnTo>
                      <a:pt x="13783" y="2578"/>
                    </a:lnTo>
                    <a:lnTo>
                      <a:pt x="13934" y="2380"/>
                    </a:lnTo>
                    <a:lnTo>
                      <a:pt x="14028" y="2171"/>
                    </a:lnTo>
                    <a:lnTo>
                      <a:pt x="14104" y="1961"/>
                    </a:lnTo>
                    <a:lnTo>
                      <a:pt x="14104" y="1730"/>
                    </a:lnTo>
                    <a:lnTo>
                      <a:pt x="14066" y="1498"/>
                    </a:lnTo>
                    <a:lnTo>
                      <a:pt x="13972" y="1267"/>
                    </a:lnTo>
                    <a:lnTo>
                      <a:pt x="13820" y="1057"/>
                    </a:lnTo>
                    <a:lnTo>
                      <a:pt x="13594" y="837"/>
                    </a:lnTo>
                    <a:lnTo>
                      <a:pt x="13386" y="628"/>
                    </a:lnTo>
                    <a:lnTo>
                      <a:pt x="13103" y="462"/>
                    </a:lnTo>
                    <a:lnTo>
                      <a:pt x="12763" y="308"/>
                    </a:lnTo>
                    <a:lnTo>
                      <a:pt x="12404" y="187"/>
                    </a:lnTo>
                    <a:lnTo>
                      <a:pt x="12008" y="77"/>
                    </a:lnTo>
                    <a:lnTo>
                      <a:pt x="11574" y="33"/>
                    </a:lnTo>
                    <a:lnTo>
                      <a:pt x="11102" y="11"/>
                    </a:lnTo>
                    <a:lnTo>
                      <a:pt x="10667" y="11"/>
                    </a:lnTo>
                    <a:lnTo>
                      <a:pt x="10233" y="77"/>
                    </a:lnTo>
                    <a:lnTo>
                      <a:pt x="9837" y="187"/>
                    </a:lnTo>
                    <a:lnTo>
                      <a:pt x="9440" y="286"/>
                    </a:lnTo>
                    <a:lnTo>
                      <a:pt x="9062" y="462"/>
                    </a:lnTo>
                    <a:lnTo>
                      <a:pt x="8741" y="628"/>
                    </a:lnTo>
                    <a:lnTo>
                      <a:pt x="8458" y="815"/>
                    </a:lnTo>
                    <a:lnTo>
                      <a:pt x="8232" y="1035"/>
                    </a:lnTo>
                    <a:lnTo>
                      <a:pt x="8062" y="1245"/>
                    </a:lnTo>
                    <a:lnTo>
                      <a:pt x="7911" y="1476"/>
                    </a:lnTo>
                    <a:lnTo>
                      <a:pt x="7835" y="1708"/>
                    </a:lnTo>
                    <a:lnTo>
                      <a:pt x="7797" y="1961"/>
                    </a:lnTo>
                    <a:lnTo>
                      <a:pt x="7835" y="2193"/>
                    </a:lnTo>
                    <a:lnTo>
                      <a:pt x="7948" y="2402"/>
                    </a:lnTo>
                    <a:lnTo>
                      <a:pt x="8062" y="2534"/>
                    </a:lnTo>
                    <a:lnTo>
                      <a:pt x="8175" y="2644"/>
                    </a:lnTo>
                    <a:lnTo>
                      <a:pt x="8269" y="2744"/>
                    </a:lnTo>
                    <a:lnTo>
                      <a:pt x="8420" y="2832"/>
                    </a:lnTo>
                    <a:lnTo>
                      <a:pt x="8704" y="3019"/>
                    </a:lnTo>
                    <a:lnTo>
                      <a:pt x="8968" y="3206"/>
                    </a:lnTo>
                    <a:lnTo>
                      <a:pt x="9138" y="3405"/>
                    </a:lnTo>
                    <a:lnTo>
                      <a:pt x="9327" y="3570"/>
                    </a:lnTo>
                    <a:lnTo>
                      <a:pt x="9440" y="3735"/>
                    </a:lnTo>
                    <a:lnTo>
                      <a:pt x="9516" y="3890"/>
                    </a:lnTo>
                    <a:lnTo>
                      <a:pt x="9534" y="4033"/>
                    </a:lnTo>
                    <a:lnTo>
                      <a:pt x="9534" y="4165"/>
                    </a:lnTo>
                    <a:lnTo>
                      <a:pt x="9516" y="4286"/>
                    </a:lnTo>
                    <a:lnTo>
                      <a:pt x="9440" y="4397"/>
                    </a:lnTo>
                    <a:lnTo>
                      <a:pt x="9327" y="4496"/>
                    </a:lnTo>
                    <a:lnTo>
                      <a:pt x="9176" y="4562"/>
                    </a:lnTo>
                    <a:lnTo>
                      <a:pt x="9006" y="4628"/>
                    </a:lnTo>
                    <a:lnTo>
                      <a:pt x="8779" y="4694"/>
                    </a:lnTo>
                    <a:lnTo>
                      <a:pt x="8534" y="4716"/>
                    </a:lnTo>
                    <a:lnTo>
                      <a:pt x="8232" y="4716"/>
                    </a:lnTo>
                    <a:lnTo>
                      <a:pt x="7118" y="4738"/>
                    </a:lnTo>
                    <a:lnTo>
                      <a:pt x="5947" y="4771"/>
                    </a:lnTo>
                    <a:lnTo>
                      <a:pt x="4795" y="4815"/>
                    </a:lnTo>
                    <a:lnTo>
                      <a:pt x="3681" y="4860"/>
                    </a:lnTo>
                    <a:lnTo>
                      <a:pt x="2662" y="4882"/>
                    </a:lnTo>
                    <a:lnTo>
                      <a:pt x="1755" y="4882"/>
                    </a:lnTo>
                    <a:lnTo>
                      <a:pt x="1359" y="4860"/>
                    </a:lnTo>
                    <a:lnTo>
                      <a:pt x="981" y="4837"/>
                    </a:lnTo>
                    <a:lnTo>
                      <a:pt x="698" y="4771"/>
                    </a:lnTo>
                    <a:lnTo>
                      <a:pt x="453" y="4716"/>
                    </a:lnTo>
                    <a:lnTo>
                      <a:pt x="453" y="5322"/>
                    </a:lnTo>
                    <a:lnTo>
                      <a:pt x="453" y="6083"/>
                    </a:lnTo>
                    <a:lnTo>
                      <a:pt x="453" y="6909"/>
                    </a:lnTo>
                    <a:lnTo>
                      <a:pt x="453" y="7780"/>
                    </a:lnTo>
                    <a:lnTo>
                      <a:pt x="453" y="8606"/>
                    </a:lnTo>
                    <a:lnTo>
                      <a:pt x="453" y="9345"/>
                    </a:lnTo>
                    <a:lnTo>
                      <a:pt x="453" y="9918"/>
                    </a:lnTo>
                    <a:lnTo>
                      <a:pt x="453" y="10282"/>
                    </a:lnTo>
                    <a:lnTo>
                      <a:pt x="490" y="10381"/>
                    </a:lnTo>
                    <a:lnTo>
                      <a:pt x="547" y="10491"/>
                    </a:lnTo>
                    <a:lnTo>
                      <a:pt x="660" y="10590"/>
                    </a:lnTo>
                    <a:lnTo>
                      <a:pt x="811" y="10700"/>
                    </a:lnTo>
                    <a:lnTo>
                      <a:pt x="981" y="10811"/>
                    </a:lnTo>
                    <a:lnTo>
                      <a:pt x="1208" y="10888"/>
                    </a:lnTo>
                    <a:lnTo>
                      <a:pt x="1453" y="10954"/>
                    </a:lnTo>
                    <a:lnTo>
                      <a:pt x="1718" y="11020"/>
                    </a:lnTo>
                    <a:lnTo>
                      <a:pt x="1963" y="11064"/>
                    </a:lnTo>
                    <a:lnTo>
                      <a:pt x="2265" y="11086"/>
                    </a:lnTo>
                    <a:lnTo>
                      <a:pt x="2548" y="11064"/>
                    </a:lnTo>
                    <a:lnTo>
                      <a:pt x="2794" y="11042"/>
                    </a:lnTo>
                    <a:lnTo>
                      <a:pt x="3096" y="10976"/>
                    </a:lnTo>
                    <a:lnTo>
                      <a:pt x="3341" y="10888"/>
                    </a:lnTo>
                    <a:lnTo>
                      <a:pt x="3606" y="10766"/>
                    </a:lnTo>
                    <a:lnTo>
                      <a:pt x="3813" y="10590"/>
                    </a:lnTo>
                    <a:close/>
                  </a:path>
                </a:pathLst>
              </a:custGeom>
              <a:solidFill>
                <a:srgbClr val="D8EBB3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GB" sz="1100" b="1" dirty="0" smtClean="0">
                    <a:solidFill>
                      <a:srgbClr val="002060"/>
                    </a:solidFill>
                  </a:rPr>
                  <a:t>REFEDS</a:t>
                </a:r>
                <a:endParaRPr lang="en-US" sz="1100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9" name="Puzzle1"/>
              <p:cNvSpPr>
                <a:spLocks noEditPoints="1" noChangeArrowheads="1"/>
              </p:cNvSpPr>
              <p:nvPr/>
            </p:nvSpPr>
            <p:spPr bwMode="auto">
              <a:xfrm>
                <a:off x="7355549" y="1370607"/>
                <a:ext cx="1250587" cy="729437"/>
              </a:xfrm>
              <a:custGeom>
                <a:avLst/>
                <a:gdLst>
                  <a:gd name="T0" fmla="*/ 16740 w 21600"/>
                  <a:gd name="T1" fmla="*/ 21078 h 21600"/>
                  <a:gd name="T2" fmla="*/ 16976 w 21600"/>
                  <a:gd name="T3" fmla="*/ 521 h 21600"/>
                  <a:gd name="T4" fmla="*/ 4725 w 21600"/>
                  <a:gd name="T5" fmla="*/ 856 h 21600"/>
                  <a:gd name="T6" fmla="*/ 5040 w 21600"/>
                  <a:gd name="T7" fmla="*/ 21004 h 21600"/>
                  <a:gd name="T8" fmla="*/ 10811 w 21600"/>
                  <a:gd name="T9" fmla="*/ 12885 h 21600"/>
                  <a:gd name="T10" fmla="*/ 10845 w 21600"/>
                  <a:gd name="T11" fmla="*/ 8714 h 21600"/>
                  <a:gd name="T12" fmla="*/ 21600 w 21600"/>
                  <a:gd name="T13" fmla="*/ 10000 h 21600"/>
                  <a:gd name="T14" fmla="*/ 56 w 21600"/>
                  <a:gd name="T15" fmla="*/ 10000 h 21600"/>
                  <a:gd name="T16" fmla="*/ 6086 w 21600"/>
                  <a:gd name="T17" fmla="*/ 2569 h 21600"/>
                  <a:gd name="T18" fmla="*/ 16132 w 21600"/>
                  <a:gd name="T19" fmla="*/ 19552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9360" y="20836"/>
                    </a:moveTo>
                    <a:lnTo>
                      <a:pt x="9528" y="20836"/>
                    </a:lnTo>
                    <a:lnTo>
                      <a:pt x="9686" y="20762"/>
                    </a:lnTo>
                    <a:lnTo>
                      <a:pt x="9810" y="20687"/>
                    </a:lnTo>
                    <a:lnTo>
                      <a:pt x="9922" y="20575"/>
                    </a:lnTo>
                    <a:lnTo>
                      <a:pt x="10012" y="20426"/>
                    </a:lnTo>
                    <a:lnTo>
                      <a:pt x="10068" y="20296"/>
                    </a:lnTo>
                    <a:lnTo>
                      <a:pt x="10113" y="20110"/>
                    </a:lnTo>
                    <a:lnTo>
                      <a:pt x="10136" y="19905"/>
                    </a:lnTo>
                    <a:lnTo>
                      <a:pt x="10136" y="19682"/>
                    </a:lnTo>
                    <a:lnTo>
                      <a:pt x="10113" y="19440"/>
                    </a:lnTo>
                    <a:lnTo>
                      <a:pt x="10068" y="19142"/>
                    </a:lnTo>
                    <a:lnTo>
                      <a:pt x="10012" y="18900"/>
                    </a:lnTo>
                    <a:lnTo>
                      <a:pt x="9900" y="18620"/>
                    </a:lnTo>
                    <a:lnTo>
                      <a:pt x="9787" y="18285"/>
                    </a:lnTo>
                    <a:lnTo>
                      <a:pt x="9641" y="17968"/>
                    </a:lnTo>
                    <a:lnTo>
                      <a:pt x="9472" y="17652"/>
                    </a:lnTo>
                    <a:lnTo>
                      <a:pt x="9382" y="17466"/>
                    </a:lnTo>
                    <a:lnTo>
                      <a:pt x="9315" y="17298"/>
                    </a:lnTo>
                    <a:lnTo>
                      <a:pt x="9258" y="17112"/>
                    </a:lnTo>
                    <a:lnTo>
                      <a:pt x="9191" y="16926"/>
                    </a:lnTo>
                    <a:lnTo>
                      <a:pt x="9123" y="16535"/>
                    </a:lnTo>
                    <a:lnTo>
                      <a:pt x="9101" y="16144"/>
                    </a:lnTo>
                    <a:lnTo>
                      <a:pt x="9101" y="15753"/>
                    </a:lnTo>
                    <a:lnTo>
                      <a:pt x="9168" y="15362"/>
                    </a:lnTo>
                    <a:lnTo>
                      <a:pt x="9236" y="14971"/>
                    </a:lnTo>
                    <a:lnTo>
                      <a:pt x="9360" y="14580"/>
                    </a:lnTo>
                    <a:lnTo>
                      <a:pt x="9495" y="14244"/>
                    </a:lnTo>
                    <a:lnTo>
                      <a:pt x="9663" y="13891"/>
                    </a:lnTo>
                    <a:lnTo>
                      <a:pt x="9855" y="13611"/>
                    </a:lnTo>
                    <a:lnTo>
                      <a:pt x="10068" y="13351"/>
                    </a:lnTo>
                    <a:lnTo>
                      <a:pt x="10293" y="13146"/>
                    </a:lnTo>
                    <a:lnTo>
                      <a:pt x="10552" y="12997"/>
                    </a:lnTo>
                    <a:lnTo>
                      <a:pt x="10811" y="12885"/>
                    </a:lnTo>
                    <a:lnTo>
                      <a:pt x="11069" y="12866"/>
                    </a:lnTo>
                    <a:lnTo>
                      <a:pt x="11351" y="12885"/>
                    </a:lnTo>
                    <a:lnTo>
                      <a:pt x="11610" y="12997"/>
                    </a:lnTo>
                    <a:lnTo>
                      <a:pt x="11846" y="13183"/>
                    </a:lnTo>
                    <a:lnTo>
                      <a:pt x="12060" y="13388"/>
                    </a:lnTo>
                    <a:lnTo>
                      <a:pt x="12251" y="13648"/>
                    </a:lnTo>
                    <a:lnTo>
                      <a:pt x="12419" y="13928"/>
                    </a:lnTo>
                    <a:lnTo>
                      <a:pt x="12555" y="14244"/>
                    </a:lnTo>
                    <a:lnTo>
                      <a:pt x="12690" y="14617"/>
                    </a:lnTo>
                    <a:lnTo>
                      <a:pt x="12768" y="15008"/>
                    </a:lnTo>
                    <a:lnTo>
                      <a:pt x="12836" y="15399"/>
                    </a:lnTo>
                    <a:lnTo>
                      <a:pt x="12858" y="15753"/>
                    </a:lnTo>
                    <a:lnTo>
                      <a:pt x="12858" y="16144"/>
                    </a:lnTo>
                    <a:lnTo>
                      <a:pt x="12813" y="16535"/>
                    </a:lnTo>
                    <a:lnTo>
                      <a:pt x="12746" y="16888"/>
                    </a:lnTo>
                    <a:lnTo>
                      <a:pt x="12667" y="17224"/>
                    </a:lnTo>
                    <a:lnTo>
                      <a:pt x="12510" y="17503"/>
                    </a:lnTo>
                    <a:lnTo>
                      <a:pt x="12228" y="18043"/>
                    </a:lnTo>
                    <a:lnTo>
                      <a:pt x="11970" y="18546"/>
                    </a:lnTo>
                    <a:lnTo>
                      <a:pt x="11868" y="18751"/>
                    </a:lnTo>
                    <a:lnTo>
                      <a:pt x="11778" y="18974"/>
                    </a:lnTo>
                    <a:lnTo>
                      <a:pt x="11711" y="19179"/>
                    </a:lnTo>
                    <a:lnTo>
                      <a:pt x="11666" y="19365"/>
                    </a:lnTo>
                    <a:lnTo>
                      <a:pt x="11632" y="19570"/>
                    </a:lnTo>
                    <a:lnTo>
                      <a:pt x="11632" y="19756"/>
                    </a:lnTo>
                    <a:lnTo>
                      <a:pt x="11632" y="19942"/>
                    </a:lnTo>
                    <a:lnTo>
                      <a:pt x="11643" y="20110"/>
                    </a:lnTo>
                    <a:lnTo>
                      <a:pt x="11711" y="20296"/>
                    </a:lnTo>
                    <a:lnTo>
                      <a:pt x="11801" y="20464"/>
                    </a:lnTo>
                    <a:lnTo>
                      <a:pt x="11891" y="20650"/>
                    </a:lnTo>
                    <a:lnTo>
                      <a:pt x="12037" y="20836"/>
                    </a:lnTo>
                    <a:lnTo>
                      <a:pt x="12206" y="21004"/>
                    </a:lnTo>
                    <a:lnTo>
                      <a:pt x="12419" y="21190"/>
                    </a:lnTo>
                    <a:lnTo>
                      <a:pt x="12667" y="21320"/>
                    </a:lnTo>
                    <a:lnTo>
                      <a:pt x="12960" y="21432"/>
                    </a:lnTo>
                    <a:lnTo>
                      <a:pt x="13286" y="21544"/>
                    </a:lnTo>
                    <a:lnTo>
                      <a:pt x="13612" y="21655"/>
                    </a:lnTo>
                    <a:lnTo>
                      <a:pt x="13983" y="21693"/>
                    </a:lnTo>
                    <a:lnTo>
                      <a:pt x="14343" y="21730"/>
                    </a:lnTo>
                    <a:lnTo>
                      <a:pt x="14715" y="21730"/>
                    </a:lnTo>
                    <a:lnTo>
                      <a:pt x="15075" y="21730"/>
                    </a:lnTo>
                    <a:lnTo>
                      <a:pt x="15446" y="21655"/>
                    </a:lnTo>
                    <a:lnTo>
                      <a:pt x="15794" y="21581"/>
                    </a:lnTo>
                    <a:lnTo>
                      <a:pt x="16132" y="21432"/>
                    </a:lnTo>
                    <a:lnTo>
                      <a:pt x="16458" y="21302"/>
                    </a:lnTo>
                    <a:lnTo>
                      <a:pt x="16740" y="21078"/>
                    </a:lnTo>
                    <a:lnTo>
                      <a:pt x="16976" y="20836"/>
                    </a:lnTo>
                    <a:lnTo>
                      <a:pt x="17043" y="20650"/>
                    </a:lnTo>
                    <a:lnTo>
                      <a:pt x="17088" y="20426"/>
                    </a:lnTo>
                    <a:lnTo>
                      <a:pt x="17133" y="20222"/>
                    </a:lnTo>
                    <a:lnTo>
                      <a:pt x="17156" y="19980"/>
                    </a:lnTo>
                    <a:lnTo>
                      <a:pt x="17167" y="19477"/>
                    </a:lnTo>
                    <a:lnTo>
                      <a:pt x="17167" y="18974"/>
                    </a:lnTo>
                    <a:lnTo>
                      <a:pt x="17156" y="18397"/>
                    </a:lnTo>
                    <a:lnTo>
                      <a:pt x="17111" y="17820"/>
                    </a:lnTo>
                    <a:lnTo>
                      <a:pt x="17066" y="17261"/>
                    </a:lnTo>
                    <a:lnTo>
                      <a:pt x="16998" y="16646"/>
                    </a:lnTo>
                    <a:lnTo>
                      <a:pt x="16852" y="15511"/>
                    </a:lnTo>
                    <a:lnTo>
                      <a:pt x="16740" y="14393"/>
                    </a:lnTo>
                    <a:lnTo>
                      <a:pt x="16717" y="13928"/>
                    </a:lnTo>
                    <a:lnTo>
                      <a:pt x="16695" y="13462"/>
                    </a:lnTo>
                    <a:lnTo>
                      <a:pt x="16717" y="13071"/>
                    </a:lnTo>
                    <a:lnTo>
                      <a:pt x="16785" y="12755"/>
                    </a:lnTo>
                    <a:lnTo>
                      <a:pt x="16852" y="12419"/>
                    </a:lnTo>
                    <a:lnTo>
                      <a:pt x="16953" y="12140"/>
                    </a:lnTo>
                    <a:lnTo>
                      <a:pt x="17088" y="11898"/>
                    </a:lnTo>
                    <a:lnTo>
                      <a:pt x="17212" y="11675"/>
                    </a:lnTo>
                    <a:lnTo>
                      <a:pt x="17370" y="11470"/>
                    </a:lnTo>
                    <a:lnTo>
                      <a:pt x="17516" y="11284"/>
                    </a:lnTo>
                    <a:lnTo>
                      <a:pt x="17696" y="11135"/>
                    </a:lnTo>
                    <a:lnTo>
                      <a:pt x="17865" y="11042"/>
                    </a:lnTo>
                    <a:lnTo>
                      <a:pt x="18033" y="10930"/>
                    </a:lnTo>
                    <a:lnTo>
                      <a:pt x="18213" y="10893"/>
                    </a:lnTo>
                    <a:lnTo>
                      <a:pt x="18382" y="10893"/>
                    </a:lnTo>
                    <a:lnTo>
                      <a:pt x="18551" y="10967"/>
                    </a:lnTo>
                    <a:lnTo>
                      <a:pt x="18708" y="11042"/>
                    </a:lnTo>
                    <a:lnTo>
                      <a:pt x="18855" y="11172"/>
                    </a:lnTo>
                    <a:lnTo>
                      <a:pt x="19012" y="11358"/>
                    </a:lnTo>
                    <a:lnTo>
                      <a:pt x="19136" y="11600"/>
                    </a:lnTo>
                    <a:lnTo>
                      <a:pt x="19271" y="11861"/>
                    </a:lnTo>
                    <a:lnTo>
                      <a:pt x="19440" y="12028"/>
                    </a:lnTo>
                    <a:lnTo>
                      <a:pt x="19608" y="12177"/>
                    </a:lnTo>
                    <a:lnTo>
                      <a:pt x="19822" y="12289"/>
                    </a:lnTo>
                    <a:lnTo>
                      <a:pt x="20025" y="12289"/>
                    </a:lnTo>
                    <a:lnTo>
                      <a:pt x="20238" y="12289"/>
                    </a:lnTo>
                    <a:lnTo>
                      <a:pt x="20452" y="12215"/>
                    </a:lnTo>
                    <a:lnTo>
                      <a:pt x="20643" y="12103"/>
                    </a:lnTo>
                    <a:lnTo>
                      <a:pt x="20846" y="11973"/>
                    </a:lnTo>
                    <a:lnTo>
                      <a:pt x="21037" y="11786"/>
                    </a:lnTo>
                    <a:lnTo>
                      <a:pt x="21206" y="11563"/>
                    </a:lnTo>
                    <a:lnTo>
                      <a:pt x="21363" y="11321"/>
                    </a:lnTo>
                    <a:lnTo>
                      <a:pt x="21465" y="11079"/>
                    </a:lnTo>
                    <a:lnTo>
                      <a:pt x="21577" y="10744"/>
                    </a:lnTo>
                    <a:lnTo>
                      <a:pt x="21622" y="10427"/>
                    </a:lnTo>
                    <a:lnTo>
                      <a:pt x="21645" y="10111"/>
                    </a:lnTo>
                    <a:lnTo>
                      <a:pt x="21622" y="9608"/>
                    </a:lnTo>
                    <a:lnTo>
                      <a:pt x="21577" y="9142"/>
                    </a:lnTo>
                    <a:lnTo>
                      <a:pt x="21465" y="8751"/>
                    </a:lnTo>
                    <a:lnTo>
                      <a:pt x="21363" y="8397"/>
                    </a:lnTo>
                    <a:lnTo>
                      <a:pt x="21206" y="8062"/>
                    </a:lnTo>
                    <a:lnTo>
                      <a:pt x="21037" y="7820"/>
                    </a:lnTo>
                    <a:lnTo>
                      <a:pt x="20846" y="7597"/>
                    </a:lnTo>
                    <a:lnTo>
                      <a:pt x="20643" y="7429"/>
                    </a:lnTo>
                    <a:lnTo>
                      <a:pt x="20452" y="7317"/>
                    </a:lnTo>
                    <a:lnTo>
                      <a:pt x="20238" y="7206"/>
                    </a:lnTo>
                    <a:lnTo>
                      <a:pt x="20025" y="7168"/>
                    </a:lnTo>
                    <a:lnTo>
                      <a:pt x="19822" y="7206"/>
                    </a:lnTo>
                    <a:lnTo>
                      <a:pt x="19608" y="7243"/>
                    </a:lnTo>
                    <a:lnTo>
                      <a:pt x="19440" y="7355"/>
                    </a:lnTo>
                    <a:lnTo>
                      <a:pt x="19271" y="7504"/>
                    </a:lnTo>
                    <a:lnTo>
                      <a:pt x="19136" y="7708"/>
                    </a:lnTo>
                    <a:lnTo>
                      <a:pt x="19012" y="7895"/>
                    </a:lnTo>
                    <a:lnTo>
                      <a:pt x="18832" y="8025"/>
                    </a:lnTo>
                    <a:lnTo>
                      <a:pt x="18663" y="8174"/>
                    </a:lnTo>
                    <a:lnTo>
                      <a:pt x="18472" y="8248"/>
                    </a:lnTo>
                    <a:lnTo>
                      <a:pt x="18270" y="8286"/>
                    </a:lnTo>
                    <a:lnTo>
                      <a:pt x="18078" y="8323"/>
                    </a:lnTo>
                    <a:lnTo>
                      <a:pt x="17887" y="8323"/>
                    </a:lnTo>
                    <a:lnTo>
                      <a:pt x="17696" y="8248"/>
                    </a:lnTo>
                    <a:lnTo>
                      <a:pt x="17493" y="8174"/>
                    </a:lnTo>
                    <a:lnTo>
                      <a:pt x="17302" y="8062"/>
                    </a:lnTo>
                    <a:lnTo>
                      <a:pt x="17133" y="7969"/>
                    </a:lnTo>
                    <a:lnTo>
                      <a:pt x="16976" y="7783"/>
                    </a:lnTo>
                    <a:lnTo>
                      <a:pt x="16852" y="7597"/>
                    </a:lnTo>
                    <a:lnTo>
                      <a:pt x="16740" y="7429"/>
                    </a:lnTo>
                    <a:lnTo>
                      <a:pt x="16672" y="7168"/>
                    </a:lnTo>
                    <a:lnTo>
                      <a:pt x="16638" y="6926"/>
                    </a:lnTo>
                    <a:lnTo>
                      <a:pt x="16616" y="6498"/>
                    </a:lnTo>
                    <a:lnTo>
                      <a:pt x="16616" y="5772"/>
                    </a:lnTo>
                    <a:lnTo>
                      <a:pt x="16650" y="4915"/>
                    </a:lnTo>
                    <a:lnTo>
                      <a:pt x="16695" y="3928"/>
                    </a:lnTo>
                    <a:lnTo>
                      <a:pt x="16762" y="2960"/>
                    </a:lnTo>
                    <a:lnTo>
                      <a:pt x="16830" y="1992"/>
                    </a:lnTo>
                    <a:lnTo>
                      <a:pt x="16908" y="1173"/>
                    </a:lnTo>
                    <a:lnTo>
                      <a:pt x="16976" y="521"/>
                    </a:lnTo>
                    <a:lnTo>
                      <a:pt x="16953" y="521"/>
                    </a:lnTo>
                    <a:lnTo>
                      <a:pt x="16931" y="521"/>
                    </a:lnTo>
                    <a:lnTo>
                      <a:pt x="16267" y="484"/>
                    </a:lnTo>
                    <a:lnTo>
                      <a:pt x="15637" y="428"/>
                    </a:lnTo>
                    <a:lnTo>
                      <a:pt x="15063" y="353"/>
                    </a:lnTo>
                    <a:lnTo>
                      <a:pt x="14523" y="279"/>
                    </a:lnTo>
                    <a:lnTo>
                      <a:pt x="14040" y="167"/>
                    </a:lnTo>
                    <a:lnTo>
                      <a:pt x="13635" y="93"/>
                    </a:lnTo>
                    <a:lnTo>
                      <a:pt x="13331" y="18"/>
                    </a:lnTo>
                    <a:lnTo>
                      <a:pt x="13117" y="18"/>
                    </a:lnTo>
                    <a:lnTo>
                      <a:pt x="12982" y="18"/>
                    </a:lnTo>
                    <a:lnTo>
                      <a:pt x="12858" y="130"/>
                    </a:lnTo>
                    <a:lnTo>
                      <a:pt x="12723" y="279"/>
                    </a:lnTo>
                    <a:lnTo>
                      <a:pt x="12622" y="446"/>
                    </a:lnTo>
                    <a:lnTo>
                      <a:pt x="12510" y="670"/>
                    </a:lnTo>
                    <a:lnTo>
                      <a:pt x="12419" y="912"/>
                    </a:lnTo>
                    <a:lnTo>
                      <a:pt x="12363" y="1210"/>
                    </a:lnTo>
                    <a:lnTo>
                      <a:pt x="12318" y="1526"/>
                    </a:lnTo>
                    <a:lnTo>
                      <a:pt x="12273" y="1843"/>
                    </a:lnTo>
                    <a:lnTo>
                      <a:pt x="12251" y="2215"/>
                    </a:lnTo>
                    <a:lnTo>
                      <a:pt x="12273" y="2532"/>
                    </a:lnTo>
                    <a:lnTo>
                      <a:pt x="12318" y="2886"/>
                    </a:lnTo>
                    <a:lnTo>
                      <a:pt x="12386" y="3240"/>
                    </a:lnTo>
                    <a:lnTo>
                      <a:pt x="12464" y="3556"/>
                    </a:lnTo>
                    <a:lnTo>
                      <a:pt x="12577" y="3891"/>
                    </a:lnTo>
                    <a:lnTo>
                      <a:pt x="12746" y="4171"/>
                    </a:lnTo>
                    <a:lnTo>
                      <a:pt x="12926" y="4487"/>
                    </a:lnTo>
                    <a:lnTo>
                      <a:pt x="13050" y="4860"/>
                    </a:lnTo>
                    <a:lnTo>
                      <a:pt x="13162" y="5251"/>
                    </a:lnTo>
                    <a:lnTo>
                      <a:pt x="13218" y="5604"/>
                    </a:lnTo>
                    <a:lnTo>
                      <a:pt x="13263" y="5995"/>
                    </a:lnTo>
                    <a:lnTo>
                      <a:pt x="13241" y="6386"/>
                    </a:lnTo>
                    <a:lnTo>
                      <a:pt x="13218" y="6740"/>
                    </a:lnTo>
                    <a:lnTo>
                      <a:pt x="13139" y="7094"/>
                    </a:lnTo>
                    <a:lnTo>
                      <a:pt x="13050" y="7429"/>
                    </a:lnTo>
                    <a:lnTo>
                      <a:pt x="12903" y="7746"/>
                    </a:lnTo>
                    <a:lnTo>
                      <a:pt x="12723" y="8025"/>
                    </a:lnTo>
                    <a:lnTo>
                      <a:pt x="12532" y="8286"/>
                    </a:lnTo>
                    <a:lnTo>
                      <a:pt x="12318" y="8491"/>
                    </a:lnTo>
                    <a:lnTo>
                      <a:pt x="12060" y="8677"/>
                    </a:lnTo>
                    <a:lnTo>
                      <a:pt x="11756" y="8788"/>
                    </a:lnTo>
                    <a:lnTo>
                      <a:pt x="11452" y="8826"/>
                    </a:lnTo>
                    <a:lnTo>
                      <a:pt x="11283" y="8826"/>
                    </a:lnTo>
                    <a:lnTo>
                      <a:pt x="11126" y="8826"/>
                    </a:lnTo>
                    <a:lnTo>
                      <a:pt x="11002" y="8788"/>
                    </a:lnTo>
                    <a:lnTo>
                      <a:pt x="10845" y="8714"/>
                    </a:lnTo>
                    <a:lnTo>
                      <a:pt x="10721" y="8640"/>
                    </a:lnTo>
                    <a:lnTo>
                      <a:pt x="10608" y="8565"/>
                    </a:lnTo>
                    <a:lnTo>
                      <a:pt x="10485" y="8453"/>
                    </a:lnTo>
                    <a:lnTo>
                      <a:pt x="10372" y="8323"/>
                    </a:lnTo>
                    <a:lnTo>
                      <a:pt x="10181" y="8062"/>
                    </a:lnTo>
                    <a:lnTo>
                      <a:pt x="10035" y="7746"/>
                    </a:lnTo>
                    <a:lnTo>
                      <a:pt x="9900" y="7392"/>
                    </a:lnTo>
                    <a:lnTo>
                      <a:pt x="9787" y="7001"/>
                    </a:lnTo>
                    <a:lnTo>
                      <a:pt x="9731" y="6610"/>
                    </a:lnTo>
                    <a:lnTo>
                      <a:pt x="9686" y="6219"/>
                    </a:lnTo>
                    <a:lnTo>
                      <a:pt x="9663" y="5772"/>
                    </a:lnTo>
                    <a:lnTo>
                      <a:pt x="9686" y="5381"/>
                    </a:lnTo>
                    <a:lnTo>
                      <a:pt x="9753" y="4990"/>
                    </a:lnTo>
                    <a:lnTo>
                      <a:pt x="9832" y="4636"/>
                    </a:lnTo>
                    <a:lnTo>
                      <a:pt x="9945" y="4320"/>
                    </a:lnTo>
                    <a:lnTo>
                      <a:pt x="10068" y="4022"/>
                    </a:lnTo>
                    <a:lnTo>
                      <a:pt x="10203" y="3817"/>
                    </a:lnTo>
                    <a:lnTo>
                      <a:pt x="10316" y="3593"/>
                    </a:lnTo>
                    <a:lnTo>
                      <a:pt x="10395" y="3351"/>
                    </a:lnTo>
                    <a:lnTo>
                      <a:pt x="10462" y="3109"/>
                    </a:lnTo>
                    <a:lnTo>
                      <a:pt x="10507" y="2848"/>
                    </a:lnTo>
                    <a:lnTo>
                      <a:pt x="10530" y="2606"/>
                    </a:lnTo>
                    <a:lnTo>
                      <a:pt x="10507" y="2346"/>
                    </a:lnTo>
                    <a:lnTo>
                      <a:pt x="10462" y="2141"/>
                    </a:lnTo>
                    <a:lnTo>
                      <a:pt x="10395" y="1880"/>
                    </a:lnTo>
                    <a:lnTo>
                      <a:pt x="10293" y="1638"/>
                    </a:lnTo>
                    <a:lnTo>
                      <a:pt x="10158" y="1415"/>
                    </a:lnTo>
                    <a:lnTo>
                      <a:pt x="9967" y="1210"/>
                    </a:lnTo>
                    <a:lnTo>
                      <a:pt x="9753" y="986"/>
                    </a:lnTo>
                    <a:lnTo>
                      <a:pt x="9495" y="819"/>
                    </a:lnTo>
                    <a:lnTo>
                      <a:pt x="9191" y="670"/>
                    </a:lnTo>
                    <a:lnTo>
                      <a:pt x="8842" y="521"/>
                    </a:lnTo>
                    <a:lnTo>
                      <a:pt x="8471" y="446"/>
                    </a:lnTo>
                    <a:lnTo>
                      <a:pt x="7998" y="428"/>
                    </a:lnTo>
                    <a:lnTo>
                      <a:pt x="7413" y="428"/>
                    </a:lnTo>
                    <a:lnTo>
                      <a:pt x="6817" y="446"/>
                    </a:lnTo>
                    <a:lnTo>
                      <a:pt x="6187" y="521"/>
                    </a:lnTo>
                    <a:lnTo>
                      <a:pt x="5602" y="633"/>
                    </a:lnTo>
                    <a:lnTo>
                      <a:pt x="5107" y="744"/>
                    </a:lnTo>
                    <a:lnTo>
                      <a:pt x="4725" y="856"/>
                    </a:lnTo>
                    <a:lnTo>
                      <a:pt x="4848" y="1564"/>
                    </a:lnTo>
                    <a:lnTo>
                      <a:pt x="5028" y="2495"/>
                    </a:lnTo>
                    <a:lnTo>
                      <a:pt x="5175" y="3556"/>
                    </a:lnTo>
                    <a:lnTo>
                      <a:pt x="5298" y="4673"/>
                    </a:lnTo>
                    <a:lnTo>
                      <a:pt x="5343" y="5213"/>
                    </a:lnTo>
                    <a:lnTo>
                      <a:pt x="5388" y="5753"/>
                    </a:lnTo>
                    <a:lnTo>
                      <a:pt x="5411" y="6275"/>
                    </a:lnTo>
                    <a:lnTo>
                      <a:pt x="5411" y="6740"/>
                    </a:lnTo>
                    <a:lnTo>
                      <a:pt x="5366" y="7168"/>
                    </a:lnTo>
                    <a:lnTo>
                      <a:pt x="5321" y="7541"/>
                    </a:lnTo>
                    <a:lnTo>
                      <a:pt x="5287" y="7708"/>
                    </a:lnTo>
                    <a:lnTo>
                      <a:pt x="5242" y="7857"/>
                    </a:lnTo>
                    <a:lnTo>
                      <a:pt x="5197" y="7969"/>
                    </a:lnTo>
                    <a:lnTo>
                      <a:pt x="5130" y="8062"/>
                    </a:lnTo>
                    <a:lnTo>
                      <a:pt x="5006" y="8248"/>
                    </a:lnTo>
                    <a:lnTo>
                      <a:pt x="4848" y="8397"/>
                    </a:lnTo>
                    <a:lnTo>
                      <a:pt x="4725" y="8528"/>
                    </a:lnTo>
                    <a:lnTo>
                      <a:pt x="4567" y="8640"/>
                    </a:lnTo>
                    <a:lnTo>
                      <a:pt x="4421" y="8714"/>
                    </a:lnTo>
                    <a:lnTo>
                      <a:pt x="4263" y="8751"/>
                    </a:lnTo>
                    <a:lnTo>
                      <a:pt x="4095" y="8788"/>
                    </a:lnTo>
                    <a:lnTo>
                      <a:pt x="3948" y="8788"/>
                    </a:lnTo>
                    <a:lnTo>
                      <a:pt x="3791" y="8751"/>
                    </a:lnTo>
                    <a:lnTo>
                      <a:pt x="3667" y="8714"/>
                    </a:lnTo>
                    <a:lnTo>
                      <a:pt x="3510" y="8677"/>
                    </a:lnTo>
                    <a:lnTo>
                      <a:pt x="3386" y="8602"/>
                    </a:lnTo>
                    <a:lnTo>
                      <a:pt x="3251" y="8491"/>
                    </a:lnTo>
                    <a:lnTo>
                      <a:pt x="3127" y="8360"/>
                    </a:lnTo>
                    <a:lnTo>
                      <a:pt x="3015" y="8248"/>
                    </a:lnTo>
                    <a:lnTo>
                      <a:pt x="2925" y="8062"/>
                    </a:lnTo>
                    <a:lnTo>
                      <a:pt x="2778" y="7857"/>
                    </a:lnTo>
                    <a:lnTo>
                      <a:pt x="2610" y="7671"/>
                    </a:lnTo>
                    <a:lnTo>
                      <a:pt x="2407" y="7541"/>
                    </a:lnTo>
                    <a:lnTo>
                      <a:pt x="2171" y="7466"/>
                    </a:lnTo>
                    <a:lnTo>
                      <a:pt x="1957" y="7429"/>
                    </a:lnTo>
                    <a:lnTo>
                      <a:pt x="1698" y="7429"/>
                    </a:lnTo>
                    <a:lnTo>
                      <a:pt x="1462" y="7466"/>
                    </a:lnTo>
                    <a:lnTo>
                      <a:pt x="1226" y="7559"/>
                    </a:lnTo>
                    <a:lnTo>
                      <a:pt x="989" y="7708"/>
                    </a:lnTo>
                    <a:lnTo>
                      <a:pt x="776" y="7932"/>
                    </a:lnTo>
                    <a:lnTo>
                      <a:pt x="551" y="8211"/>
                    </a:lnTo>
                    <a:lnTo>
                      <a:pt x="382" y="8528"/>
                    </a:lnTo>
                    <a:lnTo>
                      <a:pt x="315" y="8714"/>
                    </a:lnTo>
                    <a:lnTo>
                      <a:pt x="236" y="8919"/>
                    </a:lnTo>
                    <a:lnTo>
                      <a:pt x="191" y="9142"/>
                    </a:lnTo>
                    <a:lnTo>
                      <a:pt x="123" y="9347"/>
                    </a:lnTo>
                    <a:lnTo>
                      <a:pt x="78" y="9608"/>
                    </a:lnTo>
                    <a:lnTo>
                      <a:pt x="56" y="9887"/>
                    </a:lnTo>
                    <a:lnTo>
                      <a:pt x="33" y="10185"/>
                    </a:lnTo>
                    <a:lnTo>
                      <a:pt x="33" y="10464"/>
                    </a:lnTo>
                    <a:lnTo>
                      <a:pt x="33" y="10706"/>
                    </a:lnTo>
                    <a:lnTo>
                      <a:pt x="56" y="10967"/>
                    </a:lnTo>
                    <a:lnTo>
                      <a:pt x="78" y="11172"/>
                    </a:lnTo>
                    <a:lnTo>
                      <a:pt x="123" y="11395"/>
                    </a:lnTo>
                    <a:lnTo>
                      <a:pt x="168" y="11600"/>
                    </a:lnTo>
                    <a:lnTo>
                      <a:pt x="236" y="11786"/>
                    </a:lnTo>
                    <a:lnTo>
                      <a:pt x="292" y="11973"/>
                    </a:lnTo>
                    <a:lnTo>
                      <a:pt x="382" y="12140"/>
                    </a:lnTo>
                    <a:lnTo>
                      <a:pt x="540" y="12419"/>
                    </a:lnTo>
                    <a:lnTo>
                      <a:pt x="731" y="12680"/>
                    </a:lnTo>
                    <a:lnTo>
                      <a:pt x="944" y="12866"/>
                    </a:lnTo>
                    <a:lnTo>
                      <a:pt x="1158" y="12997"/>
                    </a:lnTo>
                    <a:lnTo>
                      <a:pt x="1395" y="13108"/>
                    </a:lnTo>
                    <a:lnTo>
                      <a:pt x="1608" y="13183"/>
                    </a:lnTo>
                    <a:lnTo>
                      <a:pt x="1856" y="13183"/>
                    </a:lnTo>
                    <a:lnTo>
                      <a:pt x="2070" y="13146"/>
                    </a:lnTo>
                    <a:lnTo>
                      <a:pt x="2261" y="13071"/>
                    </a:lnTo>
                    <a:lnTo>
                      <a:pt x="2430" y="12960"/>
                    </a:lnTo>
                    <a:lnTo>
                      <a:pt x="2587" y="12792"/>
                    </a:lnTo>
                    <a:lnTo>
                      <a:pt x="2688" y="12606"/>
                    </a:lnTo>
                    <a:lnTo>
                      <a:pt x="2801" y="12419"/>
                    </a:lnTo>
                    <a:lnTo>
                      <a:pt x="2925" y="12289"/>
                    </a:lnTo>
                    <a:lnTo>
                      <a:pt x="3082" y="12177"/>
                    </a:lnTo>
                    <a:lnTo>
                      <a:pt x="3228" y="12103"/>
                    </a:lnTo>
                    <a:lnTo>
                      <a:pt x="3408" y="12103"/>
                    </a:lnTo>
                    <a:lnTo>
                      <a:pt x="3577" y="12103"/>
                    </a:lnTo>
                    <a:lnTo>
                      <a:pt x="3723" y="12177"/>
                    </a:lnTo>
                    <a:lnTo>
                      <a:pt x="3903" y="12252"/>
                    </a:lnTo>
                    <a:lnTo>
                      <a:pt x="4072" y="12364"/>
                    </a:lnTo>
                    <a:lnTo>
                      <a:pt x="4230" y="12494"/>
                    </a:lnTo>
                    <a:lnTo>
                      <a:pt x="4353" y="12643"/>
                    </a:lnTo>
                    <a:lnTo>
                      <a:pt x="4488" y="12829"/>
                    </a:lnTo>
                    <a:lnTo>
                      <a:pt x="4567" y="13034"/>
                    </a:lnTo>
                    <a:lnTo>
                      <a:pt x="4657" y="13257"/>
                    </a:lnTo>
                    <a:lnTo>
                      <a:pt x="4702" y="13462"/>
                    </a:lnTo>
                    <a:lnTo>
                      <a:pt x="4725" y="13686"/>
                    </a:lnTo>
                    <a:lnTo>
                      <a:pt x="4702" y="14282"/>
                    </a:lnTo>
                    <a:lnTo>
                      <a:pt x="4657" y="15045"/>
                    </a:lnTo>
                    <a:lnTo>
                      <a:pt x="4612" y="15976"/>
                    </a:lnTo>
                    <a:lnTo>
                      <a:pt x="4590" y="16926"/>
                    </a:lnTo>
                    <a:lnTo>
                      <a:pt x="4567" y="17968"/>
                    </a:lnTo>
                    <a:lnTo>
                      <a:pt x="4567" y="19011"/>
                    </a:lnTo>
                    <a:lnTo>
                      <a:pt x="4590" y="19514"/>
                    </a:lnTo>
                    <a:lnTo>
                      <a:pt x="4612" y="19980"/>
                    </a:lnTo>
                    <a:lnTo>
                      <a:pt x="4657" y="20426"/>
                    </a:lnTo>
                    <a:lnTo>
                      <a:pt x="4725" y="20836"/>
                    </a:lnTo>
                    <a:lnTo>
                      <a:pt x="4848" y="20929"/>
                    </a:lnTo>
                    <a:lnTo>
                      <a:pt x="5040" y="21004"/>
                    </a:lnTo>
                    <a:lnTo>
                      <a:pt x="5265" y="21078"/>
                    </a:lnTo>
                    <a:lnTo>
                      <a:pt x="5478" y="21115"/>
                    </a:lnTo>
                    <a:lnTo>
                      <a:pt x="6041" y="21115"/>
                    </a:lnTo>
                    <a:lnTo>
                      <a:pt x="6637" y="21078"/>
                    </a:lnTo>
                    <a:lnTo>
                      <a:pt x="7312" y="21004"/>
                    </a:lnTo>
                    <a:lnTo>
                      <a:pt x="7998" y="20929"/>
                    </a:lnTo>
                    <a:lnTo>
                      <a:pt x="8696" y="20855"/>
                    </a:lnTo>
                    <a:lnTo>
                      <a:pt x="9360" y="20836"/>
                    </a:lnTo>
                    <a:close/>
                  </a:path>
                </a:pathLst>
              </a:custGeom>
              <a:solidFill>
                <a:srgbClr val="CCCC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en-GB" sz="1000" b="1" dirty="0" smtClean="0">
                    <a:solidFill>
                      <a:srgbClr val="002060"/>
                    </a:solidFill>
                  </a:rPr>
                  <a:t/>
                </a:r>
                <a:br>
                  <a:rPr lang="en-GB" sz="1000" b="1" dirty="0" smtClean="0">
                    <a:solidFill>
                      <a:srgbClr val="002060"/>
                    </a:solidFill>
                  </a:rPr>
                </a:br>
                <a:r>
                  <a:rPr lang="en-GB" sz="1100" b="1" dirty="0" smtClean="0">
                    <a:solidFill>
                      <a:srgbClr val="002060"/>
                    </a:solidFill>
                  </a:rPr>
                  <a:t>FIM4R</a:t>
                </a:r>
                <a:endParaRPr lang="en-US" sz="1100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0" name="Puzzle3"/>
              <p:cNvSpPr>
                <a:spLocks noEditPoints="1" noChangeArrowheads="1"/>
              </p:cNvSpPr>
              <p:nvPr/>
            </p:nvSpPr>
            <p:spPr bwMode="auto">
              <a:xfrm>
                <a:off x="8314332" y="2421966"/>
                <a:ext cx="773975" cy="1050778"/>
              </a:xfrm>
              <a:custGeom>
                <a:avLst/>
                <a:gdLst>
                  <a:gd name="T0" fmla="*/ 10391 w 21600"/>
                  <a:gd name="T1" fmla="*/ 15806 h 21600"/>
                  <a:gd name="T2" fmla="*/ 20551 w 21600"/>
                  <a:gd name="T3" fmla="*/ 21088 h 21600"/>
                  <a:gd name="T4" fmla="*/ 13180 w 21600"/>
                  <a:gd name="T5" fmla="*/ 13801 h 21600"/>
                  <a:gd name="T6" fmla="*/ 20551 w 21600"/>
                  <a:gd name="T7" fmla="*/ 7025 h 21600"/>
                  <a:gd name="T8" fmla="*/ 10500 w 21600"/>
                  <a:gd name="T9" fmla="*/ 52 h 21600"/>
                  <a:gd name="T10" fmla="*/ 692 w 21600"/>
                  <a:gd name="T11" fmla="*/ 6802 h 21600"/>
                  <a:gd name="T12" fmla="*/ 8064 w 21600"/>
                  <a:gd name="T13" fmla="*/ 13526 h 21600"/>
                  <a:gd name="T14" fmla="*/ 692 w 21600"/>
                  <a:gd name="T15" fmla="*/ 21088 h 21600"/>
                  <a:gd name="T16" fmla="*/ 2273 w 21600"/>
                  <a:gd name="T17" fmla="*/ 7719 h 21600"/>
                  <a:gd name="T18" fmla="*/ 19149 w 21600"/>
                  <a:gd name="T19" fmla="*/ 202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6625" y="20892"/>
                    </a:moveTo>
                    <a:lnTo>
                      <a:pt x="7105" y="21023"/>
                    </a:lnTo>
                    <a:lnTo>
                      <a:pt x="7513" y="21088"/>
                    </a:lnTo>
                    <a:lnTo>
                      <a:pt x="7922" y="21115"/>
                    </a:lnTo>
                    <a:lnTo>
                      <a:pt x="8242" y="21115"/>
                    </a:lnTo>
                    <a:lnTo>
                      <a:pt x="8544" y="21062"/>
                    </a:lnTo>
                    <a:lnTo>
                      <a:pt x="8810" y="20997"/>
                    </a:lnTo>
                    <a:lnTo>
                      <a:pt x="9023" y="20892"/>
                    </a:lnTo>
                    <a:lnTo>
                      <a:pt x="9148" y="20761"/>
                    </a:lnTo>
                    <a:lnTo>
                      <a:pt x="9290" y="20616"/>
                    </a:lnTo>
                    <a:lnTo>
                      <a:pt x="9361" y="20459"/>
                    </a:lnTo>
                    <a:lnTo>
                      <a:pt x="9396" y="20289"/>
                    </a:lnTo>
                    <a:lnTo>
                      <a:pt x="9396" y="20092"/>
                    </a:lnTo>
                    <a:lnTo>
                      <a:pt x="9325" y="19909"/>
                    </a:lnTo>
                    <a:lnTo>
                      <a:pt x="9219" y="19738"/>
                    </a:lnTo>
                    <a:lnTo>
                      <a:pt x="9094" y="19555"/>
                    </a:lnTo>
                    <a:lnTo>
                      <a:pt x="8917" y="19384"/>
                    </a:lnTo>
                    <a:lnTo>
                      <a:pt x="8650" y="19162"/>
                    </a:lnTo>
                    <a:lnTo>
                      <a:pt x="8437" y="18900"/>
                    </a:lnTo>
                    <a:lnTo>
                      <a:pt x="8277" y="18624"/>
                    </a:lnTo>
                    <a:lnTo>
                      <a:pt x="8135" y="18349"/>
                    </a:lnTo>
                    <a:lnTo>
                      <a:pt x="8028" y="18048"/>
                    </a:lnTo>
                    <a:lnTo>
                      <a:pt x="7993" y="17746"/>
                    </a:lnTo>
                    <a:lnTo>
                      <a:pt x="7993" y="17471"/>
                    </a:lnTo>
                    <a:lnTo>
                      <a:pt x="8028" y="17169"/>
                    </a:lnTo>
                    <a:lnTo>
                      <a:pt x="8135" y="16920"/>
                    </a:lnTo>
                    <a:lnTo>
                      <a:pt x="8277" y="16671"/>
                    </a:lnTo>
                    <a:lnTo>
                      <a:pt x="8366" y="16540"/>
                    </a:lnTo>
                    <a:lnTo>
                      <a:pt x="8473" y="16409"/>
                    </a:lnTo>
                    <a:lnTo>
                      <a:pt x="8615" y="16317"/>
                    </a:lnTo>
                    <a:lnTo>
                      <a:pt x="8739" y="16213"/>
                    </a:lnTo>
                    <a:lnTo>
                      <a:pt x="8881" y="16134"/>
                    </a:lnTo>
                    <a:lnTo>
                      <a:pt x="9059" y="16055"/>
                    </a:lnTo>
                    <a:lnTo>
                      <a:pt x="9254" y="15990"/>
                    </a:lnTo>
                    <a:lnTo>
                      <a:pt x="9432" y="15911"/>
                    </a:lnTo>
                    <a:lnTo>
                      <a:pt x="9663" y="15885"/>
                    </a:lnTo>
                    <a:lnTo>
                      <a:pt x="9876" y="15833"/>
                    </a:lnTo>
                    <a:lnTo>
                      <a:pt x="10142" y="15806"/>
                    </a:lnTo>
                    <a:lnTo>
                      <a:pt x="10391" y="15806"/>
                    </a:lnTo>
                    <a:lnTo>
                      <a:pt x="10728" y="15806"/>
                    </a:lnTo>
                    <a:lnTo>
                      <a:pt x="10995" y="15806"/>
                    </a:lnTo>
                    <a:lnTo>
                      <a:pt x="11279" y="15833"/>
                    </a:lnTo>
                    <a:lnTo>
                      <a:pt x="11546" y="15885"/>
                    </a:lnTo>
                    <a:lnTo>
                      <a:pt x="11776" y="15937"/>
                    </a:lnTo>
                    <a:lnTo>
                      <a:pt x="12025" y="15990"/>
                    </a:lnTo>
                    <a:lnTo>
                      <a:pt x="12221" y="16055"/>
                    </a:lnTo>
                    <a:lnTo>
                      <a:pt x="12434" y="16134"/>
                    </a:lnTo>
                    <a:lnTo>
                      <a:pt x="12611" y="16213"/>
                    </a:lnTo>
                    <a:lnTo>
                      <a:pt x="12771" y="16317"/>
                    </a:lnTo>
                    <a:lnTo>
                      <a:pt x="12913" y="16409"/>
                    </a:lnTo>
                    <a:lnTo>
                      <a:pt x="13038" y="16514"/>
                    </a:lnTo>
                    <a:lnTo>
                      <a:pt x="13251" y="16737"/>
                    </a:lnTo>
                    <a:lnTo>
                      <a:pt x="13428" y="16986"/>
                    </a:lnTo>
                    <a:lnTo>
                      <a:pt x="13517" y="17248"/>
                    </a:lnTo>
                    <a:lnTo>
                      <a:pt x="13588" y="17523"/>
                    </a:lnTo>
                    <a:lnTo>
                      <a:pt x="13588" y="17799"/>
                    </a:lnTo>
                    <a:lnTo>
                      <a:pt x="13517" y="18074"/>
                    </a:lnTo>
                    <a:lnTo>
                      <a:pt x="13428" y="18323"/>
                    </a:lnTo>
                    <a:lnTo>
                      <a:pt x="13286" y="18572"/>
                    </a:lnTo>
                    <a:lnTo>
                      <a:pt x="13109" y="18808"/>
                    </a:lnTo>
                    <a:lnTo>
                      <a:pt x="12878" y="19031"/>
                    </a:lnTo>
                    <a:lnTo>
                      <a:pt x="12434" y="19411"/>
                    </a:lnTo>
                    <a:lnTo>
                      <a:pt x="12132" y="19738"/>
                    </a:lnTo>
                    <a:lnTo>
                      <a:pt x="12025" y="19856"/>
                    </a:lnTo>
                    <a:lnTo>
                      <a:pt x="11919" y="20014"/>
                    </a:lnTo>
                    <a:lnTo>
                      <a:pt x="11883" y="20132"/>
                    </a:lnTo>
                    <a:lnTo>
                      <a:pt x="11883" y="20263"/>
                    </a:lnTo>
                    <a:lnTo>
                      <a:pt x="11883" y="20394"/>
                    </a:lnTo>
                    <a:lnTo>
                      <a:pt x="11954" y="20485"/>
                    </a:lnTo>
                    <a:lnTo>
                      <a:pt x="12061" y="20590"/>
                    </a:lnTo>
                    <a:lnTo>
                      <a:pt x="12185" y="20695"/>
                    </a:lnTo>
                    <a:lnTo>
                      <a:pt x="12327" y="20787"/>
                    </a:lnTo>
                    <a:lnTo>
                      <a:pt x="12540" y="20892"/>
                    </a:lnTo>
                    <a:lnTo>
                      <a:pt x="12771" y="20997"/>
                    </a:lnTo>
                    <a:lnTo>
                      <a:pt x="13073" y="21088"/>
                    </a:lnTo>
                    <a:lnTo>
                      <a:pt x="13428" y="21193"/>
                    </a:lnTo>
                    <a:lnTo>
                      <a:pt x="13873" y="21298"/>
                    </a:lnTo>
                    <a:lnTo>
                      <a:pt x="14317" y="21390"/>
                    </a:lnTo>
                    <a:lnTo>
                      <a:pt x="14778" y="21468"/>
                    </a:lnTo>
                    <a:lnTo>
                      <a:pt x="15294" y="21547"/>
                    </a:lnTo>
                    <a:lnTo>
                      <a:pt x="15809" y="21600"/>
                    </a:lnTo>
                    <a:lnTo>
                      <a:pt x="16359" y="21652"/>
                    </a:lnTo>
                    <a:lnTo>
                      <a:pt x="16875" y="21678"/>
                    </a:lnTo>
                    <a:lnTo>
                      <a:pt x="17407" y="21678"/>
                    </a:lnTo>
                    <a:lnTo>
                      <a:pt x="17958" y="21678"/>
                    </a:lnTo>
                    <a:lnTo>
                      <a:pt x="18473" y="21652"/>
                    </a:lnTo>
                    <a:lnTo>
                      <a:pt x="18953" y="21573"/>
                    </a:lnTo>
                    <a:lnTo>
                      <a:pt x="19397" y="21495"/>
                    </a:lnTo>
                    <a:lnTo>
                      <a:pt x="19841" y="21390"/>
                    </a:lnTo>
                    <a:lnTo>
                      <a:pt x="20214" y="21272"/>
                    </a:lnTo>
                    <a:lnTo>
                      <a:pt x="20551" y="21088"/>
                    </a:lnTo>
                    <a:lnTo>
                      <a:pt x="20480" y="20787"/>
                    </a:lnTo>
                    <a:lnTo>
                      <a:pt x="20409" y="20485"/>
                    </a:lnTo>
                    <a:lnTo>
                      <a:pt x="20356" y="20158"/>
                    </a:lnTo>
                    <a:lnTo>
                      <a:pt x="20356" y="19804"/>
                    </a:lnTo>
                    <a:lnTo>
                      <a:pt x="20321" y="19083"/>
                    </a:lnTo>
                    <a:lnTo>
                      <a:pt x="20356" y="18349"/>
                    </a:lnTo>
                    <a:lnTo>
                      <a:pt x="20409" y="17641"/>
                    </a:lnTo>
                    <a:lnTo>
                      <a:pt x="20480" y="17012"/>
                    </a:lnTo>
                    <a:lnTo>
                      <a:pt x="20551" y="16488"/>
                    </a:lnTo>
                    <a:lnTo>
                      <a:pt x="20551" y="16055"/>
                    </a:lnTo>
                    <a:lnTo>
                      <a:pt x="20551" y="15911"/>
                    </a:lnTo>
                    <a:lnTo>
                      <a:pt x="20445" y="15754"/>
                    </a:lnTo>
                    <a:lnTo>
                      <a:pt x="20356" y="15610"/>
                    </a:lnTo>
                    <a:lnTo>
                      <a:pt x="20178" y="15452"/>
                    </a:lnTo>
                    <a:lnTo>
                      <a:pt x="20001" y="15334"/>
                    </a:lnTo>
                    <a:lnTo>
                      <a:pt x="19770" y="15230"/>
                    </a:lnTo>
                    <a:lnTo>
                      <a:pt x="19521" y="15125"/>
                    </a:lnTo>
                    <a:lnTo>
                      <a:pt x="19290" y="15059"/>
                    </a:lnTo>
                    <a:lnTo>
                      <a:pt x="19024" y="15007"/>
                    </a:lnTo>
                    <a:lnTo>
                      <a:pt x="18740" y="14954"/>
                    </a:lnTo>
                    <a:lnTo>
                      <a:pt x="18509" y="14954"/>
                    </a:lnTo>
                    <a:lnTo>
                      <a:pt x="18225" y="14954"/>
                    </a:lnTo>
                    <a:lnTo>
                      <a:pt x="17994" y="15007"/>
                    </a:lnTo>
                    <a:lnTo>
                      <a:pt x="17763" y="15085"/>
                    </a:lnTo>
                    <a:lnTo>
                      <a:pt x="17550" y="15177"/>
                    </a:lnTo>
                    <a:lnTo>
                      <a:pt x="17372" y="15308"/>
                    </a:lnTo>
                    <a:lnTo>
                      <a:pt x="17176" y="15426"/>
                    </a:lnTo>
                    <a:lnTo>
                      <a:pt x="16928" y="15557"/>
                    </a:lnTo>
                    <a:lnTo>
                      <a:pt x="16661" y="15636"/>
                    </a:lnTo>
                    <a:lnTo>
                      <a:pt x="16359" y="15688"/>
                    </a:lnTo>
                    <a:lnTo>
                      <a:pt x="16022" y="15715"/>
                    </a:lnTo>
                    <a:lnTo>
                      <a:pt x="15667" y="15688"/>
                    </a:lnTo>
                    <a:lnTo>
                      <a:pt x="15294" y="15662"/>
                    </a:lnTo>
                    <a:lnTo>
                      <a:pt x="14956" y="15583"/>
                    </a:lnTo>
                    <a:lnTo>
                      <a:pt x="14619" y="15479"/>
                    </a:lnTo>
                    <a:lnTo>
                      <a:pt x="14281" y="15334"/>
                    </a:lnTo>
                    <a:lnTo>
                      <a:pt x="13961" y="15177"/>
                    </a:lnTo>
                    <a:lnTo>
                      <a:pt x="13695" y="14981"/>
                    </a:lnTo>
                    <a:lnTo>
                      <a:pt x="13588" y="14850"/>
                    </a:lnTo>
                    <a:lnTo>
                      <a:pt x="13482" y="14732"/>
                    </a:lnTo>
                    <a:lnTo>
                      <a:pt x="13393" y="14600"/>
                    </a:lnTo>
                    <a:lnTo>
                      <a:pt x="13322" y="14456"/>
                    </a:lnTo>
                    <a:lnTo>
                      <a:pt x="13251" y="14299"/>
                    </a:lnTo>
                    <a:lnTo>
                      <a:pt x="13215" y="14155"/>
                    </a:lnTo>
                    <a:lnTo>
                      <a:pt x="13180" y="13971"/>
                    </a:lnTo>
                    <a:lnTo>
                      <a:pt x="13180" y="13801"/>
                    </a:lnTo>
                    <a:lnTo>
                      <a:pt x="13180" y="13591"/>
                    </a:lnTo>
                    <a:lnTo>
                      <a:pt x="13215" y="13395"/>
                    </a:lnTo>
                    <a:lnTo>
                      <a:pt x="13251" y="13198"/>
                    </a:lnTo>
                    <a:lnTo>
                      <a:pt x="13322" y="13015"/>
                    </a:lnTo>
                    <a:lnTo>
                      <a:pt x="13393" y="12870"/>
                    </a:lnTo>
                    <a:lnTo>
                      <a:pt x="13482" y="12713"/>
                    </a:lnTo>
                    <a:lnTo>
                      <a:pt x="13588" y="12569"/>
                    </a:lnTo>
                    <a:lnTo>
                      <a:pt x="13730" y="12438"/>
                    </a:lnTo>
                    <a:lnTo>
                      <a:pt x="13997" y="12215"/>
                    </a:lnTo>
                    <a:lnTo>
                      <a:pt x="14334" y="12005"/>
                    </a:lnTo>
                    <a:lnTo>
                      <a:pt x="14690" y="11861"/>
                    </a:lnTo>
                    <a:lnTo>
                      <a:pt x="15063" y="11756"/>
                    </a:lnTo>
                    <a:lnTo>
                      <a:pt x="15436" y="11678"/>
                    </a:lnTo>
                    <a:lnTo>
                      <a:pt x="15809" y="11638"/>
                    </a:lnTo>
                    <a:lnTo>
                      <a:pt x="16182" y="11638"/>
                    </a:lnTo>
                    <a:lnTo>
                      <a:pt x="16555" y="11678"/>
                    </a:lnTo>
                    <a:lnTo>
                      <a:pt x="16910" y="11730"/>
                    </a:lnTo>
                    <a:lnTo>
                      <a:pt x="17248" y="11835"/>
                    </a:lnTo>
                    <a:lnTo>
                      <a:pt x="17514" y="11966"/>
                    </a:lnTo>
                    <a:lnTo>
                      <a:pt x="17763" y="12110"/>
                    </a:lnTo>
                    <a:lnTo>
                      <a:pt x="17887" y="12215"/>
                    </a:lnTo>
                    <a:lnTo>
                      <a:pt x="18065" y="12307"/>
                    </a:lnTo>
                    <a:lnTo>
                      <a:pt x="18260" y="12412"/>
                    </a:lnTo>
                    <a:lnTo>
                      <a:pt x="18438" y="12464"/>
                    </a:lnTo>
                    <a:lnTo>
                      <a:pt x="18669" y="12543"/>
                    </a:lnTo>
                    <a:lnTo>
                      <a:pt x="18882" y="12569"/>
                    </a:lnTo>
                    <a:lnTo>
                      <a:pt x="19113" y="12595"/>
                    </a:lnTo>
                    <a:lnTo>
                      <a:pt x="19361" y="12608"/>
                    </a:lnTo>
                    <a:lnTo>
                      <a:pt x="19592" y="12608"/>
                    </a:lnTo>
                    <a:lnTo>
                      <a:pt x="19841" y="12595"/>
                    </a:lnTo>
                    <a:lnTo>
                      <a:pt x="20072" y="12543"/>
                    </a:lnTo>
                    <a:lnTo>
                      <a:pt x="20321" y="12490"/>
                    </a:lnTo>
                    <a:lnTo>
                      <a:pt x="20551" y="12438"/>
                    </a:lnTo>
                    <a:lnTo>
                      <a:pt x="20800" y="12333"/>
                    </a:lnTo>
                    <a:lnTo>
                      <a:pt x="20996" y="12241"/>
                    </a:lnTo>
                    <a:lnTo>
                      <a:pt x="21244" y="12110"/>
                    </a:lnTo>
                    <a:lnTo>
                      <a:pt x="21298" y="12032"/>
                    </a:lnTo>
                    <a:lnTo>
                      <a:pt x="21404" y="11966"/>
                    </a:lnTo>
                    <a:lnTo>
                      <a:pt x="21475" y="11861"/>
                    </a:lnTo>
                    <a:lnTo>
                      <a:pt x="21511" y="11730"/>
                    </a:lnTo>
                    <a:lnTo>
                      <a:pt x="21617" y="11481"/>
                    </a:lnTo>
                    <a:lnTo>
                      <a:pt x="21653" y="11180"/>
                    </a:lnTo>
                    <a:lnTo>
                      <a:pt x="21653" y="10826"/>
                    </a:lnTo>
                    <a:lnTo>
                      <a:pt x="21653" y="10472"/>
                    </a:lnTo>
                    <a:lnTo>
                      <a:pt x="21582" y="10092"/>
                    </a:lnTo>
                    <a:lnTo>
                      <a:pt x="21511" y="9725"/>
                    </a:lnTo>
                    <a:lnTo>
                      <a:pt x="21298" y="8912"/>
                    </a:lnTo>
                    <a:lnTo>
                      <a:pt x="21067" y="8191"/>
                    </a:lnTo>
                    <a:lnTo>
                      <a:pt x="20800" y="7536"/>
                    </a:lnTo>
                    <a:lnTo>
                      <a:pt x="20551" y="7025"/>
                    </a:lnTo>
                    <a:lnTo>
                      <a:pt x="20001" y="7103"/>
                    </a:lnTo>
                    <a:lnTo>
                      <a:pt x="19432" y="7156"/>
                    </a:lnTo>
                    <a:lnTo>
                      <a:pt x="18846" y="7208"/>
                    </a:lnTo>
                    <a:lnTo>
                      <a:pt x="18225" y="7208"/>
                    </a:lnTo>
                    <a:lnTo>
                      <a:pt x="17656" y="7208"/>
                    </a:lnTo>
                    <a:lnTo>
                      <a:pt x="17070" y="7182"/>
                    </a:lnTo>
                    <a:lnTo>
                      <a:pt x="16484" y="7156"/>
                    </a:lnTo>
                    <a:lnTo>
                      <a:pt x="15986" y="7103"/>
                    </a:lnTo>
                    <a:lnTo>
                      <a:pt x="14992" y="6999"/>
                    </a:lnTo>
                    <a:lnTo>
                      <a:pt x="14210" y="6907"/>
                    </a:lnTo>
                    <a:lnTo>
                      <a:pt x="13695" y="6828"/>
                    </a:lnTo>
                    <a:lnTo>
                      <a:pt x="13517" y="6802"/>
                    </a:lnTo>
                    <a:lnTo>
                      <a:pt x="13073" y="6645"/>
                    </a:lnTo>
                    <a:lnTo>
                      <a:pt x="12700" y="6474"/>
                    </a:lnTo>
                    <a:lnTo>
                      <a:pt x="12363" y="6304"/>
                    </a:lnTo>
                    <a:lnTo>
                      <a:pt x="12132" y="6094"/>
                    </a:lnTo>
                    <a:lnTo>
                      <a:pt x="11919" y="5871"/>
                    </a:lnTo>
                    <a:lnTo>
                      <a:pt x="11776" y="5649"/>
                    </a:lnTo>
                    <a:lnTo>
                      <a:pt x="11688" y="5413"/>
                    </a:lnTo>
                    <a:lnTo>
                      <a:pt x="11617" y="5190"/>
                    </a:lnTo>
                    <a:lnTo>
                      <a:pt x="11617" y="4941"/>
                    </a:lnTo>
                    <a:lnTo>
                      <a:pt x="11652" y="4718"/>
                    </a:lnTo>
                    <a:lnTo>
                      <a:pt x="11723" y="4482"/>
                    </a:lnTo>
                    <a:lnTo>
                      <a:pt x="11812" y="4285"/>
                    </a:lnTo>
                    <a:lnTo>
                      <a:pt x="11919" y="4089"/>
                    </a:lnTo>
                    <a:lnTo>
                      <a:pt x="12096" y="3905"/>
                    </a:lnTo>
                    <a:lnTo>
                      <a:pt x="12292" y="3735"/>
                    </a:lnTo>
                    <a:lnTo>
                      <a:pt x="12505" y="3604"/>
                    </a:lnTo>
                    <a:lnTo>
                      <a:pt x="12700" y="3460"/>
                    </a:lnTo>
                    <a:lnTo>
                      <a:pt x="12878" y="3250"/>
                    </a:lnTo>
                    <a:lnTo>
                      <a:pt x="13038" y="3027"/>
                    </a:lnTo>
                    <a:lnTo>
                      <a:pt x="13180" y="2752"/>
                    </a:lnTo>
                    <a:lnTo>
                      <a:pt x="13286" y="2477"/>
                    </a:lnTo>
                    <a:lnTo>
                      <a:pt x="13322" y="2175"/>
                    </a:lnTo>
                    <a:lnTo>
                      <a:pt x="13357" y="1874"/>
                    </a:lnTo>
                    <a:lnTo>
                      <a:pt x="13286" y="1572"/>
                    </a:lnTo>
                    <a:lnTo>
                      <a:pt x="13180" y="1271"/>
                    </a:lnTo>
                    <a:lnTo>
                      <a:pt x="13038" y="983"/>
                    </a:lnTo>
                    <a:lnTo>
                      <a:pt x="12949" y="865"/>
                    </a:lnTo>
                    <a:lnTo>
                      <a:pt x="12807" y="733"/>
                    </a:lnTo>
                    <a:lnTo>
                      <a:pt x="12665" y="616"/>
                    </a:lnTo>
                    <a:lnTo>
                      <a:pt x="12505" y="511"/>
                    </a:lnTo>
                    <a:lnTo>
                      <a:pt x="12327" y="406"/>
                    </a:lnTo>
                    <a:lnTo>
                      <a:pt x="12132" y="314"/>
                    </a:lnTo>
                    <a:lnTo>
                      <a:pt x="11883" y="235"/>
                    </a:lnTo>
                    <a:lnTo>
                      <a:pt x="11652" y="183"/>
                    </a:lnTo>
                    <a:lnTo>
                      <a:pt x="11368" y="104"/>
                    </a:lnTo>
                    <a:lnTo>
                      <a:pt x="11101" y="78"/>
                    </a:lnTo>
                    <a:lnTo>
                      <a:pt x="10800" y="52"/>
                    </a:lnTo>
                    <a:lnTo>
                      <a:pt x="10444" y="52"/>
                    </a:lnTo>
                    <a:lnTo>
                      <a:pt x="10142" y="52"/>
                    </a:lnTo>
                    <a:lnTo>
                      <a:pt x="9840" y="78"/>
                    </a:lnTo>
                    <a:lnTo>
                      <a:pt x="9574" y="104"/>
                    </a:lnTo>
                    <a:lnTo>
                      <a:pt x="9325" y="157"/>
                    </a:lnTo>
                    <a:lnTo>
                      <a:pt x="9094" y="209"/>
                    </a:lnTo>
                    <a:lnTo>
                      <a:pt x="8846" y="262"/>
                    </a:lnTo>
                    <a:lnTo>
                      <a:pt x="8650" y="340"/>
                    </a:lnTo>
                    <a:lnTo>
                      <a:pt x="8437" y="432"/>
                    </a:lnTo>
                    <a:lnTo>
                      <a:pt x="8277" y="511"/>
                    </a:lnTo>
                    <a:lnTo>
                      <a:pt x="8100" y="616"/>
                    </a:lnTo>
                    <a:lnTo>
                      <a:pt x="7957" y="707"/>
                    </a:lnTo>
                    <a:lnTo>
                      <a:pt x="7833" y="838"/>
                    </a:lnTo>
                    <a:lnTo>
                      <a:pt x="7620" y="1061"/>
                    </a:lnTo>
                    <a:lnTo>
                      <a:pt x="7442" y="1336"/>
                    </a:lnTo>
                    <a:lnTo>
                      <a:pt x="7353" y="1599"/>
                    </a:lnTo>
                    <a:lnTo>
                      <a:pt x="7318" y="1900"/>
                    </a:lnTo>
                    <a:lnTo>
                      <a:pt x="7318" y="2175"/>
                    </a:lnTo>
                    <a:lnTo>
                      <a:pt x="7353" y="2450"/>
                    </a:lnTo>
                    <a:lnTo>
                      <a:pt x="7442" y="2726"/>
                    </a:lnTo>
                    <a:lnTo>
                      <a:pt x="7620" y="2975"/>
                    </a:lnTo>
                    <a:lnTo>
                      <a:pt x="7833" y="3198"/>
                    </a:lnTo>
                    <a:lnTo>
                      <a:pt x="8064" y="3433"/>
                    </a:lnTo>
                    <a:lnTo>
                      <a:pt x="8295" y="3630"/>
                    </a:lnTo>
                    <a:lnTo>
                      <a:pt x="8508" y="3853"/>
                    </a:lnTo>
                    <a:lnTo>
                      <a:pt x="8686" y="4089"/>
                    </a:lnTo>
                    <a:lnTo>
                      <a:pt x="8775" y="4312"/>
                    </a:lnTo>
                    <a:lnTo>
                      <a:pt x="8846" y="4561"/>
                    </a:lnTo>
                    <a:lnTo>
                      <a:pt x="8846" y="4810"/>
                    </a:lnTo>
                    <a:lnTo>
                      <a:pt x="8810" y="5059"/>
                    </a:lnTo>
                    <a:lnTo>
                      <a:pt x="8721" y="5295"/>
                    </a:lnTo>
                    <a:lnTo>
                      <a:pt x="8579" y="5544"/>
                    </a:lnTo>
                    <a:lnTo>
                      <a:pt x="8366" y="5766"/>
                    </a:lnTo>
                    <a:lnTo>
                      <a:pt x="8135" y="5976"/>
                    </a:lnTo>
                    <a:lnTo>
                      <a:pt x="7833" y="6199"/>
                    </a:lnTo>
                    <a:lnTo>
                      <a:pt x="7478" y="6369"/>
                    </a:lnTo>
                    <a:lnTo>
                      <a:pt x="7069" y="6527"/>
                    </a:lnTo>
                    <a:lnTo>
                      <a:pt x="6590" y="6671"/>
                    </a:lnTo>
                    <a:lnTo>
                      <a:pt x="6092" y="6802"/>
                    </a:lnTo>
                    <a:lnTo>
                      <a:pt x="5684" y="6802"/>
                    </a:lnTo>
                    <a:lnTo>
                      <a:pt x="5133" y="6802"/>
                    </a:lnTo>
                    <a:lnTo>
                      <a:pt x="4547" y="6802"/>
                    </a:lnTo>
                    <a:lnTo>
                      <a:pt x="3872" y="6802"/>
                    </a:lnTo>
                    <a:lnTo>
                      <a:pt x="3144" y="6802"/>
                    </a:lnTo>
                    <a:lnTo>
                      <a:pt x="2362" y="6802"/>
                    </a:lnTo>
                    <a:lnTo>
                      <a:pt x="1545" y="6802"/>
                    </a:lnTo>
                    <a:lnTo>
                      <a:pt x="692" y="6802"/>
                    </a:lnTo>
                    <a:lnTo>
                      <a:pt x="586" y="7234"/>
                    </a:lnTo>
                    <a:lnTo>
                      <a:pt x="461" y="7837"/>
                    </a:lnTo>
                    <a:lnTo>
                      <a:pt x="355" y="8493"/>
                    </a:lnTo>
                    <a:lnTo>
                      <a:pt x="248" y="9187"/>
                    </a:lnTo>
                    <a:lnTo>
                      <a:pt x="142" y="9869"/>
                    </a:lnTo>
                    <a:lnTo>
                      <a:pt x="106" y="10498"/>
                    </a:lnTo>
                    <a:lnTo>
                      <a:pt x="106" y="10983"/>
                    </a:lnTo>
                    <a:lnTo>
                      <a:pt x="106" y="11311"/>
                    </a:lnTo>
                    <a:lnTo>
                      <a:pt x="213" y="11481"/>
                    </a:lnTo>
                    <a:lnTo>
                      <a:pt x="319" y="11651"/>
                    </a:lnTo>
                    <a:lnTo>
                      <a:pt x="497" y="11783"/>
                    </a:lnTo>
                    <a:lnTo>
                      <a:pt x="692" y="11914"/>
                    </a:lnTo>
                    <a:lnTo>
                      <a:pt x="941" y="12032"/>
                    </a:lnTo>
                    <a:lnTo>
                      <a:pt x="1207" y="12110"/>
                    </a:lnTo>
                    <a:lnTo>
                      <a:pt x="1509" y="12189"/>
                    </a:lnTo>
                    <a:lnTo>
                      <a:pt x="1794" y="12241"/>
                    </a:lnTo>
                    <a:lnTo>
                      <a:pt x="2131" y="12267"/>
                    </a:lnTo>
                    <a:lnTo>
                      <a:pt x="2433" y="12281"/>
                    </a:lnTo>
                    <a:lnTo>
                      <a:pt x="2735" y="12267"/>
                    </a:lnTo>
                    <a:lnTo>
                      <a:pt x="3055" y="12241"/>
                    </a:lnTo>
                    <a:lnTo>
                      <a:pt x="3357" y="12189"/>
                    </a:lnTo>
                    <a:lnTo>
                      <a:pt x="3623" y="12084"/>
                    </a:lnTo>
                    <a:lnTo>
                      <a:pt x="3872" y="11979"/>
                    </a:lnTo>
                    <a:lnTo>
                      <a:pt x="4103" y="11861"/>
                    </a:lnTo>
                    <a:lnTo>
                      <a:pt x="4316" y="11704"/>
                    </a:lnTo>
                    <a:lnTo>
                      <a:pt x="4582" y="11612"/>
                    </a:lnTo>
                    <a:lnTo>
                      <a:pt x="4849" y="11533"/>
                    </a:lnTo>
                    <a:lnTo>
                      <a:pt x="5169" y="11507"/>
                    </a:lnTo>
                    <a:lnTo>
                      <a:pt x="5506" y="11481"/>
                    </a:lnTo>
                    <a:lnTo>
                      <a:pt x="5808" y="11507"/>
                    </a:lnTo>
                    <a:lnTo>
                      <a:pt x="6146" y="11560"/>
                    </a:lnTo>
                    <a:lnTo>
                      <a:pt x="6501" y="11651"/>
                    </a:lnTo>
                    <a:lnTo>
                      <a:pt x="6803" y="11783"/>
                    </a:lnTo>
                    <a:lnTo>
                      <a:pt x="7105" y="11940"/>
                    </a:lnTo>
                    <a:lnTo>
                      <a:pt x="7353" y="12110"/>
                    </a:lnTo>
                    <a:lnTo>
                      <a:pt x="7584" y="12333"/>
                    </a:lnTo>
                    <a:lnTo>
                      <a:pt x="7798" y="12595"/>
                    </a:lnTo>
                    <a:lnTo>
                      <a:pt x="7922" y="12870"/>
                    </a:lnTo>
                    <a:lnTo>
                      <a:pt x="8028" y="13198"/>
                    </a:lnTo>
                    <a:lnTo>
                      <a:pt x="8064" y="13526"/>
                    </a:lnTo>
                    <a:lnTo>
                      <a:pt x="8028" y="13775"/>
                    </a:lnTo>
                    <a:lnTo>
                      <a:pt x="7922" y="13998"/>
                    </a:lnTo>
                    <a:lnTo>
                      <a:pt x="7798" y="14220"/>
                    </a:lnTo>
                    <a:lnTo>
                      <a:pt x="7584" y="14404"/>
                    </a:lnTo>
                    <a:lnTo>
                      <a:pt x="7353" y="14574"/>
                    </a:lnTo>
                    <a:lnTo>
                      <a:pt x="7105" y="14732"/>
                    </a:lnTo>
                    <a:lnTo>
                      <a:pt x="6803" y="14850"/>
                    </a:lnTo>
                    <a:lnTo>
                      <a:pt x="6501" y="14954"/>
                    </a:lnTo>
                    <a:lnTo>
                      <a:pt x="6146" y="15033"/>
                    </a:lnTo>
                    <a:lnTo>
                      <a:pt x="5808" y="15085"/>
                    </a:lnTo>
                    <a:lnTo>
                      <a:pt x="5506" y="15085"/>
                    </a:lnTo>
                    <a:lnTo>
                      <a:pt x="5169" y="15059"/>
                    </a:lnTo>
                    <a:lnTo>
                      <a:pt x="4849" y="15007"/>
                    </a:lnTo>
                    <a:lnTo>
                      <a:pt x="4582" y="14902"/>
                    </a:lnTo>
                    <a:lnTo>
                      <a:pt x="4316" y="14784"/>
                    </a:lnTo>
                    <a:lnTo>
                      <a:pt x="4103" y="14600"/>
                    </a:lnTo>
                    <a:lnTo>
                      <a:pt x="3907" y="14430"/>
                    </a:lnTo>
                    <a:lnTo>
                      <a:pt x="3659" y="14299"/>
                    </a:lnTo>
                    <a:lnTo>
                      <a:pt x="3428" y="14194"/>
                    </a:lnTo>
                    <a:lnTo>
                      <a:pt x="3179" y="14129"/>
                    </a:lnTo>
                    <a:lnTo>
                      <a:pt x="2913" y="14102"/>
                    </a:lnTo>
                    <a:lnTo>
                      <a:pt x="2646" y="14102"/>
                    </a:lnTo>
                    <a:lnTo>
                      <a:pt x="2362" y="14129"/>
                    </a:lnTo>
                    <a:lnTo>
                      <a:pt x="2096" y="14168"/>
                    </a:lnTo>
                    <a:lnTo>
                      <a:pt x="1811" y="14273"/>
                    </a:lnTo>
                    <a:lnTo>
                      <a:pt x="1545" y="14378"/>
                    </a:lnTo>
                    <a:lnTo>
                      <a:pt x="1314" y="14496"/>
                    </a:lnTo>
                    <a:lnTo>
                      <a:pt x="1065" y="14653"/>
                    </a:lnTo>
                    <a:lnTo>
                      <a:pt x="870" y="14797"/>
                    </a:lnTo>
                    <a:lnTo>
                      <a:pt x="657" y="14981"/>
                    </a:lnTo>
                    <a:lnTo>
                      <a:pt x="497" y="15177"/>
                    </a:lnTo>
                    <a:lnTo>
                      <a:pt x="390" y="15413"/>
                    </a:lnTo>
                    <a:lnTo>
                      <a:pt x="284" y="15636"/>
                    </a:lnTo>
                    <a:lnTo>
                      <a:pt x="248" y="15911"/>
                    </a:lnTo>
                    <a:lnTo>
                      <a:pt x="284" y="16239"/>
                    </a:lnTo>
                    <a:lnTo>
                      <a:pt x="319" y="16566"/>
                    </a:lnTo>
                    <a:lnTo>
                      <a:pt x="497" y="17340"/>
                    </a:lnTo>
                    <a:lnTo>
                      <a:pt x="692" y="18152"/>
                    </a:lnTo>
                    <a:lnTo>
                      <a:pt x="799" y="18559"/>
                    </a:lnTo>
                    <a:lnTo>
                      <a:pt x="905" y="18978"/>
                    </a:lnTo>
                    <a:lnTo>
                      <a:pt x="959" y="19384"/>
                    </a:lnTo>
                    <a:lnTo>
                      <a:pt x="994" y="19791"/>
                    </a:lnTo>
                    <a:lnTo>
                      <a:pt x="994" y="20132"/>
                    </a:lnTo>
                    <a:lnTo>
                      <a:pt x="959" y="20485"/>
                    </a:lnTo>
                    <a:lnTo>
                      <a:pt x="941" y="20669"/>
                    </a:lnTo>
                    <a:lnTo>
                      <a:pt x="870" y="20813"/>
                    </a:lnTo>
                    <a:lnTo>
                      <a:pt x="799" y="20970"/>
                    </a:lnTo>
                    <a:lnTo>
                      <a:pt x="692" y="21088"/>
                    </a:lnTo>
                    <a:lnTo>
                      <a:pt x="1474" y="20997"/>
                    </a:lnTo>
                    <a:lnTo>
                      <a:pt x="2291" y="20866"/>
                    </a:lnTo>
                    <a:lnTo>
                      <a:pt x="3108" y="20787"/>
                    </a:lnTo>
                    <a:lnTo>
                      <a:pt x="3907" y="20721"/>
                    </a:lnTo>
                    <a:lnTo>
                      <a:pt x="4653" y="20695"/>
                    </a:lnTo>
                    <a:lnTo>
                      <a:pt x="5364" y="20695"/>
                    </a:lnTo>
                    <a:lnTo>
                      <a:pt x="5701" y="20721"/>
                    </a:lnTo>
                    <a:lnTo>
                      <a:pt x="6057" y="20761"/>
                    </a:lnTo>
                    <a:lnTo>
                      <a:pt x="6323" y="20813"/>
                    </a:lnTo>
                    <a:lnTo>
                      <a:pt x="6625" y="20892"/>
                    </a:lnTo>
                    <a:close/>
                  </a:path>
                </a:pathLst>
              </a:custGeom>
              <a:solidFill>
                <a:srgbClr val="FFBE7D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GB" sz="1100" b="1" dirty="0" smtClean="0">
                    <a:solidFill>
                      <a:srgbClr val="002060"/>
                    </a:solidFill>
                  </a:rPr>
                  <a:t>GN4</a:t>
                </a:r>
                <a:endParaRPr lang="en-US" sz="1100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1" name="Puzzle1"/>
              <p:cNvSpPr>
                <a:spLocks noEditPoints="1" noChangeArrowheads="1"/>
              </p:cNvSpPr>
              <p:nvPr/>
            </p:nvSpPr>
            <p:spPr bwMode="auto">
              <a:xfrm>
                <a:off x="7355548" y="2739836"/>
                <a:ext cx="1250587" cy="729437"/>
              </a:xfrm>
              <a:custGeom>
                <a:avLst/>
                <a:gdLst>
                  <a:gd name="T0" fmla="*/ 16740 w 21600"/>
                  <a:gd name="T1" fmla="*/ 21078 h 21600"/>
                  <a:gd name="T2" fmla="*/ 16976 w 21600"/>
                  <a:gd name="T3" fmla="*/ 521 h 21600"/>
                  <a:gd name="T4" fmla="*/ 4725 w 21600"/>
                  <a:gd name="T5" fmla="*/ 856 h 21600"/>
                  <a:gd name="T6" fmla="*/ 5040 w 21600"/>
                  <a:gd name="T7" fmla="*/ 21004 h 21600"/>
                  <a:gd name="T8" fmla="*/ 10811 w 21600"/>
                  <a:gd name="T9" fmla="*/ 12885 h 21600"/>
                  <a:gd name="T10" fmla="*/ 10845 w 21600"/>
                  <a:gd name="T11" fmla="*/ 8714 h 21600"/>
                  <a:gd name="T12" fmla="*/ 21600 w 21600"/>
                  <a:gd name="T13" fmla="*/ 10000 h 21600"/>
                  <a:gd name="T14" fmla="*/ 56 w 21600"/>
                  <a:gd name="T15" fmla="*/ 10000 h 21600"/>
                  <a:gd name="T16" fmla="*/ 6086 w 21600"/>
                  <a:gd name="T17" fmla="*/ 2569 h 21600"/>
                  <a:gd name="T18" fmla="*/ 16132 w 21600"/>
                  <a:gd name="T19" fmla="*/ 19552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9360" y="20836"/>
                    </a:moveTo>
                    <a:lnTo>
                      <a:pt x="9528" y="20836"/>
                    </a:lnTo>
                    <a:lnTo>
                      <a:pt x="9686" y="20762"/>
                    </a:lnTo>
                    <a:lnTo>
                      <a:pt x="9810" y="20687"/>
                    </a:lnTo>
                    <a:lnTo>
                      <a:pt x="9922" y="20575"/>
                    </a:lnTo>
                    <a:lnTo>
                      <a:pt x="10012" y="20426"/>
                    </a:lnTo>
                    <a:lnTo>
                      <a:pt x="10068" y="20296"/>
                    </a:lnTo>
                    <a:lnTo>
                      <a:pt x="10113" y="20110"/>
                    </a:lnTo>
                    <a:lnTo>
                      <a:pt x="10136" y="19905"/>
                    </a:lnTo>
                    <a:lnTo>
                      <a:pt x="10136" y="19682"/>
                    </a:lnTo>
                    <a:lnTo>
                      <a:pt x="10113" y="19440"/>
                    </a:lnTo>
                    <a:lnTo>
                      <a:pt x="10068" y="19142"/>
                    </a:lnTo>
                    <a:lnTo>
                      <a:pt x="10012" y="18900"/>
                    </a:lnTo>
                    <a:lnTo>
                      <a:pt x="9900" y="18620"/>
                    </a:lnTo>
                    <a:lnTo>
                      <a:pt x="9787" y="18285"/>
                    </a:lnTo>
                    <a:lnTo>
                      <a:pt x="9641" y="17968"/>
                    </a:lnTo>
                    <a:lnTo>
                      <a:pt x="9472" y="17652"/>
                    </a:lnTo>
                    <a:lnTo>
                      <a:pt x="9382" y="17466"/>
                    </a:lnTo>
                    <a:lnTo>
                      <a:pt x="9315" y="17298"/>
                    </a:lnTo>
                    <a:lnTo>
                      <a:pt x="9258" y="17112"/>
                    </a:lnTo>
                    <a:lnTo>
                      <a:pt x="9191" y="16926"/>
                    </a:lnTo>
                    <a:lnTo>
                      <a:pt x="9123" y="16535"/>
                    </a:lnTo>
                    <a:lnTo>
                      <a:pt x="9101" y="16144"/>
                    </a:lnTo>
                    <a:lnTo>
                      <a:pt x="9101" y="15753"/>
                    </a:lnTo>
                    <a:lnTo>
                      <a:pt x="9168" y="15362"/>
                    </a:lnTo>
                    <a:lnTo>
                      <a:pt x="9236" y="14971"/>
                    </a:lnTo>
                    <a:lnTo>
                      <a:pt x="9360" y="14580"/>
                    </a:lnTo>
                    <a:lnTo>
                      <a:pt x="9495" y="14244"/>
                    </a:lnTo>
                    <a:lnTo>
                      <a:pt x="9663" y="13891"/>
                    </a:lnTo>
                    <a:lnTo>
                      <a:pt x="9855" y="13611"/>
                    </a:lnTo>
                    <a:lnTo>
                      <a:pt x="10068" y="13351"/>
                    </a:lnTo>
                    <a:lnTo>
                      <a:pt x="10293" y="13146"/>
                    </a:lnTo>
                    <a:lnTo>
                      <a:pt x="10552" y="12997"/>
                    </a:lnTo>
                    <a:lnTo>
                      <a:pt x="10811" y="12885"/>
                    </a:lnTo>
                    <a:lnTo>
                      <a:pt x="11069" y="12866"/>
                    </a:lnTo>
                    <a:lnTo>
                      <a:pt x="11351" y="12885"/>
                    </a:lnTo>
                    <a:lnTo>
                      <a:pt x="11610" y="12997"/>
                    </a:lnTo>
                    <a:lnTo>
                      <a:pt x="11846" y="13183"/>
                    </a:lnTo>
                    <a:lnTo>
                      <a:pt x="12060" y="13388"/>
                    </a:lnTo>
                    <a:lnTo>
                      <a:pt x="12251" y="13648"/>
                    </a:lnTo>
                    <a:lnTo>
                      <a:pt x="12419" y="13928"/>
                    </a:lnTo>
                    <a:lnTo>
                      <a:pt x="12555" y="14244"/>
                    </a:lnTo>
                    <a:lnTo>
                      <a:pt x="12690" y="14617"/>
                    </a:lnTo>
                    <a:lnTo>
                      <a:pt x="12768" y="15008"/>
                    </a:lnTo>
                    <a:lnTo>
                      <a:pt x="12836" y="15399"/>
                    </a:lnTo>
                    <a:lnTo>
                      <a:pt x="12858" y="15753"/>
                    </a:lnTo>
                    <a:lnTo>
                      <a:pt x="12858" y="16144"/>
                    </a:lnTo>
                    <a:lnTo>
                      <a:pt x="12813" y="16535"/>
                    </a:lnTo>
                    <a:lnTo>
                      <a:pt x="12746" y="16888"/>
                    </a:lnTo>
                    <a:lnTo>
                      <a:pt x="12667" y="17224"/>
                    </a:lnTo>
                    <a:lnTo>
                      <a:pt x="12510" y="17503"/>
                    </a:lnTo>
                    <a:lnTo>
                      <a:pt x="12228" y="18043"/>
                    </a:lnTo>
                    <a:lnTo>
                      <a:pt x="11970" y="18546"/>
                    </a:lnTo>
                    <a:lnTo>
                      <a:pt x="11868" y="18751"/>
                    </a:lnTo>
                    <a:lnTo>
                      <a:pt x="11778" y="18974"/>
                    </a:lnTo>
                    <a:lnTo>
                      <a:pt x="11711" y="19179"/>
                    </a:lnTo>
                    <a:lnTo>
                      <a:pt x="11666" y="19365"/>
                    </a:lnTo>
                    <a:lnTo>
                      <a:pt x="11632" y="19570"/>
                    </a:lnTo>
                    <a:lnTo>
                      <a:pt x="11632" y="19756"/>
                    </a:lnTo>
                    <a:lnTo>
                      <a:pt x="11632" y="19942"/>
                    </a:lnTo>
                    <a:lnTo>
                      <a:pt x="11643" y="20110"/>
                    </a:lnTo>
                    <a:lnTo>
                      <a:pt x="11711" y="20296"/>
                    </a:lnTo>
                    <a:lnTo>
                      <a:pt x="11801" y="20464"/>
                    </a:lnTo>
                    <a:lnTo>
                      <a:pt x="11891" y="20650"/>
                    </a:lnTo>
                    <a:lnTo>
                      <a:pt x="12037" y="20836"/>
                    </a:lnTo>
                    <a:lnTo>
                      <a:pt x="12206" y="21004"/>
                    </a:lnTo>
                    <a:lnTo>
                      <a:pt x="12419" y="21190"/>
                    </a:lnTo>
                    <a:lnTo>
                      <a:pt x="12667" y="21320"/>
                    </a:lnTo>
                    <a:lnTo>
                      <a:pt x="12960" y="21432"/>
                    </a:lnTo>
                    <a:lnTo>
                      <a:pt x="13286" y="21544"/>
                    </a:lnTo>
                    <a:lnTo>
                      <a:pt x="13612" y="21655"/>
                    </a:lnTo>
                    <a:lnTo>
                      <a:pt x="13983" y="21693"/>
                    </a:lnTo>
                    <a:lnTo>
                      <a:pt x="14343" y="21730"/>
                    </a:lnTo>
                    <a:lnTo>
                      <a:pt x="14715" y="21730"/>
                    </a:lnTo>
                    <a:lnTo>
                      <a:pt x="15075" y="21730"/>
                    </a:lnTo>
                    <a:lnTo>
                      <a:pt x="15446" y="21655"/>
                    </a:lnTo>
                    <a:lnTo>
                      <a:pt x="15794" y="21581"/>
                    </a:lnTo>
                    <a:lnTo>
                      <a:pt x="16132" y="21432"/>
                    </a:lnTo>
                    <a:lnTo>
                      <a:pt x="16458" y="21302"/>
                    </a:lnTo>
                    <a:lnTo>
                      <a:pt x="16740" y="21078"/>
                    </a:lnTo>
                    <a:lnTo>
                      <a:pt x="16976" y="20836"/>
                    </a:lnTo>
                    <a:lnTo>
                      <a:pt x="17043" y="20650"/>
                    </a:lnTo>
                    <a:lnTo>
                      <a:pt x="17088" y="20426"/>
                    </a:lnTo>
                    <a:lnTo>
                      <a:pt x="17133" y="20222"/>
                    </a:lnTo>
                    <a:lnTo>
                      <a:pt x="17156" y="19980"/>
                    </a:lnTo>
                    <a:lnTo>
                      <a:pt x="17167" y="19477"/>
                    </a:lnTo>
                    <a:lnTo>
                      <a:pt x="17167" y="18974"/>
                    </a:lnTo>
                    <a:lnTo>
                      <a:pt x="17156" y="18397"/>
                    </a:lnTo>
                    <a:lnTo>
                      <a:pt x="17111" y="17820"/>
                    </a:lnTo>
                    <a:lnTo>
                      <a:pt x="17066" y="17261"/>
                    </a:lnTo>
                    <a:lnTo>
                      <a:pt x="16998" y="16646"/>
                    </a:lnTo>
                    <a:lnTo>
                      <a:pt x="16852" y="15511"/>
                    </a:lnTo>
                    <a:lnTo>
                      <a:pt x="16740" y="14393"/>
                    </a:lnTo>
                    <a:lnTo>
                      <a:pt x="16717" y="13928"/>
                    </a:lnTo>
                    <a:lnTo>
                      <a:pt x="16695" y="13462"/>
                    </a:lnTo>
                    <a:lnTo>
                      <a:pt x="16717" y="13071"/>
                    </a:lnTo>
                    <a:lnTo>
                      <a:pt x="16785" y="12755"/>
                    </a:lnTo>
                    <a:lnTo>
                      <a:pt x="16852" y="12419"/>
                    </a:lnTo>
                    <a:lnTo>
                      <a:pt x="16953" y="12140"/>
                    </a:lnTo>
                    <a:lnTo>
                      <a:pt x="17088" y="11898"/>
                    </a:lnTo>
                    <a:lnTo>
                      <a:pt x="17212" y="11675"/>
                    </a:lnTo>
                    <a:lnTo>
                      <a:pt x="17370" y="11470"/>
                    </a:lnTo>
                    <a:lnTo>
                      <a:pt x="17516" y="11284"/>
                    </a:lnTo>
                    <a:lnTo>
                      <a:pt x="17696" y="11135"/>
                    </a:lnTo>
                    <a:lnTo>
                      <a:pt x="17865" y="11042"/>
                    </a:lnTo>
                    <a:lnTo>
                      <a:pt x="18033" y="10930"/>
                    </a:lnTo>
                    <a:lnTo>
                      <a:pt x="18213" y="10893"/>
                    </a:lnTo>
                    <a:lnTo>
                      <a:pt x="18382" y="10893"/>
                    </a:lnTo>
                    <a:lnTo>
                      <a:pt x="18551" y="10967"/>
                    </a:lnTo>
                    <a:lnTo>
                      <a:pt x="18708" y="11042"/>
                    </a:lnTo>
                    <a:lnTo>
                      <a:pt x="18855" y="11172"/>
                    </a:lnTo>
                    <a:lnTo>
                      <a:pt x="19012" y="11358"/>
                    </a:lnTo>
                    <a:lnTo>
                      <a:pt x="19136" y="11600"/>
                    </a:lnTo>
                    <a:lnTo>
                      <a:pt x="19271" y="11861"/>
                    </a:lnTo>
                    <a:lnTo>
                      <a:pt x="19440" y="12028"/>
                    </a:lnTo>
                    <a:lnTo>
                      <a:pt x="19608" y="12177"/>
                    </a:lnTo>
                    <a:lnTo>
                      <a:pt x="19822" y="12289"/>
                    </a:lnTo>
                    <a:lnTo>
                      <a:pt x="20025" y="12289"/>
                    </a:lnTo>
                    <a:lnTo>
                      <a:pt x="20238" y="12289"/>
                    </a:lnTo>
                    <a:lnTo>
                      <a:pt x="20452" y="12215"/>
                    </a:lnTo>
                    <a:lnTo>
                      <a:pt x="20643" y="12103"/>
                    </a:lnTo>
                    <a:lnTo>
                      <a:pt x="20846" y="11973"/>
                    </a:lnTo>
                    <a:lnTo>
                      <a:pt x="21037" y="11786"/>
                    </a:lnTo>
                    <a:lnTo>
                      <a:pt x="21206" y="11563"/>
                    </a:lnTo>
                    <a:lnTo>
                      <a:pt x="21363" y="11321"/>
                    </a:lnTo>
                    <a:lnTo>
                      <a:pt x="21465" y="11079"/>
                    </a:lnTo>
                    <a:lnTo>
                      <a:pt x="21577" y="10744"/>
                    </a:lnTo>
                    <a:lnTo>
                      <a:pt x="21622" y="10427"/>
                    </a:lnTo>
                    <a:lnTo>
                      <a:pt x="21645" y="10111"/>
                    </a:lnTo>
                    <a:lnTo>
                      <a:pt x="21622" y="9608"/>
                    </a:lnTo>
                    <a:lnTo>
                      <a:pt x="21577" y="9142"/>
                    </a:lnTo>
                    <a:lnTo>
                      <a:pt x="21465" y="8751"/>
                    </a:lnTo>
                    <a:lnTo>
                      <a:pt x="21363" y="8397"/>
                    </a:lnTo>
                    <a:lnTo>
                      <a:pt x="21206" y="8062"/>
                    </a:lnTo>
                    <a:lnTo>
                      <a:pt x="21037" y="7820"/>
                    </a:lnTo>
                    <a:lnTo>
                      <a:pt x="20846" y="7597"/>
                    </a:lnTo>
                    <a:lnTo>
                      <a:pt x="20643" y="7429"/>
                    </a:lnTo>
                    <a:lnTo>
                      <a:pt x="20452" y="7317"/>
                    </a:lnTo>
                    <a:lnTo>
                      <a:pt x="20238" y="7206"/>
                    </a:lnTo>
                    <a:lnTo>
                      <a:pt x="20025" y="7168"/>
                    </a:lnTo>
                    <a:lnTo>
                      <a:pt x="19822" y="7206"/>
                    </a:lnTo>
                    <a:lnTo>
                      <a:pt x="19608" y="7243"/>
                    </a:lnTo>
                    <a:lnTo>
                      <a:pt x="19440" y="7355"/>
                    </a:lnTo>
                    <a:lnTo>
                      <a:pt x="19271" y="7504"/>
                    </a:lnTo>
                    <a:lnTo>
                      <a:pt x="19136" y="7708"/>
                    </a:lnTo>
                    <a:lnTo>
                      <a:pt x="19012" y="7895"/>
                    </a:lnTo>
                    <a:lnTo>
                      <a:pt x="18832" y="8025"/>
                    </a:lnTo>
                    <a:lnTo>
                      <a:pt x="18663" y="8174"/>
                    </a:lnTo>
                    <a:lnTo>
                      <a:pt x="18472" y="8248"/>
                    </a:lnTo>
                    <a:lnTo>
                      <a:pt x="18270" y="8286"/>
                    </a:lnTo>
                    <a:lnTo>
                      <a:pt x="18078" y="8323"/>
                    </a:lnTo>
                    <a:lnTo>
                      <a:pt x="17887" y="8323"/>
                    </a:lnTo>
                    <a:lnTo>
                      <a:pt x="17696" y="8248"/>
                    </a:lnTo>
                    <a:lnTo>
                      <a:pt x="17493" y="8174"/>
                    </a:lnTo>
                    <a:lnTo>
                      <a:pt x="17302" y="8062"/>
                    </a:lnTo>
                    <a:lnTo>
                      <a:pt x="17133" y="7969"/>
                    </a:lnTo>
                    <a:lnTo>
                      <a:pt x="16976" y="7783"/>
                    </a:lnTo>
                    <a:lnTo>
                      <a:pt x="16852" y="7597"/>
                    </a:lnTo>
                    <a:lnTo>
                      <a:pt x="16740" y="7429"/>
                    </a:lnTo>
                    <a:lnTo>
                      <a:pt x="16672" y="7168"/>
                    </a:lnTo>
                    <a:lnTo>
                      <a:pt x="16638" y="6926"/>
                    </a:lnTo>
                    <a:lnTo>
                      <a:pt x="16616" y="6498"/>
                    </a:lnTo>
                    <a:lnTo>
                      <a:pt x="16616" y="5772"/>
                    </a:lnTo>
                    <a:lnTo>
                      <a:pt x="16650" y="4915"/>
                    </a:lnTo>
                    <a:lnTo>
                      <a:pt x="16695" y="3928"/>
                    </a:lnTo>
                    <a:lnTo>
                      <a:pt x="16762" y="2960"/>
                    </a:lnTo>
                    <a:lnTo>
                      <a:pt x="16830" y="1992"/>
                    </a:lnTo>
                    <a:lnTo>
                      <a:pt x="16908" y="1173"/>
                    </a:lnTo>
                    <a:lnTo>
                      <a:pt x="16976" y="521"/>
                    </a:lnTo>
                    <a:lnTo>
                      <a:pt x="16953" y="521"/>
                    </a:lnTo>
                    <a:lnTo>
                      <a:pt x="16931" y="521"/>
                    </a:lnTo>
                    <a:lnTo>
                      <a:pt x="16267" y="484"/>
                    </a:lnTo>
                    <a:lnTo>
                      <a:pt x="15637" y="428"/>
                    </a:lnTo>
                    <a:lnTo>
                      <a:pt x="15063" y="353"/>
                    </a:lnTo>
                    <a:lnTo>
                      <a:pt x="14523" y="279"/>
                    </a:lnTo>
                    <a:lnTo>
                      <a:pt x="14040" y="167"/>
                    </a:lnTo>
                    <a:lnTo>
                      <a:pt x="13635" y="93"/>
                    </a:lnTo>
                    <a:lnTo>
                      <a:pt x="13331" y="18"/>
                    </a:lnTo>
                    <a:lnTo>
                      <a:pt x="13117" y="18"/>
                    </a:lnTo>
                    <a:lnTo>
                      <a:pt x="12982" y="18"/>
                    </a:lnTo>
                    <a:lnTo>
                      <a:pt x="12858" y="130"/>
                    </a:lnTo>
                    <a:lnTo>
                      <a:pt x="12723" y="279"/>
                    </a:lnTo>
                    <a:lnTo>
                      <a:pt x="12622" y="446"/>
                    </a:lnTo>
                    <a:lnTo>
                      <a:pt x="12510" y="670"/>
                    </a:lnTo>
                    <a:lnTo>
                      <a:pt x="12419" y="912"/>
                    </a:lnTo>
                    <a:lnTo>
                      <a:pt x="12363" y="1210"/>
                    </a:lnTo>
                    <a:lnTo>
                      <a:pt x="12318" y="1526"/>
                    </a:lnTo>
                    <a:lnTo>
                      <a:pt x="12273" y="1843"/>
                    </a:lnTo>
                    <a:lnTo>
                      <a:pt x="12251" y="2215"/>
                    </a:lnTo>
                    <a:lnTo>
                      <a:pt x="12273" y="2532"/>
                    </a:lnTo>
                    <a:lnTo>
                      <a:pt x="12318" y="2886"/>
                    </a:lnTo>
                    <a:lnTo>
                      <a:pt x="12386" y="3240"/>
                    </a:lnTo>
                    <a:lnTo>
                      <a:pt x="12464" y="3556"/>
                    </a:lnTo>
                    <a:lnTo>
                      <a:pt x="12577" y="3891"/>
                    </a:lnTo>
                    <a:lnTo>
                      <a:pt x="12746" y="4171"/>
                    </a:lnTo>
                    <a:lnTo>
                      <a:pt x="12926" y="4487"/>
                    </a:lnTo>
                    <a:lnTo>
                      <a:pt x="13050" y="4860"/>
                    </a:lnTo>
                    <a:lnTo>
                      <a:pt x="13162" y="5251"/>
                    </a:lnTo>
                    <a:lnTo>
                      <a:pt x="13218" y="5604"/>
                    </a:lnTo>
                    <a:lnTo>
                      <a:pt x="13263" y="5995"/>
                    </a:lnTo>
                    <a:lnTo>
                      <a:pt x="13241" y="6386"/>
                    </a:lnTo>
                    <a:lnTo>
                      <a:pt x="13218" y="6740"/>
                    </a:lnTo>
                    <a:lnTo>
                      <a:pt x="13139" y="7094"/>
                    </a:lnTo>
                    <a:lnTo>
                      <a:pt x="13050" y="7429"/>
                    </a:lnTo>
                    <a:lnTo>
                      <a:pt x="12903" y="7746"/>
                    </a:lnTo>
                    <a:lnTo>
                      <a:pt x="12723" y="8025"/>
                    </a:lnTo>
                    <a:lnTo>
                      <a:pt x="12532" y="8286"/>
                    </a:lnTo>
                    <a:lnTo>
                      <a:pt x="12318" y="8491"/>
                    </a:lnTo>
                    <a:lnTo>
                      <a:pt x="12060" y="8677"/>
                    </a:lnTo>
                    <a:lnTo>
                      <a:pt x="11756" y="8788"/>
                    </a:lnTo>
                    <a:lnTo>
                      <a:pt x="11452" y="8826"/>
                    </a:lnTo>
                    <a:lnTo>
                      <a:pt x="11283" y="8826"/>
                    </a:lnTo>
                    <a:lnTo>
                      <a:pt x="11126" y="8826"/>
                    </a:lnTo>
                    <a:lnTo>
                      <a:pt x="11002" y="8788"/>
                    </a:lnTo>
                    <a:lnTo>
                      <a:pt x="10845" y="8714"/>
                    </a:lnTo>
                    <a:lnTo>
                      <a:pt x="10721" y="8640"/>
                    </a:lnTo>
                    <a:lnTo>
                      <a:pt x="10608" y="8565"/>
                    </a:lnTo>
                    <a:lnTo>
                      <a:pt x="10485" y="8453"/>
                    </a:lnTo>
                    <a:lnTo>
                      <a:pt x="10372" y="8323"/>
                    </a:lnTo>
                    <a:lnTo>
                      <a:pt x="10181" y="8062"/>
                    </a:lnTo>
                    <a:lnTo>
                      <a:pt x="10035" y="7746"/>
                    </a:lnTo>
                    <a:lnTo>
                      <a:pt x="9900" y="7392"/>
                    </a:lnTo>
                    <a:lnTo>
                      <a:pt x="9787" y="7001"/>
                    </a:lnTo>
                    <a:lnTo>
                      <a:pt x="9731" y="6610"/>
                    </a:lnTo>
                    <a:lnTo>
                      <a:pt x="9686" y="6219"/>
                    </a:lnTo>
                    <a:lnTo>
                      <a:pt x="9663" y="5772"/>
                    </a:lnTo>
                    <a:lnTo>
                      <a:pt x="9686" y="5381"/>
                    </a:lnTo>
                    <a:lnTo>
                      <a:pt x="9753" y="4990"/>
                    </a:lnTo>
                    <a:lnTo>
                      <a:pt x="9832" y="4636"/>
                    </a:lnTo>
                    <a:lnTo>
                      <a:pt x="9945" y="4320"/>
                    </a:lnTo>
                    <a:lnTo>
                      <a:pt x="10068" y="4022"/>
                    </a:lnTo>
                    <a:lnTo>
                      <a:pt x="10203" y="3817"/>
                    </a:lnTo>
                    <a:lnTo>
                      <a:pt x="10316" y="3593"/>
                    </a:lnTo>
                    <a:lnTo>
                      <a:pt x="10395" y="3351"/>
                    </a:lnTo>
                    <a:lnTo>
                      <a:pt x="10462" y="3109"/>
                    </a:lnTo>
                    <a:lnTo>
                      <a:pt x="10507" y="2848"/>
                    </a:lnTo>
                    <a:lnTo>
                      <a:pt x="10530" y="2606"/>
                    </a:lnTo>
                    <a:lnTo>
                      <a:pt x="10507" y="2346"/>
                    </a:lnTo>
                    <a:lnTo>
                      <a:pt x="10462" y="2141"/>
                    </a:lnTo>
                    <a:lnTo>
                      <a:pt x="10395" y="1880"/>
                    </a:lnTo>
                    <a:lnTo>
                      <a:pt x="10293" y="1638"/>
                    </a:lnTo>
                    <a:lnTo>
                      <a:pt x="10158" y="1415"/>
                    </a:lnTo>
                    <a:lnTo>
                      <a:pt x="9967" y="1210"/>
                    </a:lnTo>
                    <a:lnTo>
                      <a:pt x="9753" y="986"/>
                    </a:lnTo>
                    <a:lnTo>
                      <a:pt x="9495" y="819"/>
                    </a:lnTo>
                    <a:lnTo>
                      <a:pt x="9191" y="670"/>
                    </a:lnTo>
                    <a:lnTo>
                      <a:pt x="8842" y="521"/>
                    </a:lnTo>
                    <a:lnTo>
                      <a:pt x="8471" y="446"/>
                    </a:lnTo>
                    <a:lnTo>
                      <a:pt x="7998" y="428"/>
                    </a:lnTo>
                    <a:lnTo>
                      <a:pt x="7413" y="428"/>
                    </a:lnTo>
                    <a:lnTo>
                      <a:pt x="6817" y="446"/>
                    </a:lnTo>
                    <a:lnTo>
                      <a:pt x="6187" y="521"/>
                    </a:lnTo>
                    <a:lnTo>
                      <a:pt x="5602" y="633"/>
                    </a:lnTo>
                    <a:lnTo>
                      <a:pt x="5107" y="744"/>
                    </a:lnTo>
                    <a:lnTo>
                      <a:pt x="4725" y="856"/>
                    </a:lnTo>
                    <a:lnTo>
                      <a:pt x="4848" y="1564"/>
                    </a:lnTo>
                    <a:lnTo>
                      <a:pt x="5028" y="2495"/>
                    </a:lnTo>
                    <a:lnTo>
                      <a:pt x="5175" y="3556"/>
                    </a:lnTo>
                    <a:lnTo>
                      <a:pt x="5298" y="4673"/>
                    </a:lnTo>
                    <a:lnTo>
                      <a:pt x="5343" y="5213"/>
                    </a:lnTo>
                    <a:lnTo>
                      <a:pt x="5388" y="5753"/>
                    </a:lnTo>
                    <a:lnTo>
                      <a:pt x="5411" y="6275"/>
                    </a:lnTo>
                    <a:lnTo>
                      <a:pt x="5411" y="6740"/>
                    </a:lnTo>
                    <a:lnTo>
                      <a:pt x="5366" y="7168"/>
                    </a:lnTo>
                    <a:lnTo>
                      <a:pt x="5321" y="7541"/>
                    </a:lnTo>
                    <a:lnTo>
                      <a:pt x="5287" y="7708"/>
                    </a:lnTo>
                    <a:lnTo>
                      <a:pt x="5242" y="7857"/>
                    </a:lnTo>
                    <a:lnTo>
                      <a:pt x="5197" y="7969"/>
                    </a:lnTo>
                    <a:lnTo>
                      <a:pt x="5130" y="8062"/>
                    </a:lnTo>
                    <a:lnTo>
                      <a:pt x="5006" y="8248"/>
                    </a:lnTo>
                    <a:lnTo>
                      <a:pt x="4848" y="8397"/>
                    </a:lnTo>
                    <a:lnTo>
                      <a:pt x="4725" y="8528"/>
                    </a:lnTo>
                    <a:lnTo>
                      <a:pt x="4567" y="8640"/>
                    </a:lnTo>
                    <a:lnTo>
                      <a:pt x="4421" y="8714"/>
                    </a:lnTo>
                    <a:lnTo>
                      <a:pt x="4263" y="8751"/>
                    </a:lnTo>
                    <a:lnTo>
                      <a:pt x="4095" y="8788"/>
                    </a:lnTo>
                    <a:lnTo>
                      <a:pt x="3948" y="8788"/>
                    </a:lnTo>
                    <a:lnTo>
                      <a:pt x="3791" y="8751"/>
                    </a:lnTo>
                    <a:lnTo>
                      <a:pt x="3667" y="8714"/>
                    </a:lnTo>
                    <a:lnTo>
                      <a:pt x="3510" y="8677"/>
                    </a:lnTo>
                    <a:lnTo>
                      <a:pt x="3386" y="8602"/>
                    </a:lnTo>
                    <a:lnTo>
                      <a:pt x="3251" y="8491"/>
                    </a:lnTo>
                    <a:lnTo>
                      <a:pt x="3127" y="8360"/>
                    </a:lnTo>
                    <a:lnTo>
                      <a:pt x="3015" y="8248"/>
                    </a:lnTo>
                    <a:lnTo>
                      <a:pt x="2925" y="8062"/>
                    </a:lnTo>
                    <a:lnTo>
                      <a:pt x="2778" y="7857"/>
                    </a:lnTo>
                    <a:lnTo>
                      <a:pt x="2610" y="7671"/>
                    </a:lnTo>
                    <a:lnTo>
                      <a:pt x="2407" y="7541"/>
                    </a:lnTo>
                    <a:lnTo>
                      <a:pt x="2171" y="7466"/>
                    </a:lnTo>
                    <a:lnTo>
                      <a:pt x="1957" y="7429"/>
                    </a:lnTo>
                    <a:lnTo>
                      <a:pt x="1698" y="7429"/>
                    </a:lnTo>
                    <a:lnTo>
                      <a:pt x="1462" y="7466"/>
                    </a:lnTo>
                    <a:lnTo>
                      <a:pt x="1226" y="7559"/>
                    </a:lnTo>
                    <a:lnTo>
                      <a:pt x="989" y="7708"/>
                    </a:lnTo>
                    <a:lnTo>
                      <a:pt x="776" y="7932"/>
                    </a:lnTo>
                    <a:lnTo>
                      <a:pt x="551" y="8211"/>
                    </a:lnTo>
                    <a:lnTo>
                      <a:pt x="382" y="8528"/>
                    </a:lnTo>
                    <a:lnTo>
                      <a:pt x="315" y="8714"/>
                    </a:lnTo>
                    <a:lnTo>
                      <a:pt x="236" y="8919"/>
                    </a:lnTo>
                    <a:lnTo>
                      <a:pt x="191" y="9142"/>
                    </a:lnTo>
                    <a:lnTo>
                      <a:pt x="123" y="9347"/>
                    </a:lnTo>
                    <a:lnTo>
                      <a:pt x="78" y="9608"/>
                    </a:lnTo>
                    <a:lnTo>
                      <a:pt x="56" y="9887"/>
                    </a:lnTo>
                    <a:lnTo>
                      <a:pt x="33" y="10185"/>
                    </a:lnTo>
                    <a:lnTo>
                      <a:pt x="33" y="10464"/>
                    </a:lnTo>
                    <a:lnTo>
                      <a:pt x="33" y="10706"/>
                    </a:lnTo>
                    <a:lnTo>
                      <a:pt x="56" y="10967"/>
                    </a:lnTo>
                    <a:lnTo>
                      <a:pt x="78" y="11172"/>
                    </a:lnTo>
                    <a:lnTo>
                      <a:pt x="123" y="11395"/>
                    </a:lnTo>
                    <a:lnTo>
                      <a:pt x="168" y="11600"/>
                    </a:lnTo>
                    <a:lnTo>
                      <a:pt x="236" y="11786"/>
                    </a:lnTo>
                    <a:lnTo>
                      <a:pt x="292" y="11973"/>
                    </a:lnTo>
                    <a:lnTo>
                      <a:pt x="382" y="12140"/>
                    </a:lnTo>
                    <a:lnTo>
                      <a:pt x="540" y="12419"/>
                    </a:lnTo>
                    <a:lnTo>
                      <a:pt x="731" y="12680"/>
                    </a:lnTo>
                    <a:lnTo>
                      <a:pt x="944" y="12866"/>
                    </a:lnTo>
                    <a:lnTo>
                      <a:pt x="1158" y="12997"/>
                    </a:lnTo>
                    <a:lnTo>
                      <a:pt x="1395" y="13108"/>
                    </a:lnTo>
                    <a:lnTo>
                      <a:pt x="1608" y="13183"/>
                    </a:lnTo>
                    <a:lnTo>
                      <a:pt x="1856" y="13183"/>
                    </a:lnTo>
                    <a:lnTo>
                      <a:pt x="2070" y="13146"/>
                    </a:lnTo>
                    <a:lnTo>
                      <a:pt x="2261" y="13071"/>
                    </a:lnTo>
                    <a:lnTo>
                      <a:pt x="2430" y="12960"/>
                    </a:lnTo>
                    <a:lnTo>
                      <a:pt x="2587" y="12792"/>
                    </a:lnTo>
                    <a:lnTo>
                      <a:pt x="2688" y="12606"/>
                    </a:lnTo>
                    <a:lnTo>
                      <a:pt x="2801" y="12419"/>
                    </a:lnTo>
                    <a:lnTo>
                      <a:pt x="2925" y="12289"/>
                    </a:lnTo>
                    <a:lnTo>
                      <a:pt x="3082" y="12177"/>
                    </a:lnTo>
                    <a:lnTo>
                      <a:pt x="3228" y="12103"/>
                    </a:lnTo>
                    <a:lnTo>
                      <a:pt x="3408" y="12103"/>
                    </a:lnTo>
                    <a:lnTo>
                      <a:pt x="3577" y="12103"/>
                    </a:lnTo>
                    <a:lnTo>
                      <a:pt x="3723" y="12177"/>
                    </a:lnTo>
                    <a:lnTo>
                      <a:pt x="3903" y="12252"/>
                    </a:lnTo>
                    <a:lnTo>
                      <a:pt x="4072" y="12364"/>
                    </a:lnTo>
                    <a:lnTo>
                      <a:pt x="4230" y="12494"/>
                    </a:lnTo>
                    <a:lnTo>
                      <a:pt x="4353" y="12643"/>
                    </a:lnTo>
                    <a:lnTo>
                      <a:pt x="4488" y="12829"/>
                    </a:lnTo>
                    <a:lnTo>
                      <a:pt x="4567" y="13034"/>
                    </a:lnTo>
                    <a:lnTo>
                      <a:pt x="4657" y="13257"/>
                    </a:lnTo>
                    <a:lnTo>
                      <a:pt x="4702" y="13462"/>
                    </a:lnTo>
                    <a:lnTo>
                      <a:pt x="4725" y="13686"/>
                    </a:lnTo>
                    <a:lnTo>
                      <a:pt x="4702" y="14282"/>
                    </a:lnTo>
                    <a:lnTo>
                      <a:pt x="4657" y="15045"/>
                    </a:lnTo>
                    <a:lnTo>
                      <a:pt x="4612" y="15976"/>
                    </a:lnTo>
                    <a:lnTo>
                      <a:pt x="4590" y="16926"/>
                    </a:lnTo>
                    <a:lnTo>
                      <a:pt x="4567" y="17968"/>
                    </a:lnTo>
                    <a:lnTo>
                      <a:pt x="4567" y="19011"/>
                    </a:lnTo>
                    <a:lnTo>
                      <a:pt x="4590" y="19514"/>
                    </a:lnTo>
                    <a:lnTo>
                      <a:pt x="4612" y="19980"/>
                    </a:lnTo>
                    <a:lnTo>
                      <a:pt x="4657" y="20426"/>
                    </a:lnTo>
                    <a:lnTo>
                      <a:pt x="4725" y="20836"/>
                    </a:lnTo>
                    <a:lnTo>
                      <a:pt x="4848" y="20929"/>
                    </a:lnTo>
                    <a:lnTo>
                      <a:pt x="5040" y="21004"/>
                    </a:lnTo>
                    <a:lnTo>
                      <a:pt x="5265" y="21078"/>
                    </a:lnTo>
                    <a:lnTo>
                      <a:pt x="5478" y="21115"/>
                    </a:lnTo>
                    <a:lnTo>
                      <a:pt x="6041" y="21115"/>
                    </a:lnTo>
                    <a:lnTo>
                      <a:pt x="6637" y="21078"/>
                    </a:lnTo>
                    <a:lnTo>
                      <a:pt x="7312" y="21004"/>
                    </a:lnTo>
                    <a:lnTo>
                      <a:pt x="7998" y="20929"/>
                    </a:lnTo>
                    <a:lnTo>
                      <a:pt x="8696" y="20855"/>
                    </a:lnTo>
                    <a:lnTo>
                      <a:pt x="9360" y="20836"/>
                    </a:lnTo>
                    <a:close/>
                  </a:path>
                </a:pathLst>
              </a:custGeom>
              <a:solidFill>
                <a:srgbClr val="CCCC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none" lIns="0" tIns="36000" rIns="0" bIns="36000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GB" sz="1050" b="1" dirty="0" smtClean="0">
                    <a:solidFill>
                      <a:srgbClr val="002060"/>
                    </a:solidFill>
                  </a:rPr>
                  <a:t>AARC</a:t>
                </a:r>
                <a:endParaRPr lang="en-US" sz="1100" b="1" dirty="0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12" name="Puzzle4"/>
            <p:cNvSpPr>
              <a:spLocks noEditPoints="1" noChangeArrowheads="1"/>
            </p:cNvSpPr>
            <p:nvPr/>
          </p:nvSpPr>
          <p:spPr bwMode="auto">
            <a:xfrm>
              <a:off x="10543717" y="3477082"/>
              <a:ext cx="744794" cy="1223595"/>
            </a:xfrm>
            <a:custGeom>
              <a:avLst/>
              <a:gdLst>
                <a:gd name="T0" fmla="*/ 8307 w 21600"/>
                <a:gd name="T1" fmla="*/ 11593 h 21600"/>
                <a:gd name="T2" fmla="*/ 453 w 21600"/>
                <a:gd name="T3" fmla="*/ 16938 h 21600"/>
                <a:gd name="T4" fmla="*/ 11500 w 21600"/>
                <a:gd name="T5" fmla="*/ 21600 h 21600"/>
                <a:gd name="T6" fmla="*/ 20920 w 21600"/>
                <a:gd name="T7" fmla="*/ 16751 h 21600"/>
                <a:gd name="T8" fmla="*/ 13972 w 21600"/>
                <a:gd name="T9" fmla="*/ 10888 h 21600"/>
                <a:gd name="T10" fmla="*/ 21033 w 21600"/>
                <a:gd name="T11" fmla="*/ 4716 h 21600"/>
                <a:gd name="T12" fmla="*/ 11102 w 21600"/>
                <a:gd name="T13" fmla="*/ 11 h 21600"/>
                <a:gd name="T14" fmla="*/ 453 w 21600"/>
                <a:gd name="T15" fmla="*/ 4716 h 21600"/>
                <a:gd name="T16" fmla="*/ 2076 w 21600"/>
                <a:gd name="T17" fmla="*/ 5664 h 21600"/>
                <a:gd name="T18" fmla="*/ 20203 w 21600"/>
                <a:gd name="T19" fmla="*/ 1598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3813" y="10590"/>
                  </a:moveTo>
                  <a:lnTo>
                    <a:pt x="3927" y="10513"/>
                  </a:lnTo>
                  <a:lnTo>
                    <a:pt x="4078" y="10425"/>
                  </a:lnTo>
                  <a:lnTo>
                    <a:pt x="4210" y="10359"/>
                  </a:lnTo>
                  <a:lnTo>
                    <a:pt x="4361" y="10315"/>
                  </a:lnTo>
                  <a:lnTo>
                    <a:pt x="4682" y="10237"/>
                  </a:lnTo>
                  <a:lnTo>
                    <a:pt x="5041" y="10193"/>
                  </a:lnTo>
                  <a:lnTo>
                    <a:pt x="5456" y="10171"/>
                  </a:lnTo>
                  <a:lnTo>
                    <a:pt x="5853" y="10193"/>
                  </a:lnTo>
                  <a:lnTo>
                    <a:pt x="6249" y="10260"/>
                  </a:lnTo>
                  <a:lnTo>
                    <a:pt x="6646" y="10337"/>
                  </a:lnTo>
                  <a:lnTo>
                    <a:pt x="7004" y="10469"/>
                  </a:lnTo>
                  <a:lnTo>
                    <a:pt x="7363" y="10612"/>
                  </a:lnTo>
                  <a:lnTo>
                    <a:pt x="7665" y="10788"/>
                  </a:lnTo>
                  <a:lnTo>
                    <a:pt x="7911" y="10998"/>
                  </a:lnTo>
                  <a:lnTo>
                    <a:pt x="8024" y="11097"/>
                  </a:lnTo>
                  <a:lnTo>
                    <a:pt x="8137" y="11207"/>
                  </a:lnTo>
                  <a:lnTo>
                    <a:pt x="8194" y="11340"/>
                  </a:lnTo>
                  <a:lnTo>
                    <a:pt x="8269" y="11461"/>
                  </a:lnTo>
                  <a:lnTo>
                    <a:pt x="8307" y="11593"/>
                  </a:lnTo>
                  <a:lnTo>
                    <a:pt x="8307" y="11714"/>
                  </a:lnTo>
                  <a:lnTo>
                    <a:pt x="8307" y="11868"/>
                  </a:lnTo>
                  <a:lnTo>
                    <a:pt x="8307" y="12012"/>
                  </a:lnTo>
                  <a:lnTo>
                    <a:pt x="8194" y="12265"/>
                  </a:lnTo>
                  <a:lnTo>
                    <a:pt x="8062" y="12519"/>
                  </a:lnTo>
                  <a:lnTo>
                    <a:pt x="7873" y="12706"/>
                  </a:lnTo>
                  <a:lnTo>
                    <a:pt x="7627" y="12904"/>
                  </a:lnTo>
                  <a:lnTo>
                    <a:pt x="7363" y="13048"/>
                  </a:lnTo>
                  <a:lnTo>
                    <a:pt x="7080" y="13180"/>
                  </a:lnTo>
                  <a:lnTo>
                    <a:pt x="6759" y="13257"/>
                  </a:lnTo>
                  <a:lnTo>
                    <a:pt x="6419" y="13345"/>
                  </a:lnTo>
                  <a:lnTo>
                    <a:pt x="6098" y="13389"/>
                  </a:lnTo>
                  <a:lnTo>
                    <a:pt x="5739" y="13389"/>
                  </a:lnTo>
                  <a:lnTo>
                    <a:pt x="5418" y="13389"/>
                  </a:lnTo>
                  <a:lnTo>
                    <a:pt x="5079" y="13345"/>
                  </a:lnTo>
                  <a:lnTo>
                    <a:pt x="4758" y="13301"/>
                  </a:lnTo>
                  <a:lnTo>
                    <a:pt x="4474" y="13213"/>
                  </a:lnTo>
                  <a:lnTo>
                    <a:pt x="4172" y="13114"/>
                  </a:lnTo>
                  <a:lnTo>
                    <a:pt x="3965" y="12982"/>
                  </a:lnTo>
                  <a:lnTo>
                    <a:pt x="3738" y="12838"/>
                  </a:lnTo>
                  <a:lnTo>
                    <a:pt x="3493" y="12706"/>
                  </a:lnTo>
                  <a:lnTo>
                    <a:pt x="3228" y="12607"/>
                  </a:lnTo>
                  <a:lnTo>
                    <a:pt x="2945" y="12519"/>
                  </a:lnTo>
                  <a:lnTo>
                    <a:pt x="2700" y="12431"/>
                  </a:lnTo>
                  <a:lnTo>
                    <a:pt x="2397" y="12375"/>
                  </a:lnTo>
                  <a:lnTo>
                    <a:pt x="2152" y="12331"/>
                  </a:lnTo>
                  <a:lnTo>
                    <a:pt x="1888" y="12309"/>
                  </a:lnTo>
                  <a:lnTo>
                    <a:pt x="1642" y="12309"/>
                  </a:lnTo>
                  <a:lnTo>
                    <a:pt x="1397" y="12331"/>
                  </a:lnTo>
                  <a:lnTo>
                    <a:pt x="1170" y="12397"/>
                  </a:lnTo>
                  <a:lnTo>
                    <a:pt x="962" y="12453"/>
                  </a:lnTo>
                  <a:lnTo>
                    <a:pt x="774" y="12563"/>
                  </a:lnTo>
                  <a:lnTo>
                    <a:pt x="623" y="12684"/>
                  </a:lnTo>
                  <a:lnTo>
                    <a:pt x="528" y="12838"/>
                  </a:lnTo>
                  <a:lnTo>
                    <a:pt x="453" y="13026"/>
                  </a:lnTo>
                  <a:lnTo>
                    <a:pt x="339" y="13477"/>
                  </a:lnTo>
                  <a:lnTo>
                    <a:pt x="226" y="13984"/>
                  </a:lnTo>
                  <a:lnTo>
                    <a:pt x="151" y="14535"/>
                  </a:lnTo>
                  <a:lnTo>
                    <a:pt x="113" y="15075"/>
                  </a:lnTo>
                  <a:lnTo>
                    <a:pt x="113" y="15626"/>
                  </a:lnTo>
                  <a:lnTo>
                    <a:pt x="151" y="16133"/>
                  </a:lnTo>
                  <a:lnTo>
                    <a:pt x="188" y="16376"/>
                  </a:lnTo>
                  <a:lnTo>
                    <a:pt x="264" y="16585"/>
                  </a:lnTo>
                  <a:lnTo>
                    <a:pt x="339" y="16773"/>
                  </a:lnTo>
                  <a:lnTo>
                    <a:pt x="453" y="16938"/>
                  </a:lnTo>
                  <a:lnTo>
                    <a:pt x="1095" y="16883"/>
                  </a:lnTo>
                  <a:lnTo>
                    <a:pt x="1963" y="16795"/>
                  </a:lnTo>
                  <a:lnTo>
                    <a:pt x="2945" y="16751"/>
                  </a:lnTo>
                  <a:lnTo>
                    <a:pt x="3965" y="16706"/>
                  </a:lnTo>
                  <a:lnTo>
                    <a:pt x="5022" y="16684"/>
                  </a:lnTo>
                  <a:lnTo>
                    <a:pt x="5947" y="16684"/>
                  </a:lnTo>
                  <a:lnTo>
                    <a:pt x="6759" y="16706"/>
                  </a:lnTo>
                  <a:lnTo>
                    <a:pt x="7363" y="16751"/>
                  </a:lnTo>
                  <a:lnTo>
                    <a:pt x="7948" y="16839"/>
                  </a:lnTo>
                  <a:lnTo>
                    <a:pt x="8458" y="16916"/>
                  </a:lnTo>
                  <a:lnTo>
                    <a:pt x="8893" y="17026"/>
                  </a:lnTo>
                  <a:lnTo>
                    <a:pt x="9289" y="17158"/>
                  </a:lnTo>
                  <a:lnTo>
                    <a:pt x="9572" y="17280"/>
                  </a:lnTo>
                  <a:lnTo>
                    <a:pt x="9799" y="17412"/>
                  </a:lnTo>
                  <a:lnTo>
                    <a:pt x="9969" y="17555"/>
                  </a:lnTo>
                  <a:lnTo>
                    <a:pt x="10120" y="17687"/>
                  </a:lnTo>
                  <a:lnTo>
                    <a:pt x="10158" y="17831"/>
                  </a:lnTo>
                  <a:lnTo>
                    <a:pt x="10195" y="17974"/>
                  </a:lnTo>
                  <a:lnTo>
                    <a:pt x="10158" y="18128"/>
                  </a:lnTo>
                  <a:lnTo>
                    <a:pt x="10082" y="18271"/>
                  </a:lnTo>
                  <a:lnTo>
                    <a:pt x="9969" y="18426"/>
                  </a:lnTo>
                  <a:lnTo>
                    <a:pt x="9837" y="18569"/>
                  </a:lnTo>
                  <a:lnTo>
                    <a:pt x="9648" y="18701"/>
                  </a:lnTo>
                  <a:lnTo>
                    <a:pt x="9440" y="18822"/>
                  </a:lnTo>
                  <a:lnTo>
                    <a:pt x="9213" y="18999"/>
                  </a:lnTo>
                  <a:lnTo>
                    <a:pt x="9044" y="19186"/>
                  </a:lnTo>
                  <a:lnTo>
                    <a:pt x="8893" y="19395"/>
                  </a:lnTo>
                  <a:lnTo>
                    <a:pt x="8817" y="19627"/>
                  </a:lnTo>
                  <a:lnTo>
                    <a:pt x="8779" y="19858"/>
                  </a:lnTo>
                  <a:lnTo>
                    <a:pt x="8779" y="20112"/>
                  </a:lnTo>
                  <a:lnTo>
                    <a:pt x="8855" y="20354"/>
                  </a:lnTo>
                  <a:lnTo>
                    <a:pt x="8968" y="20586"/>
                  </a:lnTo>
                  <a:lnTo>
                    <a:pt x="9138" y="20817"/>
                  </a:lnTo>
                  <a:lnTo>
                    <a:pt x="9365" y="21026"/>
                  </a:lnTo>
                  <a:lnTo>
                    <a:pt x="9610" y="21192"/>
                  </a:lnTo>
                  <a:lnTo>
                    <a:pt x="9950" y="21368"/>
                  </a:lnTo>
                  <a:lnTo>
                    <a:pt x="10120" y="21445"/>
                  </a:lnTo>
                  <a:lnTo>
                    <a:pt x="10346" y="21511"/>
                  </a:lnTo>
                  <a:lnTo>
                    <a:pt x="10516" y="21555"/>
                  </a:lnTo>
                  <a:lnTo>
                    <a:pt x="10743" y="21600"/>
                  </a:lnTo>
                  <a:lnTo>
                    <a:pt x="10988" y="21644"/>
                  </a:lnTo>
                  <a:lnTo>
                    <a:pt x="11215" y="21666"/>
                  </a:lnTo>
                  <a:lnTo>
                    <a:pt x="11498" y="21666"/>
                  </a:lnTo>
                  <a:lnTo>
                    <a:pt x="11762" y="21666"/>
                  </a:lnTo>
                  <a:lnTo>
                    <a:pt x="12253" y="21644"/>
                  </a:lnTo>
                  <a:lnTo>
                    <a:pt x="12763" y="21577"/>
                  </a:lnTo>
                  <a:lnTo>
                    <a:pt x="13197" y="21467"/>
                  </a:lnTo>
                  <a:lnTo>
                    <a:pt x="13556" y="21346"/>
                  </a:lnTo>
                  <a:lnTo>
                    <a:pt x="13896" y="21192"/>
                  </a:lnTo>
                  <a:lnTo>
                    <a:pt x="14179" y="21026"/>
                  </a:lnTo>
                  <a:lnTo>
                    <a:pt x="14444" y="20839"/>
                  </a:lnTo>
                  <a:lnTo>
                    <a:pt x="14576" y="20641"/>
                  </a:lnTo>
                  <a:lnTo>
                    <a:pt x="14727" y="20431"/>
                  </a:lnTo>
                  <a:lnTo>
                    <a:pt x="14765" y="20200"/>
                  </a:lnTo>
                  <a:lnTo>
                    <a:pt x="14802" y="19991"/>
                  </a:lnTo>
                  <a:lnTo>
                    <a:pt x="14727" y="19759"/>
                  </a:lnTo>
                  <a:lnTo>
                    <a:pt x="14613" y="19550"/>
                  </a:lnTo>
                  <a:lnTo>
                    <a:pt x="14444" y="19307"/>
                  </a:lnTo>
                  <a:lnTo>
                    <a:pt x="14217" y="19098"/>
                  </a:lnTo>
                  <a:lnTo>
                    <a:pt x="13934" y="18911"/>
                  </a:lnTo>
                  <a:lnTo>
                    <a:pt x="13669" y="18745"/>
                  </a:lnTo>
                  <a:lnTo>
                    <a:pt x="13462" y="18547"/>
                  </a:lnTo>
                  <a:lnTo>
                    <a:pt x="13311" y="18337"/>
                  </a:lnTo>
                  <a:lnTo>
                    <a:pt x="13197" y="18150"/>
                  </a:lnTo>
                  <a:lnTo>
                    <a:pt x="13122" y="17941"/>
                  </a:lnTo>
                  <a:lnTo>
                    <a:pt x="13122" y="17720"/>
                  </a:lnTo>
                  <a:lnTo>
                    <a:pt x="13122" y="17533"/>
                  </a:lnTo>
                  <a:lnTo>
                    <a:pt x="13197" y="17346"/>
                  </a:lnTo>
                  <a:lnTo>
                    <a:pt x="13273" y="17158"/>
                  </a:lnTo>
                  <a:lnTo>
                    <a:pt x="13386" y="16982"/>
                  </a:lnTo>
                  <a:lnTo>
                    <a:pt x="13537" y="16839"/>
                  </a:lnTo>
                  <a:lnTo>
                    <a:pt x="13707" y="16706"/>
                  </a:lnTo>
                  <a:lnTo>
                    <a:pt x="13896" y="16607"/>
                  </a:lnTo>
                  <a:lnTo>
                    <a:pt x="14104" y="16519"/>
                  </a:lnTo>
                  <a:lnTo>
                    <a:pt x="14330" y="16453"/>
                  </a:lnTo>
                  <a:lnTo>
                    <a:pt x="14538" y="16431"/>
                  </a:lnTo>
                  <a:lnTo>
                    <a:pt x="14897" y="16453"/>
                  </a:lnTo>
                  <a:lnTo>
                    <a:pt x="15406" y="16497"/>
                  </a:lnTo>
                  <a:lnTo>
                    <a:pt x="16105" y="16541"/>
                  </a:lnTo>
                  <a:lnTo>
                    <a:pt x="16898" y="16607"/>
                  </a:lnTo>
                  <a:lnTo>
                    <a:pt x="17804" y="16651"/>
                  </a:lnTo>
                  <a:lnTo>
                    <a:pt x="18786" y="16684"/>
                  </a:lnTo>
                  <a:lnTo>
                    <a:pt x="19844" y="16728"/>
                  </a:lnTo>
                  <a:lnTo>
                    <a:pt x="20920" y="16751"/>
                  </a:lnTo>
                  <a:lnTo>
                    <a:pt x="21109" y="16497"/>
                  </a:lnTo>
                  <a:lnTo>
                    <a:pt x="21241" y="16222"/>
                  </a:lnTo>
                  <a:lnTo>
                    <a:pt x="21392" y="15946"/>
                  </a:lnTo>
                  <a:lnTo>
                    <a:pt x="21467" y="15648"/>
                  </a:lnTo>
                  <a:lnTo>
                    <a:pt x="21543" y="15351"/>
                  </a:lnTo>
                  <a:lnTo>
                    <a:pt x="21618" y="15042"/>
                  </a:lnTo>
                  <a:lnTo>
                    <a:pt x="21618" y="14745"/>
                  </a:lnTo>
                  <a:lnTo>
                    <a:pt x="21618" y="14447"/>
                  </a:lnTo>
                  <a:lnTo>
                    <a:pt x="21618" y="14150"/>
                  </a:lnTo>
                  <a:lnTo>
                    <a:pt x="21581" y="13852"/>
                  </a:lnTo>
                  <a:lnTo>
                    <a:pt x="21505" y="13577"/>
                  </a:lnTo>
                  <a:lnTo>
                    <a:pt x="21430" y="13301"/>
                  </a:lnTo>
                  <a:lnTo>
                    <a:pt x="21354" y="13048"/>
                  </a:lnTo>
                  <a:lnTo>
                    <a:pt x="21241" y="12816"/>
                  </a:lnTo>
                  <a:lnTo>
                    <a:pt x="21146" y="12607"/>
                  </a:lnTo>
                  <a:lnTo>
                    <a:pt x="21033" y="12431"/>
                  </a:lnTo>
                  <a:lnTo>
                    <a:pt x="20920" y="12265"/>
                  </a:lnTo>
                  <a:lnTo>
                    <a:pt x="20769" y="12144"/>
                  </a:lnTo>
                  <a:lnTo>
                    <a:pt x="20637" y="12034"/>
                  </a:lnTo>
                  <a:lnTo>
                    <a:pt x="20486" y="11946"/>
                  </a:lnTo>
                  <a:lnTo>
                    <a:pt x="20297" y="11891"/>
                  </a:lnTo>
                  <a:lnTo>
                    <a:pt x="20165" y="11846"/>
                  </a:lnTo>
                  <a:lnTo>
                    <a:pt x="19976" y="11824"/>
                  </a:lnTo>
                  <a:lnTo>
                    <a:pt x="19806" y="11802"/>
                  </a:lnTo>
                  <a:lnTo>
                    <a:pt x="19390" y="11824"/>
                  </a:lnTo>
                  <a:lnTo>
                    <a:pt x="18956" y="11891"/>
                  </a:lnTo>
                  <a:lnTo>
                    <a:pt x="18503" y="11968"/>
                  </a:lnTo>
                  <a:lnTo>
                    <a:pt x="17993" y="12078"/>
                  </a:lnTo>
                  <a:lnTo>
                    <a:pt x="17653" y="12144"/>
                  </a:lnTo>
                  <a:lnTo>
                    <a:pt x="17332" y="12199"/>
                  </a:lnTo>
                  <a:lnTo>
                    <a:pt x="17049" y="12221"/>
                  </a:lnTo>
                  <a:lnTo>
                    <a:pt x="16747" y="12243"/>
                  </a:lnTo>
                  <a:lnTo>
                    <a:pt x="16464" y="12243"/>
                  </a:lnTo>
                  <a:lnTo>
                    <a:pt x="16218" y="12243"/>
                  </a:lnTo>
                  <a:lnTo>
                    <a:pt x="15992" y="12221"/>
                  </a:lnTo>
                  <a:lnTo>
                    <a:pt x="15746" y="12199"/>
                  </a:lnTo>
                  <a:lnTo>
                    <a:pt x="15520" y="12155"/>
                  </a:lnTo>
                  <a:lnTo>
                    <a:pt x="15350" y="12122"/>
                  </a:lnTo>
                  <a:lnTo>
                    <a:pt x="15161" y="12056"/>
                  </a:lnTo>
                  <a:lnTo>
                    <a:pt x="14972" y="11990"/>
                  </a:lnTo>
                  <a:lnTo>
                    <a:pt x="14689" y="11846"/>
                  </a:lnTo>
                  <a:lnTo>
                    <a:pt x="14444" y="11670"/>
                  </a:lnTo>
                  <a:lnTo>
                    <a:pt x="14255" y="11483"/>
                  </a:lnTo>
                  <a:lnTo>
                    <a:pt x="14104" y="11295"/>
                  </a:lnTo>
                  <a:lnTo>
                    <a:pt x="14028" y="11086"/>
                  </a:lnTo>
                  <a:lnTo>
                    <a:pt x="13972" y="10888"/>
                  </a:lnTo>
                  <a:lnTo>
                    <a:pt x="13972" y="10700"/>
                  </a:lnTo>
                  <a:lnTo>
                    <a:pt x="14009" y="10513"/>
                  </a:lnTo>
                  <a:lnTo>
                    <a:pt x="14066" y="10359"/>
                  </a:lnTo>
                  <a:lnTo>
                    <a:pt x="14179" y="10215"/>
                  </a:lnTo>
                  <a:lnTo>
                    <a:pt x="14406" y="10006"/>
                  </a:lnTo>
                  <a:lnTo>
                    <a:pt x="14651" y="9830"/>
                  </a:lnTo>
                  <a:lnTo>
                    <a:pt x="14878" y="9686"/>
                  </a:lnTo>
                  <a:lnTo>
                    <a:pt x="15123" y="9554"/>
                  </a:lnTo>
                  <a:lnTo>
                    <a:pt x="15350" y="9477"/>
                  </a:lnTo>
                  <a:lnTo>
                    <a:pt x="15558" y="9411"/>
                  </a:lnTo>
                  <a:lnTo>
                    <a:pt x="15803" y="9345"/>
                  </a:lnTo>
                  <a:lnTo>
                    <a:pt x="16030" y="9323"/>
                  </a:lnTo>
                  <a:lnTo>
                    <a:pt x="16256" y="9301"/>
                  </a:lnTo>
                  <a:lnTo>
                    <a:pt x="16464" y="9323"/>
                  </a:lnTo>
                  <a:lnTo>
                    <a:pt x="16690" y="9345"/>
                  </a:lnTo>
                  <a:lnTo>
                    <a:pt x="16898" y="9367"/>
                  </a:lnTo>
                  <a:lnTo>
                    <a:pt x="17332" y="9477"/>
                  </a:lnTo>
                  <a:lnTo>
                    <a:pt x="17767" y="9598"/>
                  </a:lnTo>
                  <a:lnTo>
                    <a:pt x="18163" y="9731"/>
                  </a:lnTo>
                  <a:lnTo>
                    <a:pt x="18597" y="9874"/>
                  </a:lnTo>
                  <a:lnTo>
                    <a:pt x="18994" y="10006"/>
                  </a:lnTo>
                  <a:lnTo>
                    <a:pt x="19428" y="10083"/>
                  </a:lnTo>
                  <a:lnTo>
                    <a:pt x="19617" y="10127"/>
                  </a:lnTo>
                  <a:lnTo>
                    <a:pt x="19844" y="10149"/>
                  </a:lnTo>
                  <a:lnTo>
                    <a:pt x="20013" y="10149"/>
                  </a:lnTo>
                  <a:lnTo>
                    <a:pt x="20240" y="10127"/>
                  </a:lnTo>
                  <a:lnTo>
                    <a:pt x="20410" y="10105"/>
                  </a:lnTo>
                  <a:lnTo>
                    <a:pt x="20637" y="10061"/>
                  </a:lnTo>
                  <a:lnTo>
                    <a:pt x="20844" y="9984"/>
                  </a:lnTo>
                  <a:lnTo>
                    <a:pt x="21033" y="9896"/>
                  </a:lnTo>
                  <a:lnTo>
                    <a:pt x="21146" y="9830"/>
                  </a:lnTo>
                  <a:lnTo>
                    <a:pt x="21203" y="9753"/>
                  </a:lnTo>
                  <a:lnTo>
                    <a:pt x="21279" y="9642"/>
                  </a:lnTo>
                  <a:lnTo>
                    <a:pt x="21354" y="9521"/>
                  </a:lnTo>
                  <a:lnTo>
                    <a:pt x="21430" y="9246"/>
                  </a:lnTo>
                  <a:lnTo>
                    <a:pt x="21430" y="8904"/>
                  </a:lnTo>
                  <a:lnTo>
                    <a:pt x="21430" y="8540"/>
                  </a:lnTo>
                  <a:lnTo>
                    <a:pt x="21392" y="8144"/>
                  </a:lnTo>
                  <a:lnTo>
                    <a:pt x="21354" y="7714"/>
                  </a:lnTo>
                  <a:lnTo>
                    <a:pt x="21279" y="7295"/>
                  </a:lnTo>
                  <a:lnTo>
                    <a:pt x="21146" y="6446"/>
                  </a:lnTo>
                  <a:lnTo>
                    <a:pt x="20995" y="5686"/>
                  </a:lnTo>
                  <a:lnTo>
                    <a:pt x="20958" y="5366"/>
                  </a:lnTo>
                  <a:lnTo>
                    <a:pt x="20958" y="5091"/>
                  </a:lnTo>
                  <a:lnTo>
                    <a:pt x="20958" y="4860"/>
                  </a:lnTo>
                  <a:lnTo>
                    <a:pt x="21033" y="4716"/>
                  </a:lnTo>
                  <a:lnTo>
                    <a:pt x="20637" y="4860"/>
                  </a:lnTo>
                  <a:lnTo>
                    <a:pt x="20127" y="4992"/>
                  </a:lnTo>
                  <a:lnTo>
                    <a:pt x="19617" y="5069"/>
                  </a:lnTo>
                  <a:lnTo>
                    <a:pt x="19032" y="5157"/>
                  </a:lnTo>
                  <a:lnTo>
                    <a:pt x="18465" y="5201"/>
                  </a:lnTo>
                  <a:lnTo>
                    <a:pt x="17842" y="5245"/>
                  </a:lnTo>
                  <a:lnTo>
                    <a:pt x="17219" y="5267"/>
                  </a:lnTo>
                  <a:lnTo>
                    <a:pt x="16615" y="5267"/>
                  </a:lnTo>
                  <a:lnTo>
                    <a:pt x="15992" y="5245"/>
                  </a:lnTo>
                  <a:lnTo>
                    <a:pt x="15369" y="5201"/>
                  </a:lnTo>
                  <a:lnTo>
                    <a:pt x="14840" y="5157"/>
                  </a:lnTo>
                  <a:lnTo>
                    <a:pt x="14293" y="5091"/>
                  </a:lnTo>
                  <a:lnTo>
                    <a:pt x="13783" y="5014"/>
                  </a:lnTo>
                  <a:lnTo>
                    <a:pt x="13386" y="4926"/>
                  </a:lnTo>
                  <a:lnTo>
                    <a:pt x="13027" y="4815"/>
                  </a:lnTo>
                  <a:lnTo>
                    <a:pt x="12725" y="4716"/>
                  </a:lnTo>
                  <a:lnTo>
                    <a:pt x="12480" y="4606"/>
                  </a:lnTo>
                  <a:lnTo>
                    <a:pt x="12291" y="4496"/>
                  </a:lnTo>
                  <a:lnTo>
                    <a:pt x="12197" y="4397"/>
                  </a:lnTo>
                  <a:lnTo>
                    <a:pt x="12083" y="4286"/>
                  </a:lnTo>
                  <a:lnTo>
                    <a:pt x="12046" y="4187"/>
                  </a:lnTo>
                  <a:lnTo>
                    <a:pt x="12008" y="4077"/>
                  </a:lnTo>
                  <a:lnTo>
                    <a:pt x="12046" y="3967"/>
                  </a:lnTo>
                  <a:lnTo>
                    <a:pt x="12121" y="3868"/>
                  </a:lnTo>
                  <a:lnTo>
                    <a:pt x="12197" y="3735"/>
                  </a:lnTo>
                  <a:lnTo>
                    <a:pt x="12291" y="3614"/>
                  </a:lnTo>
                  <a:lnTo>
                    <a:pt x="12442" y="3482"/>
                  </a:lnTo>
                  <a:lnTo>
                    <a:pt x="12631" y="3361"/>
                  </a:lnTo>
                  <a:lnTo>
                    <a:pt x="13065" y="3085"/>
                  </a:lnTo>
                  <a:lnTo>
                    <a:pt x="13537" y="2766"/>
                  </a:lnTo>
                  <a:lnTo>
                    <a:pt x="13783" y="2578"/>
                  </a:lnTo>
                  <a:lnTo>
                    <a:pt x="13934" y="2380"/>
                  </a:lnTo>
                  <a:lnTo>
                    <a:pt x="14028" y="2171"/>
                  </a:lnTo>
                  <a:lnTo>
                    <a:pt x="14104" y="1961"/>
                  </a:lnTo>
                  <a:lnTo>
                    <a:pt x="14104" y="1730"/>
                  </a:lnTo>
                  <a:lnTo>
                    <a:pt x="14066" y="1498"/>
                  </a:lnTo>
                  <a:lnTo>
                    <a:pt x="13972" y="1267"/>
                  </a:lnTo>
                  <a:lnTo>
                    <a:pt x="13820" y="1057"/>
                  </a:lnTo>
                  <a:lnTo>
                    <a:pt x="13594" y="837"/>
                  </a:lnTo>
                  <a:lnTo>
                    <a:pt x="13386" y="628"/>
                  </a:lnTo>
                  <a:lnTo>
                    <a:pt x="13103" y="462"/>
                  </a:lnTo>
                  <a:lnTo>
                    <a:pt x="12763" y="308"/>
                  </a:lnTo>
                  <a:lnTo>
                    <a:pt x="12404" y="187"/>
                  </a:lnTo>
                  <a:lnTo>
                    <a:pt x="12008" y="77"/>
                  </a:lnTo>
                  <a:lnTo>
                    <a:pt x="11574" y="33"/>
                  </a:lnTo>
                  <a:lnTo>
                    <a:pt x="11102" y="11"/>
                  </a:lnTo>
                  <a:lnTo>
                    <a:pt x="10667" y="11"/>
                  </a:lnTo>
                  <a:lnTo>
                    <a:pt x="10233" y="77"/>
                  </a:lnTo>
                  <a:lnTo>
                    <a:pt x="9837" y="187"/>
                  </a:lnTo>
                  <a:lnTo>
                    <a:pt x="9440" y="286"/>
                  </a:lnTo>
                  <a:lnTo>
                    <a:pt x="9062" y="462"/>
                  </a:lnTo>
                  <a:lnTo>
                    <a:pt x="8741" y="628"/>
                  </a:lnTo>
                  <a:lnTo>
                    <a:pt x="8458" y="815"/>
                  </a:lnTo>
                  <a:lnTo>
                    <a:pt x="8232" y="1035"/>
                  </a:lnTo>
                  <a:lnTo>
                    <a:pt x="8062" y="1245"/>
                  </a:lnTo>
                  <a:lnTo>
                    <a:pt x="7911" y="1476"/>
                  </a:lnTo>
                  <a:lnTo>
                    <a:pt x="7835" y="1708"/>
                  </a:lnTo>
                  <a:lnTo>
                    <a:pt x="7797" y="1961"/>
                  </a:lnTo>
                  <a:lnTo>
                    <a:pt x="7835" y="2193"/>
                  </a:lnTo>
                  <a:lnTo>
                    <a:pt x="7948" y="2402"/>
                  </a:lnTo>
                  <a:lnTo>
                    <a:pt x="8062" y="2534"/>
                  </a:lnTo>
                  <a:lnTo>
                    <a:pt x="8175" y="2644"/>
                  </a:lnTo>
                  <a:lnTo>
                    <a:pt x="8269" y="2744"/>
                  </a:lnTo>
                  <a:lnTo>
                    <a:pt x="8420" y="2832"/>
                  </a:lnTo>
                  <a:lnTo>
                    <a:pt x="8704" y="3019"/>
                  </a:lnTo>
                  <a:lnTo>
                    <a:pt x="8968" y="3206"/>
                  </a:lnTo>
                  <a:lnTo>
                    <a:pt x="9138" y="3405"/>
                  </a:lnTo>
                  <a:lnTo>
                    <a:pt x="9327" y="3570"/>
                  </a:lnTo>
                  <a:lnTo>
                    <a:pt x="9440" y="3735"/>
                  </a:lnTo>
                  <a:lnTo>
                    <a:pt x="9516" y="3890"/>
                  </a:lnTo>
                  <a:lnTo>
                    <a:pt x="9534" y="4033"/>
                  </a:lnTo>
                  <a:lnTo>
                    <a:pt x="9534" y="4165"/>
                  </a:lnTo>
                  <a:lnTo>
                    <a:pt x="9516" y="4286"/>
                  </a:lnTo>
                  <a:lnTo>
                    <a:pt x="9440" y="4397"/>
                  </a:lnTo>
                  <a:lnTo>
                    <a:pt x="9327" y="4496"/>
                  </a:lnTo>
                  <a:lnTo>
                    <a:pt x="9176" y="4562"/>
                  </a:lnTo>
                  <a:lnTo>
                    <a:pt x="9006" y="4628"/>
                  </a:lnTo>
                  <a:lnTo>
                    <a:pt x="8779" y="4694"/>
                  </a:lnTo>
                  <a:lnTo>
                    <a:pt x="8534" y="4716"/>
                  </a:lnTo>
                  <a:lnTo>
                    <a:pt x="8232" y="4716"/>
                  </a:lnTo>
                  <a:lnTo>
                    <a:pt x="7118" y="4738"/>
                  </a:lnTo>
                  <a:lnTo>
                    <a:pt x="5947" y="4771"/>
                  </a:lnTo>
                  <a:lnTo>
                    <a:pt x="4795" y="4815"/>
                  </a:lnTo>
                  <a:lnTo>
                    <a:pt x="3681" y="4860"/>
                  </a:lnTo>
                  <a:lnTo>
                    <a:pt x="2662" y="4882"/>
                  </a:lnTo>
                  <a:lnTo>
                    <a:pt x="1755" y="4882"/>
                  </a:lnTo>
                  <a:lnTo>
                    <a:pt x="1359" y="4860"/>
                  </a:lnTo>
                  <a:lnTo>
                    <a:pt x="981" y="4837"/>
                  </a:lnTo>
                  <a:lnTo>
                    <a:pt x="698" y="4771"/>
                  </a:lnTo>
                  <a:lnTo>
                    <a:pt x="453" y="4716"/>
                  </a:lnTo>
                  <a:lnTo>
                    <a:pt x="453" y="5322"/>
                  </a:lnTo>
                  <a:lnTo>
                    <a:pt x="453" y="6083"/>
                  </a:lnTo>
                  <a:lnTo>
                    <a:pt x="453" y="6909"/>
                  </a:lnTo>
                  <a:lnTo>
                    <a:pt x="453" y="7780"/>
                  </a:lnTo>
                  <a:lnTo>
                    <a:pt x="453" y="8606"/>
                  </a:lnTo>
                  <a:lnTo>
                    <a:pt x="453" y="9345"/>
                  </a:lnTo>
                  <a:lnTo>
                    <a:pt x="453" y="9918"/>
                  </a:lnTo>
                  <a:lnTo>
                    <a:pt x="453" y="10282"/>
                  </a:lnTo>
                  <a:lnTo>
                    <a:pt x="490" y="10381"/>
                  </a:lnTo>
                  <a:lnTo>
                    <a:pt x="547" y="10491"/>
                  </a:lnTo>
                  <a:lnTo>
                    <a:pt x="660" y="10590"/>
                  </a:lnTo>
                  <a:lnTo>
                    <a:pt x="811" y="10700"/>
                  </a:lnTo>
                  <a:lnTo>
                    <a:pt x="981" y="10811"/>
                  </a:lnTo>
                  <a:lnTo>
                    <a:pt x="1208" y="10888"/>
                  </a:lnTo>
                  <a:lnTo>
                    <a:pt x="1453" y="10954"/>
                  </a:lnTo>
                  <a:lnTo>
                    <a:pt x="1718" y="11020"/>
                  </a:lnTo>
                  <a:lnTo>
                    <a:pt x="1963" y="11064"/>
                  </a:lnTo>
                  <a:lnTo>
                    <a:pt x="2265" y="11086"/>
                  </a:lnTo>
                  <a:lnTo>
                    <a:pt x="2548" y="11064"/>
                  </a:lnTo>
                  <a:lnTo>
                    <a:pt x="2794" y="11042"/>
                  </a:lnTo>
                  <a:lnTo>
                    <a:pt x="3096" y="10976"/>
                  </a:lnTo>
                  <a:lnTo>
                    <a:pt x="3341" y="10888"/>
                  </a:lnTo>
                  <a:lnTo>
                    <a:pt x="3606" y="10766"/>
                  </a:lnTo>
                  <a:lnTo>
                    <a:pt x="3813" y="10590"/>
                  </a:lnTo>
                  <a:close/>
                </a:path>
              </a:pathLst>
            </a:custGeom>
            <a:solidFill>
              <a:srgbClr val="D8EBB3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1100" b="1" dirty="0" smtClean="0">
                  <a:solidFill>
                    <a:srgbClr val="002060"/>
                  </a:solidFill>
                </a:rPr>
                <a:t>SIRTFI</a:t>
              </a:r>
              <a:endParaRPr lang="en-US" sz="1100" b="1" dirty="0">
                <a:solidFill>
                  <a:srgbClr val="002060"/>
                </a:solidFill>
              </a:endParaRPr>
            </a:p>
          </p:txBody>
        </p:sp>
        <p:sp>
          <p:nvSpPr>
            <p:cNvPr id="15" name="Puzzle2"/>
            <p:cNvSpPr>
              <a:spLocks noEditPoints="1" noChangeArrowheads="1"/>
            </p:cNvSpPr>
            <p:nvPr/>
          </p:nvSpPr>
          <p:spPr bwMode="auto">
            <a:xfrm>
              <a:off x="9600219" y="3477082"/>
              <a:ext cx="1235302" cy="957083"/>
            </a:xfrm>
            <a:custGeom>
              <a:avLst/>
              <a:gdLst>
                <a:gd name="T0" fmla="*/ 11 w 21600"/>
                <a:gd name="T1" fmla="*/ 13386 h 21600"/>
                <a:gd name="T2" fmla="*/ 4202 w 21600"/>
                <a:gd name="T3" fmla="*/ 21161 h 21600"/>
                <a:gd name="T4" fmla="*/ 10400 w 21600"/>
                <a:gd name="T5" fmla="*/ 13909 h 21600"/>
                <a:gd name="T6" fmla="*/ 16821 w 21600"/>
                <a:gd name="T7" fmla="*/ 21190 h 21600"/>
                <a:gd name="T8" fmla="*/ 21600 w 21600"/>
                <a:gd name="T9" fmla="*/ 15083 h 21600"/>
                <a:gd name="T10" fmla="*/ 16889 w 21600"/>
                <a:gd name="T11" fmla="*/ 5739 h 21600"/>
                <a:gd name="T12" fmla="*/ 10800 w 21600"/>
                <a:gd name="T13" fmla="*/ 28 h 21600"/>
                <a:gd name="T14" fmla="*/ 4202 w 21600"/>
                <a:gd name="T15" fmla="*/ 5894 h 21600"/>
                <a:gd name="T16" fmla="*/ 5388 w 21600"/>
                <a:gd name="T17" fmla="*/ 6742 h 21600"/>
                <a:gd name="T18" fmla="*/ 16177 w 21600"/>
                <a:gd name="T19" fmla="*/ 2044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4247" y="12354"/>
                  </a:moveTo>
                  <a:lnTo>
                    <a:pt x="4134" y="12468"/>
                  </a:lnTo>
                  <a:lnTo>
                    <a:pt x="4010" y="12581"/>
                  </a:lnTo>
                  <a:lnTo>
                    <a:pt x="3897" y="12637"/>
                  </a:lnTo>
                  <a:lnTo>
                    <a:pt x="3773" y="12694"/>
                  </a:lnTo>
                  <a:lnTo>
                    <a:pt x="3637" y="12694"/>
                  </a:lnTo>
                  <a:lnTo>
                    <a:pt x="3524" y="12694"/>
                  </a:lnTo>
                  <a:lnTo>
                    <a:pt x="3400" y="12665"/>
                  </a:lnTo>
                  <a:lnTo>
                    <a:pt x="3287" y="12609"/>
                  </a:lnTo>
                  <a:lnTo>
                    <a:pt x="3027" y="12496"/>
                  </a:lnTo>
                  <a:lnTo>
                    <a:pt x="2790" y="12340"/>
                  </a:lnTo>
                  <a:lnTo>
                    <a:pt x="2530" y="12142"/>
                  </a:lnTo>
                  <a:lnTo>
                    <a:pt x="2293" y="11987"/>
                  </a:lnTo>
                  <a:lnTo>
                    <a:pt x="2033" y="11817"/>
                  </a:lnTo>
                  <a:lnTo>
                    <a:pt x="1773" y="11676"/>
                  </a:lnTo>
                  <a:lnTo>
                    <a:pt x="1638" y="11662"/>
                  </a:lnTo>
                  <a:lnTo>
                    <a:pt x="1513" y="11634"/>
                  </a:lnTo>
                  <a:lnTo>
                    <a:pt x="1378" y="11634"/>
                  </a:lnTo>
                  <a:lnTo>
                    <a:pt x="1253" y="11634"/>
                  </a:lnTo>
                  <a:lnTo>
                    <a:pt x="1118" y="11662"/>
                  </a:lnTo>
                  <a:lnTo>
                    <a:pt x="971" y="11732"/>
                  </a:lnTo>
                  <a:lnTo>
                    <a:pt x="835" y="11817"/>
                  </a:lnTo>
                  <a:lnTo>
                    <a:pt x="711" y="11959"/>
                  </a:lnTo>
                  <a:lnTo>
                    <a:pt x="553" y="12086"/>
                  </a:lnTo>
                  <a:lnTo>
                    <a:pt x="429" y="12284"/>
                  </a:lnTo>
                  <a:lnTo>
                    <a:pt x="271" y="12524"/>
                  </a:lnTo>
                  <a:lnTo>
                    <a:pt x="146" y="12793"/>
                  </a:lnTo>
                  <a:lnTo>
                    <a:pt x="79" y="12962"/>
                  </a:lnTo>
                  <a:lnTo>
                    <a:pt x="33" y="13146"/>
                  </a:lnTo>
                  <a:lnTo>
                    <a:pt x="11" y="13386"/>
                  </a:lnTo>
                  <a:lnTo>
                    <a:pt x="11" y="13641"/>
                  </a:lnTo>
                  <a:lnTo>
                    <a:pt x="33" y="13881"/>
                  </a:lnTo>
                  <a:lnTo>
                    <a:pt x="101" y="14150"/>
                  </a:lnTo>
                  <a:lnTo>
                    <a:pt x="192" y="14404"/>
                  </a:lnTo>
                  <a:lnTo>
                    <a:pt x="293" y="14645"/>
                  </a:lnTo>
                  <a:lnTo>
                    <a:pt x="451" y="14857"/>
                  </a:lnTo>
                  <a:lnTo>
                    <a:pt x="621" y="15054"/>
                  </a:lnTo>
                  <a:lnTo>
                    <a:pt x="734" y="15125"/>
                  </a:lnTo>
                  <a:lnTo>
                    <a:pt x="835" y="15210"/>
                  </a:lnTo>
                  <a:lnTo>
                    <a:pt x="948" y="15267"/>
                  </a:lnTo>
                  <a:lnTo>
                    <a:pt x="1084" y="15323"/>
                  </a:lnTo>
                  <a:lnTo>
                    <a:pt x="1208" y="15351"/>
                  </a:lnTo>
                  <a:lnTo>
                    <a:pt x="1355" y="15380"/>
                  </a:lnTo>
                  <a:lnTo>
                    <a:pt x="1513" y="15380"/>
                  </a:lnTo>
                  <a:lnTo>
                    <a:pt x="1683" y="15380"/>
                  </a:lnTo>
                  <a:lnTo>
                    <a:pt x="1864" y="15351"/>
                  </a:lnTo>
                  <a:lnTo>
                    <a:pt x="2033" y="15323"/>
                  </a:lnTo>
                  <a:lnTo>
                    <a:pt x="2225" y="15238"/>
                  </a:lnTo>
                  <a:lnTo>
                    <a:pt x="2428" y="15153"/>
                  </a:lnTo>
                  <a:lnTo>
                    <a:pt x="2745" y="15026"/>
                  </a:lnTo>
                  <a:lnTo>
                    <a:pt x="3005" y="14913"/>
                  </a:lnTo>
                  <a:lnTo>
                    <a:pt x="3264" y="14828"/>
                  </a:lnTo>
                  <a:lnTo>
                    <a:pt x="3513" y="14800"/>
                  </a:lnTo>
                  <a:lnTo>
                    <a:pt x="3615" y="14828"/>
                  </a:lnTo>
                  <a:lnTo>
                    <a:pt x="3728" y="14857"/>
                  </a:lnTo>
                  <a:lnTo>
                    <a:pt x="3807" y="14913"/>
                  </a:lnTo>
                  <a:lnTo>
                    <a:pt x="3920" y="14998"/>
                  </a:lnTo>
                  <a:lnTo>
                    <a:pt x="4010" y="15097"/>
                  </a:lnTo>
                  <a:lnTo>
                    <a:pt x="4089" y="15238"/>
                  </a:lnTo>
                  <a:lnTo>
                    <a:pt x="4179" y="15408"/>
                  </a:lnTo>
                  <a:lnTo>
                    <a:pt x="4247" y="15620"/>
                  </a:lnTo>
                  <a:lnTo>
                    <a:pt x="4326" y="15860"/>
                  </a:lnTo>
                  <a:lnTo>
                    <a:pt x="4394" y="16129"/>
                  </a:lnTo>
                  <a:lnTo>
                    <a:pt x="4439" y="16440"/>
                  </a:lnTo>
                  <a:lnTo>
                    <a:pt x="4507" y="16737"/>
                  </a:lnTo>
                  <a:lnTo>
                    <a:pt x="4552" y="17090"/>
                  </a:lnTo>
                  <a:lnTo>
                    <a:pt x="4575" y="17443"/>
                  </a:lnTo>
                  <a:lnTo>
                    <a:pt x="4586" y="17825"/>
                  </a:lnTo>
                  <a:lnTo>
                    <a:pt x="4586" y="18193"/>
                  </a:lnTo>
                  <a:lnTo>
                    <a:pt x="4586" y="18574"/>
                  </a:lnTo>
                  <a:lnTo>
                    <a:pt x="4586" y="18984"/>
                  </a:lnTo>
                  <a:lnTo>
                    <a:pt x="4552" y="19366"/>
                  </a:lnTo>
                  <a:lnTo>
                    <a:pt x="4507" y="19748"/>
                  </a:lnTo>
                  <a:lnTo>
                    <a:pt x="4462" y="20129"/>
                  </a:lnTo>
                  <a:lnTo>
                    <a:pt x="4371" y="20483"/>
                  </a:lnTo>
                  <a:lnTo>
                    <a:pt x="4292" y="20836"/>
                  </a:lnTo>
                  <a:lnTo>
                    <a:pt x="4202" y="21161"/>
                  </a:lnTo>
                  <a:lnTo>
                    <a:pt x="4744" y="21161"/>
                  </a:lnTo>
                  <a:lnTo>
                    <a:pt x="5264" y="21161"/>
                  </a:lnTo>
                  <a:lnTo>
                    <a:pt x="5784" y="21161"/>
                  </a:lnTo>
                  <a:lnTo>
                    <a:pt x="6235" y="21161"/>
                  </a:lnTo>
                  <a:lnTo>
                    <a:pt x="6676" y="21161"/>
                  </a:lnTo>
                  <a:lnTo>
                    <a:pt x="7060" y="21161"/>
                  </a:lnTo>
                  <a:lnTo>
                    <a:pt x="7410" y="21161"/>
                  </a:lnTo>
                  <a:lnTo>
                    <a:pt x="7670" y="21161"/>
                  </a:lnTo>
                  <a:lnTo>
                    <a:pt x="8020" y="21020"/>
                  </a:lnTo>
                  <a:lnTo>
                    <a:pt x="8303" y="20893"/>
                  </a:lnTo>
                  <a:lnTo>
                    <a:pt x="8563" y="20695"/>
                  </a:lnTo>
                  <a:lnTo>
                    <a:pt x="8800" y="20511"/>
                  </a:lnTo>
                  <a:lnTo>
                    <a:pt x="8969" y="20285"/>
                  </a:lnTo>
                  <a:lnTo>
                    <a:pt x="9150" y="20045"/>
                  </a:lnTo>
                  <a:lnTo>
                    <a:pt x="9252" y="19804"/>
                  </a:lnTo>
                  <a:lnTo>
                    <a:pt x="9342" y="19550"/>
                  </a:lnTo>
                  <a:lnTo>
                    <a:pt x="9410" y="19281"/>
                  </a:lnTo>
                  <a:lnTo>
                    <a:pt x="9433" y="19013"/>
                  </a:lnTo>
                  <a:lnTo>
                    <a:pt x="9433" y="18744"/>
                  </a:lnTo>
                  <a:lnTo>
                    <a:pt x="9387" y="18504"/>
                  </a:lnTo>
                  <a:lnTo>
                    <a:pt x="9320" y="18221"/>
                  </a:lnTo>
                  <a:lnTo>
                    <a:pt x="9207" y="17981"/>
                  </a:lnTo>
                  <a:lnTo>
                    <a:pt x="9105" y="17740"/>
                  </a:lnTo>
                  <a:lnTo>
                    <a:pt x="8924" y="17514"/>
                  </a:lnTo>
                  <a:lnTo>
                    <a:pt x="8777" y="17274"/>
                  </a:lnTo>
                  <a:lnTo>
                    <a:pt x="8642" y="17034"/>
                  </a:lnTo>
                  <a:lnTo>
                    <a:pt x="8563" y="16765"/>
                  </a:lnTo>
                  <a:lnTo>
                    <a:pt x="8472" y="16468"/>
                  </a:lnTo>
                  <a:lnTo>
                    <a:pt x="8450" y="16157"/>
                  </a:lnTo>
                  <a:lnTo>
                    <a:pt x="8450" y="15860"/>
                  </a:lnTo>
                  <a:lnTo>
                    <a:pt x="8472" y="15563"/>
                  </a:lnTo>
                  <a:lnTo>
                    <a:pt x="8540" y="15267"/>
                  </a:lnTo>
                  <a:lnTo>
                    <a:pt x="8642" y="14998"/>
                  </a:lnTo>
                  <a:lnTo>
                    <a:pt x="8777" y="14729"/>
                  </a:lnTo>
                  <a:lnTo>
                    <a:pt x="8868" y="14616"/>
                  </a:lnTo>
                  <a:lnTo>
                    <a:pt x="8969" y="14475"/>
                  </a:lnTo>
                  <a:lnTo>
                    <a:pt x="9060" y="14376"/>
                  </a:lnTo>
                  <a:lnTo>
                    <a:pt x="9184" y="14291"/>
                  </a:lnTo>
                  <a:lnTo>
                    <a:pt x="9297" y="14206"/>
                  </a:lnTo>
                  <a:lnTo>
                    <a:pt x="9433" y="14121"/>
                  </a:lnTo>
                  <a:lnTo>
                    <a:pt x="9579" y="14051"/>
                  </a:lnTo>
                  <a:lnTo>
                    <a:pt x="9726" y="13994"/>
                  </a:lnTo>
                  <a:lnTo>
                    <a:pt x="9884" y="13938"/>
                  </a:lnTo>
                  <a:lnTo>
                    <a:pt x="10054" y="13909"/>
                  </a:lnTo>
                  <a:lnTo>
                    <a:pt x="10257" y="13881"/>
                  </a:lnTo>
                  <a:lnTo>
                    <a:pt x="10449" y="13881"/>
                  </a:lnTo>
                  <a:lnTo>
                    <a:pt x="10664" y="13881"/>
                  </a:lnTo>
                  <a:lnTo>
                    <a:pt x="10856" y="13909"/>
                  </a:lnTo>
                  <a:lnTo>
                    <a:pt x="11037" y="13966"/>
                  </a:lnTo>
                  <a:lnTo>
                    <a:pt x="11206" y="14023"/>
                  </a:lnTo>
                  <a:lnTo>
                    <a:pt x="11353" y="14093"/>
                  </a:lnTo>
                  <a:lnTo>
                    <a:pt x="11511" y="14178"/>
                  </a:lnTo>
                  <a:lnTo>
                    <a:pt x="11635" y="14263"/>
                  </a:lnTo>
                  <a:lnTo>
                    <a:pt x="11748" y="14376"/>
                  </a:lnTo>
                  <a:lnTo>
                    <a:pt x="11861" y="14475"/>
                  </a:lnTo>
                  <a:lnTo>
                    <a:pt x="11941" y="14616"/>
                  </a:lnTo>
                  <a:lnTo>
                    <a:pt x="12031" y="14758"/>
                  </a:lnTo>
                  <a:lnTo>
                    <a:pt x="12099" y="14885"/>
                  </a:lnTo>
                  <a:lnTo>
                    <a:pt x="12200" y="15210"/>
                  </a:lnTo>
                  <a:lnTo>
                    <a:pt x="12268" y="15507"/>
                  </a:lnTo>
                  <a:lnTo>
                    <a:pt x="12291" y="15832"/>
                  </a:lnTo>
                  <a:lnTo>
                    <a:pt x="12291" y="16157"/>
                  </a:lnTo>
                  <a:lnTo>
                    <a:pt x="12246" y="16482"/>
                  </a:lnTo>
                  <a:lnTo>
                    <a:pt x="12178" y="16807"/>
                  </a:lnTo>
                  <a:lnTo>
                    <a:pt x="12099" y="17090"/>
                  </a:lnTo>
                  <a:lnTo>
                    <a:pt x="12008" y="17330"/>
                  </a:lnTo>
                  <a:lnTo>
                    <a:pt x="11884" y="17542"/>
                  </a:lnTo>
                  <a:lnTo>
                    <a:pt x="11748" y="17712"/>
                  </a:lnTo>
                  <a:lnTo>
                    <a:pt x="11613" y="17839"/>
                  </a:lnTo>
                  <a:lnTo>
                    <a:pt x="11489" y="18037"/>
                  </a:lnTo>
                  <a:lnTo>
                    <a:pt x="11398" y="18221"/>
                  </a:lnTo>
                  <a:lnTo>
                    <a:pt x="11319" y="18447"/>
                  </a:lnTo>
                  <a:lnTo>
                    <a:pt x="11251" y="18659"/>
                  </a:lnTo>
                  <a:lnTo>
                    <a:pt x="11206" y="18900"/>
                  </a:lnTo>
                  <a:lnTo>
                    <a:pt x="11184" y="19154"/>
                  </a:lnTo>
                  <a:lnTo>
                    <a:pt x="11184" y="19423"/>
                  </a:lnTo>
                  <a:lnTo>
                    <a:pt x="11229" y="19663"/>
                  </a:lnTo>
                  <a:lnTo>
                    <a:pt x="11297" y="19903"/>
                  </a:lnTo>
                  <a:lnTo>
                    <a:pt x="11376" y="20158"/>
                  </a:lnTo>
                  <a:lnTo>
                    <a:pt x="11511" y="20398"/>
                  </a:lnTo>
                  <a:lnTo>
                    <a:pt x="11681" y="20610"/>
                  </a:lnTo>
                  <a:lnTo>
                    <a:pt x="11884" y="20808"/>
                  </a:lnTo>
                  <a:lnTo>
                    <a:pt x="12121" y="20992"/>
                  </a:lnTo>
                  <a:lnTo>
                    <a:pt x="12404" y="21161"/>
                  </a:lnTo>
                  <a:lnTo>
                    <a:pt x="12528" y="21190"/>
                  </a:lnTo>
                  <a:lnTo>
                    <a:pt x="12856" y="21274"/>
                  </a:lnTo>
                  <a:lnTo>
                    <a:pt x="13330" y="21373"/>
                  </a:lnTo>
                  <a:lnTo>
                    <a:pt x="13963" y="21486"/>
                  </a:lnTo>
                  <a:lnTo>
                    <a:pt x="14313" y="21543"/>
                  </a:lnTo>
                  <a:lnTo>
                    <a:pt x="14652" y="21571"/>
                  </a:lnTo>
                  <a:lnTo>
                    <a:pt x="15025" y="21600"/>
                  </a:lnTo>
                  <a:lnTo>
                    <a:pt x="15409" y="21600"/>
                  </a:lnTo>
                  <a:lnTo>
                    <a:pt x="15782" y="21600"/>
                  </a:lnTo>
                  <a:lnTo>
                    <a:pt x="16177" y="21571"/>
                  </a:lnTo>
                  <a:lnTo>
                    <a:pt x="16516" y="21486"/>
                  </a:lnTo>
                  <a:lnTo>
                    <a:pt x="16889" y="21402"/>
                  </a:lnTo>
                  <a:lnTo>
                    <a:pt x="16821" y="21190"/>
                  </a:lnTo>
                  <a:lnTo>
                    <a:pt x="16776" y="20935"/>
                  </a:lnTo>
                  <a:lnTo>
                    <a:pt x="16742" y="20667"/>
                  </a:lnTo>
                  <a:lnTo>
                    <a:pt x="16719" y="20370"/>
                  </a:lnTo>
                  <a:lnTo>
                    <a:pt x="16697" y="19719"/>
                  </a:lnTo>
                  <a:lnTo>
                    <a:pt x="16697" y="19013"/>
                  </a:lnTo>
                  <a:lnTo>
                    <a:pt x="16719" y="18306"/>
                  </a:lnTo>
                  <a:lnTo>
                    <a:pt x="16753" y="17599"/>
                  </a:lnTo>
                  <a:lnTo>
                    <a:pt x="16821" y="16949"/>
                  </a:lnTo>
                  <a:lnTo>
                    <a:pt x="16889" y="16383"/>
                  </a:lnTo>
                  <a:lnTo>
                    <a:pt x="16934" y="16129"/>
                  </a:lnTo>
                  <a:lnTo>
                    <a:pt x="17002" y="15945"/>
                  </a:lnTo>
                  <a:lnTo>
                    <a:pt x="17081" y="15790"/>
                  </a:lnTo>
                  <a:lnTo>
                    <a:pt x="17194" y="15648"/>
                  </a:lnTo>
                  <a:lnTo>
                    <a:pt x="17318" y="15563"/>
                  </a:lnTo>
                  <a:lnTo>
                    <a:pt x="17453" y="15507"/>
                  </a:lnTo>
                  <a:lnTo>
                    <a:pt x="17600" y="15450"/>
                  </a:lnTo>
                  <a:lnTo>
                    <a:pt x="17758" y="15450"/>
                  </a:lnTo>
                  <a:lnTo>
                    <a:pt x="17905" y="15479"/>
                  </a:lnTo>
                  <a:lnTo>
                    <a:pt x="18064" y="15535"/>
                  </a:lnTo>
                  <a:lnTo>
                    <a:pt x="18233" y="15620"/>
                  </a:lnTo>
                  <a:lnTo>
                    <a:pt x="18380" y="15733"/>
                  </a:lnTo>
                  <a:lnTo>
                    <a:pt x="18561" y="15832"/>
                  </a:lnTo>
                  <a:lnTo>
                    <a:pt x="18707" y="15973"/>
                  </a:lnTo>
                  <a:lnTo>
                    <a:pt x="18866" y="16129"/>
                  </a:lnTo>
                  <a:lnTo>
                    <a:pt x="18990" y="16327"/>
                  </a:lnTo>
                  <a:lnTo>
                    <a:pt x="19125" y="16482"/>
                  </a:lnTo>
                  <a:lnTo>
                    <a:pt x="19295" y="16624"/>
                  </a:lnTo>
                  <a:lnTo>
                    <a:pt x="19464" y="16737"/>
                  </a:lnTo>
                  <a:lnTo>
                    <a:pt x="19668" y="16807"/>
                  </a:lnTo>
                  <a:lnTo>
                    <a:pt x="19860" y="16836"/>
                  </a:lnTo>
                  <a:lnTo>
                    <a:pt x="20052" y="16864"/>
                  </a:lnTo>
                  <a:lnTo>
                    <a:pt x="20266" y="16836"/>
                  </a:lnTo>
                  <a:lnTo>
                    <a:pt x="20470" y="16793"/>
                  </a:lnTo>
                  <a:lnTo>
                    <a:pt x="20662" y="16708"/>
                  </a:lnTo>
                  <a:lnTo>
                    <a:pt x="20854" y="16567"/>
                  </a:lnTo>
                  <a:lnTo>
                    <a:pt x="21035" y="16412"/>
                  </a:lnTo>
                  <a:lnTo>
                    <a:pt x="21182" y="16214"/>
                  </a:lnTo>
                  <a:lnTo>
                    <a:pt x="21340" y="16002"/>
                  </a:lnTo>
                  <a:lnTo>
                    <a:pt x="21441" y="15733"/>
                  </a:lnTo>
                  <a:lnTo>
                    <a:pt x="21532" y="15436"/>
                  </a:lnTo>
                  <a:lnTo>
                    <a:pt x="21600" y="15083"/>
                  </a:lnTo>
                  <a:lnTo>
                    <a:pt x="21600" y="14885"/>
                  </a:lnTo>
                  <a:lnTo>
                    <a:pt x="21600" y="14729"/>
                  </a:lnTo>
                  <a:lnTo>
                    <a:pt x="21600" y="14531"/>
                  </a:lnTo>
                  <a:lnTo>
                    <a:pt x="21577" y="14376"/>
                  </a:lnTo>
                  <a:lnTo>
                    <a:pt x="21532" y="14206"/>
                  </a:lnTo>
                  <a:lnTo>
                    <a:pt x="21487" y="14051"/>
                  </a:lnTo>
                  <a:lnTo>
                    <a:pt x="21419" y="13909"/>
                  </a:lnTo>
                  <a:lnTo>
                    <a:pt x="21351" y="13768"/>
                  </a:lnTo>
                  <a:lnTo>
                    <a:pt x="21204" y="13500"/>
                  </a:lnTo>
                  <a:lnTo>
                    <a:pt x="21035" y="13287"/>
                  </a:lnTo>
                  <a:lnTo>
                    <a:pt x="20809" y="13090"/>
                  </a:lnTo>
                  <a:lnTo>
                    <a:pt x="20594" y="12962"/>
                  </a:lnTo>
                  <a:lnTo>
                    <a:pt x="20357" y="12821"/>
                  </a:lnTo>
                  <a:lnTo>
                    <a:pt x="20120" y="12764"/>
                  </a:lnTo>
                  <a:lnTo>
                    <a:pt x="19882" y="12708"/>
                  </a:lnTo>
                  <a:lnTo>
                    <a:pt x="19645" y="12736"/>
                  </a:lnTo>
                  <a:lnTo>
                    <a:pt x="19430" y="12793"/>
                  </a:lnTo>
                  <a:lnTo>
                    <a:pt x="19227" y="12906"/>
                  </a:lnTo>
                  <a:lnTo>
                    <a:pt x="19148" y="12962"/>
                  </a:lnTo>
                  <a:lnTo>
                    <a:pt x="19058" y="13047"/>
                  </a:lnTo>
                  <a:lnTo>
                    <a:pt x="18990" y="13146"/>
                  </a:lnTo>
                  <a:lnTo>
                    <a:pt x="18911" y="13259"/>
                  </a:lnTo>
                  <a:lnTo>
                    <a:pt x="18775" y="13471"/>
                  </a:lnTo>
                  <a:lnTo>
                    <a:pt x="18628" y="13641"/>
                  </a:lnTo>
                  <a:lnTo>
                    <a:pt x="18470" y="13740"/>
                  </a:lnTo>
                  <a:lnTo>
                    <a:pt x="18301" y="13825"/>
                  </a:lnTo>
                  <a:lnTo>
                    <a:pt x="18143" y="13853"/>
                  </a:lnTo>
                  <a:lnTo>
                    <a:pt x="17973" y="13881"/>
                  </a:lnTo>
                  <a:lnTo>
                    <a:pt x="17804" y="13853"/>
                  </a:lnTo>
                  <a:lnTo>
                    <a:pt x="17646" y="13796"/>
                  </a:lnTo>
                  <a:lnTo>
                    <a:pt x="17499" y="13726"/>
                  </a:lnTo>
                  <a:lnTo>
                    <a:pt x="17341" y="13641"/>
                  </a:lnTo>
                  <a:lnTo>
                    <a:pt x="17216" y="13528"/>
                  </a:lnTo>
                  <a:lnTo>
                    <a:pt x="17103" y="13386"/>
                  </a:lnTo>
                  <a:lnTo>
                    <a:pt x="17024" y="13259"/>
                  </a:lnTo>
                  <a:lnTo>
                    <a:pt x="16934" y="13118"/>
                  </a:lnTo>
                  <a:lnTo>
                    <a:pt x="16889" y="12991"/>
                  </a:lnTo>
                  <a:lnTo>
                    <a:pt x="16889" y="12849"/>
                  </a:lnTo>
                  <a:lnTo>
                    <a:pt x="16889" y="12383"/>
                  </a:lnTo>
                  <a:lnTo>
                    <a:pt x="16889" y="11662"/>
                  </a:lnTo>
                  <a:lnTo>
                    <a:pt x="16889" y="10701"/>
                  </a:lnTo>
                  <a:lnTo>
                    <a:pt x="16889" y="9640"/>
                  </a:lnTo>
                  <a:lnTo>
                    <a:pt x="16889" y="8566"/>
                  </a:lnTo>
                  <a:lnTo>
                    <a:pt x="16889" y="7478"/>
                  </a:lnTo>
                  <a:lnTo>
                    <a:pt x="16889" y="6502"/>
                  </a:lnTo>
                  <a:lnTo>
                    <a:pt x="16889" y="5739"/>
                  </a:lnTo>
                  <a:lnTo>
                    <a:pt x="16674" y="5894"/>
                  </a:lnTo>
                  <a:lnTo>
                    <a:pt x="16414" y="6036"/>
                  </a:lnTo>
                  <a:lnTo>
                    <a:pt x="16154" y="6177"/>
                  </a:lnTo>
                  <a:lnTo>
                    <a:pt x="15849" y="6248"/>
                  </a:lnTo>
                  <a:lnTo>
                    <a:pt x="15544" y="6304"/>
                  </a:lnTo>
                  <a:lnTo>
                    <a:pt x="15217" y="6332"/>
                  </a:lnTo>
                  <a:lnTo>
                    <a:pt x="14866" y="6361"/>
                  </a:lnTo>
                  <a:lnTo>
                    <a:pt x="14550" y="6361"/>
                  </a:lnTo>
                  <a:lnTo>
                    <a:pt x="14200" y="6332"/>
                  </a:lnTo>
                  <a:lnTo>
                    <a:pt x="13850" y="6276"/>
                  </a:lnTo>
                  <a:lnTo>
                    <a:pt x="13522" y="6219"/>
                  </a:lnTo>
                  <a:lnTo>
                    <a:pt x="13206" y="6149"/>
                  </a:lnTo>
                  <a:lnTo>
                    <a:pt x="12901" y="6064"/>
                  </a:lnTo>
                  <a:lnTo>
                    <a:pt x="12618" y="5951"/>
                  </a:lnTo>
                  <a:lnTo>
                    <a:pt x="12358" y="5838"/>
                  </a:lnTo>
                  <a:lnTo>
                    <a:pt x="12121" y="5739"/>
                  </a:lnTo>
                  <a:lnTo>
                    <a:pt x="11941" y="5626"/>
                  </a:lnTo>
                  <a:lnTo>
                    <a:pt x="11794" y="5513"/>
                  </a:lnTo>
                  <a:lnTo>
                    <a:pt x="11658" y="5414"/>
                  </a:lnTo>
                  <a:lnTo>
                    <a:pt x="11556" y="5301"/>
                  </a:lnTo>
                  <a:lnTo>
                    <a:pt x="11466" y="5187"/>
                  </a:lnTo>
                  <a:lnTo>
                    <a:pt x="11398" y="5089"/>
                  </a:lnTo>
                  <a:lnTo>
                    <a:pt x="11376" y="4947"/>
                  </a:lnTo>
                  <a:lnTo>
                    <a:pt x="11353" y="4834"/>
                  </a:lnTo>
                  <a:lnTo>
                    <a:pt x="11353" y="4707"/>
                  </a:lnTo>
                  <a:lnTo>
                    <a:pt x="11376" y="4565"/>
                  </a:lnTo>
                  <a:lnTo>
                    <a:pt x="11443" y="4410"/>
                  </a:lnTo>
                  <a:lnTo>
                    <a:pt x="11511" y="4240"/>
                  </a:lnTo>
                  <a:lnTo>
                    <a:pt x="11703" y="3887"/>
                  </a:lnTo>
                  <a:lnTo>
                    <a:pt x="11986" y="3505"/>
                  </a:lnTo>
                  <a:lnTo>
                    <a:pt x="12144" y="3265"/>
                  </a:lnTo>
                  <a:lnTo>
                    <a:pt x="12246" y="3025"/>
                  </a:lnTo>
                  <a:lnTo>
                    <a:pt x="12336" y="2756"/>
                  </a:lnTo>
                  <a:lnTo>
                    <a:pt x="12404" y="2445"/>
                  </a:lnTo>
                  <a:lnTo>
                    <a:pt x="12438" y="2176"/>
                  </a:lnTo>
                  <a:lnTo>
                    <a:pt x="12438" y="1880"/>
                  </a:lnTo>
                  <a:lnTo>
                    <a:pt x="12404" y="1583"/>
                  </a:lnTo>
                  <a:lnTo>
                    <a:pt x="12336" y="1314"/>
                  </a:lnTo>
                  <a:lnTo>
                    <a:pt x="12246" y="1046"/>
                  </a:lnTo>
                  <a:lnTo>
                    <a:pt x="12099" y="791"/>
                  </a:lnTo>
                  <a:lnTo>
                    <a:pt x="12008" y="692"/>
                  </a:lnTo>
                  <a:lnTo>
                    <a:pt x="11918" y="579"/>
                  </a:lnTo>
                  <a:lnTo>
                    <a:pt x="11816" y="466"/>
                  </a:lnTo>
                  <a:lnTo>
                    <a:pt x="11703" y="381"/>
                  </a:lnTo>
                  <a:lnTo>
                    <a:pt x="11579" y="310"/>
                  </a:lnTo>
                  <a:lnTo>
                    <a:pt x="11443" y="226"/>
                  </a:lnTo>
                  <a:lnTo>
                    <a:pt x="11297" y="169"/>
                  </a:lnTo>
                  <a:lnTo>
                    <a:pt x="11138" y="113"/>
                  </a:lnTo>
                  <a:lnTo>
                    <a:pt x="10969" y="56"/>
                  </a:lnTo>
                  <a:lnTo>
                    <a:pt x="10800" y="28"/>
                  </a:lnTo>
                  <a:lnTo>
                    <a:pt x="10619" y="28"/>
                  </a:lnTo>
                  <a:lnTo>
                    <a:pt x="10404" y="28"/>
                  </a:lnTo>
                  <a:lnTo>
                    <a:pt x="10257" y="28"/>
                  </a:lnTo>
                  <a:lnTo>
                    <a:pt x="10076" y="56"/>
                  </a:lnTo>
                  <a:lnTo>
                    <a:pt x="9952" y="84"/>
                  </a:lnTo>
                  <a:lnTo>
                    <a:pt x="9794" y="141"/>
                  </a:lnTo>
                  <a:lnTo>
                    <a:pt x="9692" y="226"/>
                  </a:lnTo>
                  <a:lnTo>
                    <a:pt x="9557" y="282"/>
                  </a:lnTo>
                  <a:lnTo>
                    <a:pt x="9455" y="381"/>
                  </a:lnTo>
                  <a:lnTo>
                    <a:pt x="9365" y="466"/>
                  </a:lnTo>
                  <a:lnTo>
                    <a:pt x="9274" y="579"/>
                  </a:lnTo>
                  <a:lnTo>
                    <a:pt x="9184" y="692"/>
                  </a:lnTo>
                  <a:lnTo>
                    <a:pt x="9128" y="791"/>
                  </a:lnTo>
                  <a:lnTo>
                    <a:pt x="9060" y="932"/>
                  </a:lnTo>
                  <a:lnTo>
                    <a:pt x="8969" y="1201"/>
                  </a:lnTo>
                  <a:lnTo>
                    <a:pt x="8913" y="1498"/>
                  </a:lnTo>
                  <a:lnTo>
                    <a:pt x="8890" y="1795"/>
                  </a:lnTo>
                  <a:lnTo>
                    <a:pt x="8890" y="2120"/>
                  </a:lnTo>
                  <a:lnTo>
                    <a:pt x="8913" y="2445"/>
                  </a:lnTo>
                  <a:lnTo>
                    <a:pt x="8969" y="2756"/>
                  </a:lnTo>
                  <a:lnTo>
                    <a:pt x="9060" y="3081"/>
                  </a:lnTo>
                  <a:lnTo>
                    <a:pt x="9173" y="3378"/>
                  </a:lnTo>
                  <a:lnTo>
                    <a:pt x="9297" y="3647"/>
                  </a:lnTo>
                  <a:lnTo>
                    <a:pt x="9466" y="3887"/>
                  </a:lnTo>
                  <a:lnTo>
                    <a:pt x="9579" y="4085"/>
                  </a:lnTo>
                  <a:lnTo>
                    <a:pt x="9670" y="4269"/>
                  </a:lnTo>
                  <a:lnTo>
                    <a:pt x="9726" y="4467"/>
                  </a:lnTo>
                  <a:lnTo>
                    <a:pt x="9771" y="4650"/>
                  </a:lnTo>
                  <a:lnTo>
                    <a:pt x="9771" y="4834"/>
                  </a:lnTo>
                  <a:lnTo>
                    <a:pt x="9749" y="5032"/>
                  </a:lnTo>
                  <a:lnTo>
                    <a:pt x="9715" y="5216"/>
                  </a:lnTo>
                  <a:lnTo>
                    <a:pt x="9625" y="5385"/>
                  </a:lnTo>
                  <a:lnTo>
                    <a:pt x="9534" y="5513"/>
                  </a:lnTo>
                  <a:lnTo>
                    <a:pt x="9410" y="5626"/>
                  </a:lnTo>
                  <a:lnTo>
                    <a:pt x="9229" y="5710"/>
                  </a:lnTo>
                  <a:lnTo>
                    <a:pt x="9060" y="5767"/>
                  </a:lnTo>
                  <a:lnTo>
                    <a:pt x="8845" y="5767"/>
                  </a:lnTo>
                  <a:lnTo>
                    <a:pt x="8585" y="5739"/>
                  </a:lnTo>
                  <a:lnTo>
                    <a:pt x="8325" y="5654"/>
                  </a:lnTo>
                  <a:lnTo>
                    <a:pt x="8020" y="5513"/>
                  </a:lnTo>
                  <a:lnTo>
                    <a:pt x="7840" y="5442"/>
                  </a:lnTo>
                  <a:lnTo>
                    <a:pt x="7648" y="5385"/>
                  </a:lnTo>
                  <a:lnTo>
                    <a:pt x="7433" y="5329"/>
                  </a:lnTo>
                  <a:lnTo>
                    <a:pt x="7241" y="5301"/>
                  </a:lnTo>
                  <a:lnTo>
                    <a:pt x="6755" y="5301"/>
                  </a:lnTo>
                  <a:lnTo>
                    <a:pt x="6281" y="5329"/>
                  </a:lnTo>
                  <a:lnTo>
                    <a:pt x="5784" y="5385"/>
                  </a:lnTo>
                  <a:lnTo>
                    <a:pt x="5264" y="5498"/>
                  </a:lnTo>
                  <a:lnTo>
                    <a:pt x="4744" y="5597"/>
                  </a:lnTo>
                  <a:lnTo>
                    <a:pt x="4247" y="5739"/>
                  </a:lnTo>
                  <a:lnTo>
                    <a:pt x="4202" y="5894"/>
                  </a:lnTo>
                  <a:lnTo>
                    <a:pt x="4202" y="6191"/>
                  </a:lnTo>
                  <a:lnTo>
                    <a:pt x="4202" y="6545"/>
                  </a:lnTo>
                  <a:lnTo>
                    <a:pt x="4225" y="6954"/>
                  </a:lnTo>
                  <a:lnTo>
                    <a:pt x="4315" y="7930"/>
                  </a:lnTo>
                  <a:lnTo>
                    <a:pt x="4394" y="9018"/>
                  </a:lnTo>
                  <a:lnTo>
                    <a:pt x="4439" y="9570"/>
                  </a:lnTo>
                  <a:lnTo>
                    <a:pt x="4462" y="10107"/>
                  </a:lnTo>
                  <a:lnTo>
                    <a:pt x="4484" y="10630"/>
                  </a:lnTo>
                  <a:lnTo>
                    <a:pt x="4507" y="11082"/>
                  </a:lnTo>
                  <a:lnTo>
                    <a:pt x="4484" y="11520"/>
                  </a:lnTo>
                  <a:lnTo>
                    <a:pt x="4439" y="11874"/>
                  </a:lnTo>
                  <a:lnTo>
                    <a:pt x="4394" y="12029"/>
                  </a:lnTo>
                  <a:lnTo>
                    <a:pt x="4349" y="12171"/>
                  </a:lnTo>
                  <a:lnTo>
                    <a:pt x="4315" y="12284"/>
                  </a:lnTo>
                  <a:lnTo>
                    <a:pt x="4247" y="12354"/>
                  </a:lnTo>
                  <a:close/>
                </a:path>
              </a:pathLst>
            </a:custGeom>
            <a:solidFill>
              <a:srgbClr val="FFFFCC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1100" b="1" dirty="0" smtClean="0">
                  <a:solidFill>
                    <a:srgbClr val="002060"/>
                  </a:solidFill>
                </a:rPr>
                <a:t>. . .</a:t>
              </a:r>
              <a:endParaRPr lang="en-US" sz="1100" b="1" dirty="0">
                <a:solidFill>
                  <a:srgbClr val="00206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690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ANT Associ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0D0992E-CCCF-45DB-AB26-A4F50B75E4D6}" vid="{C2252C9B-28CB-4431-8278-C26B15A7694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D342B61AA90142A8D5A114AFFAD389" ma:contentTypeVersion="1" ma:contentTypeDescription="Create a new document." ma:contentTypeScope="" ma:versionID="138dd77d572eb9aa87051d9216bdb44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F8F0BB2-8848-4E68-80B0-B0624BDBD5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2C07721-32FF-48B6-9D36-E09F4CC3A69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AA3960-760A-4B61-8C8B-DBF90F37C8C8}">
  <ds:schemaRefs>
    <ds:schemaRef ds:uri="http://schemas.microsoft.com/office/2006/documentManagement/types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http://purl.org/dc/dcmitype/"/>
    <ds:schemaRef ds:uri="http://schemas.microsoft.com/sharepoint/v3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Final GEANT Association template 16 9 widescreen</Template>
  <TotalTime>7535</TotalTime>
  <Words>1004</Words>
  <Application>Microsoft Macintosh PowerPoint</Application>
  <PresentationFormat>Widescreen</PresentationFormat>
  <Paragraphs>245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Calibri</vt:lpstr>
      <vt:lpstr>Gill Sans</vt:lpstr>
      <vt:lpstr>Gill Sans Light</vt:lpstr>
      <vt:lpstr>Verdana</vt:lpstr>
      <vt:lpstr>Arial</vt:lpstr>
      <vt:lpstr>GEANT Association</vt:lpstr>
      <vt:lpstr>PowerPoint Presentation</vt:lpstr>
      <vt:lpstr>AARC Facts</vt:lpstr>
      <vt:lpstr>AARC Vision and Objectives  </vt:lpstr>
      <vt:lpstr>Approach </vt:lpstr>
      <vt:lpstr>AARC Work areas </vt:lpstr>
      <vt:lpstr>First Results </vt:lpstr>
      <vt:lpstr>Training and Outreach </vt:lpstr>
      <vt:lpstr>Policy and Best Practices Harmonisation </vt:lpstr>
      <vt:lpstr>The Policy Puzzle</vt:lpstr>
      <vt:lpstr>I LoA requirements and ‘achievability’</vt:lpstr>
      <vt:lpstr>II Sustainable models</vt:lpstr>
      <vt:lpstr>III Scaling Policies and Assurance</vt:lpstr>
      <vt:lpstr>IV Accounting and infrastructure data protection</vt:lpstr>
      <vt:lpstr>Architecture Design </vt:lpstr>
      <vt:lpstr>Architecture Design – Analysis of requirements</vt:lpstr>
      <vt:lpstr>Architecture Design – Analysis of requirements</vt:lpstr>
      <vt:lpstr>Architecture Design – Analysis of requirements</vt:lpstr>
      <vt:lpstr>Architecture Design – Next steps</vt:lpstr>
      <vt:lpstr>Preparation for AARC 2</vt:lpstr>
      <vt:lpstr>PowerPoint Presentation</vt:lpstr>
    </vt:vector>
  </TitlesOfParts>
  <Company>DANTE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Meyer</dc:creator>
  <cp:lastModifiedBy>Christos Kanellopoulos</cp:lastModifiedBy>
  <cp:revision>182</cp:revision>
  <cp:lastPrinted>2015-05-01T10:30:08Z</cp:lastPrinted>
  <dcterms:created xsi:type="dcterms:W3CDTF">2015-04-29T14:13:57Z</dcterms:created>
  <dcterms:modified xsi:type="dcterms:W3CDTF">2015-11-30T10:57:19Z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0x01010015D342B61AA90142A8D5A114AFFAD389</vt:lpwstr>
  </property>
</Properties>
</file>