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281" r:id="rId3"/>
    <p:sldId id="288" r:id="rId4"/>
    <p:sldId id="296" r:id="rId5"/>
    <p:sldId id="289" r:id="rId6"/>
    <p:sldId id="295" r:id="rId7"/>
    <p:sldId id="293" r:id="rId8"/>
    <p:sldId id="287" r:id="rId9"/>
    <p:sldId id="297" r:id="rId10"/>
    <p:sldId id="298" r:id="rId11"/>
    <p:sldId id="294" r:id="rId12"/>
    <p:sldId id="291" r:id="rId13"/>
    <p:sldId id="292" r:id="rId14"/>
    <p:sldId id="300" r:id="rId15"/>
    <p:sldId id="286" r:id="rId16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6791C"/>
    <a:srgbClr val="003F5E"/>
    <a:srgbClr val="F57B20"/>
    <a:srgbClr val="F57A1E"/>
    <a:srgbClr val="013F5E"/>
    <a:srgbClr val="003959"/>
    <a:srgbClr val="ED1556"/>
    <a:srgbClr val="003F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-96" y="-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F854A7-876F-45F0-913D-C79F26E5BFCC}" type="datetimeFigureOut">
              <a:rPr lang="pl-PL"/>
              <a:pPr>
                <a:defRPr/>
              </a:pPr>
              <a:t>2015-11-04</a:t>
            </a:fld>
            <a:endParaRPr lang="pl-PL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47CBD6-A257-4687-9BBE-0A5C1B63A20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A40C5B-470B-4EAA-87BA-40AFE3DDEFF4}" type="datetimeFigureOut">
              <a:rPr lang="en-GB"/>
              <a:pPr>
                <a:defRPr/>
              </a:pPr>
              <a:t>04/11/2015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C62D3D-5F00-4BCD-8CB7-D1FC7351D5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Rectangle 18"/>
          <p:cNvSpPr/>
          <p:nvPr userDrawn="1"/>
        </p:nvSpPr>
        <p:spPr>
          <a:xfrm>
            <a:off x="0" y="0"/>
            <a:ext cx="1219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5" name="Picture 1"/>
          <p:cNvPicPr>
            <a:picLocks noChangeAspect="1"/>
          </p:cNvPicPr>
          <p:nvPr userDrawn="1"/>
        </p:nvPicPr>
        <p:blipFill>
          <a:blip r:embed="rId2"/>
          <a:srcRect r="34543"/>
          <a:stretch>
            <a:fillRect/>
          </a:stretch>
        </p:blipFill>
        <p:spPr bwMode="auto">
          <a:xfrm>
            <a:off x="6307138" y="-77788"/>
            <a:ext cx="2887662" cy="6978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22"/>
          <p:cNvSpPr txBox="1"/>
          <p:nvPr userDrawn="1"/>
        </p:nvSpPr>
        <p:spPr>
          <a:xfrm>
            <a:off x="1962150" y="927100"/>
            <a:ext cx="5580063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rgbClr val="003F5E"/>
                </a:solidFill>
                <a:latin typeface="+mn-lt"/>
              </a:rPr>
              <a:t>Authentication and Authorisation for Research and Collaboration</a:t>
            </a:r>
          </a:p>
        </p:txBody>
      </p:sp>
      <p:pic>
        <p:nvPicPr>
          <p:cNvPr id="19" name="Picture 2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8625" y="509588"/>
            <a:ext cx="1419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710060" y="3625010"/>
            <a:ext cx="5096933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710060" y="5484095"/>
            <a:ext cx="5003270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10060" y="2804347"/>
            <a:ext cx="5733073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710060" y="2398309"/>
            <a:ext cx="5733073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10060" y="5785333"/>
            <a:ext cx="5003270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710060" y="3947187"/>
            <a:ext cx="5096933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710060" y="4249758"/>
            <a:ext cx="6613609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94961" y="4765918"/>
            <a:ext cx="9144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716838"/>
            <a:ext cx="4629150" cy="4144217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716837"/>
            <a:ext cx="3236119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5" y="74650"/>
            <a:ext cx="7209065" cy="13255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41DE-A34E-4C57-8BF9-02E4E2317C8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0"/>
            <a:ext cx="37861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7"/>
          <p:cNvSpPr txBox="1"/>
          <p:nvPr userDrawn="1"/>
        </p:nvSpPr>
        <p:spPr>
          <a:xfrm>
            <a:off x="1627188" y="6296025"/>
            <a:ext cx="56927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600">
                <a:solidFill>
                  <a:schemeClr val="bg1"/>
                </a:solidFill>
                <a:latin typeface="Calibri" pitchFamily="34" charset="0"/>
              </a:rPr>
              <a:t>© GÉANT on behalf of the AARC project.</a:t>
            </a:r>
          </a:p>
          <a:p>
            <a:pPr algn="ctr">
              <a:defRPr/>
            </a:pPr>
            <a:r>
              <a:rPr lang="en-GB" sz="600">
                <a:solidFill>
                  <a:schemeClr val="bg1"/>
                </a:solidFill>
                <a:latin typeface="Calibri" pitchFamily="34" charset="0"/>
              </a:rPr>
              <a:t>The work leading to these results has received funding from the European Union’s Horizon 2020 research and innovation programme under Grant Agreement No. 653965 (AARC).</a:t>
            </a:r>
          </a:p>
        </p:txBody>
      </p:sp>
      <p:pic>
        <p:nvPicPr>
          <p:cNvPr id="6" name="Picture 19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289425" y="5965825"/>
            <a:ext cx="3683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7"/>
          <p:cNvSpPr txBox="1"/>
          <p:nvPr userDrawn="1"/>
        </p:nvSpPr>
        <p:spPr>
          <a:xfrm>
            <a:off x="2614613" y="2395538"/>
            <a:ext cx="3749675" cy="1446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bg1"/>
                </a:solidFill>
                <a:latin typeface="+mn-lt"/>
              </a:rPr>
              <a:t>Thank you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rgbClr val="F6791C"/>
                </a:solidFill>
                <a:latin typeface="+mn-lt"/>
              </a:rPr>
              <a:t>Any Questions?</a:t>
            </a:r>
          </a:p>
        </p:txBody>
      </p:sp>
      <p:sp>
        <p:nvSpPr>
          <p:cNvPr id="8" name="TextBox 1"/>
          <p:cNvSpPr txBox="1"/>
          <p:nvPr userDrawn="1"/>
        </p:nvSpPr>
        <p:spPr>
          <a:xfrm>
            <a:off x="3781425" y="5597525"/>
            <a:ext cx="1384300" cy="2476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solidFill>
                  <a:schemeClr val="bg1"/>
                </a:solidFill>
                <a:latin typeface="+mn-lt"/>
              </a:rPr>
              <a:t>https://aarc-project.eu</a:t>
            </a:r>
          </a:p>
        </p:txBody>
      </p: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4"/>
          <a:srcRect b="30428"/>
          <a:stretch>
            <a:fillRect/>
          </a:stretch>
        </p:blipFill>
        <p:spPr bwMode="auto">
          <a:xfrm>
            <a:off x="3736975" y="4835525"/>
            <a:ext cx="138588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2822375" y="4113541"/>
            <a:ext cx="3334147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0838" y="203200"/>
            <a:ext cx="6780212" cy="9271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3375" y="1439863"/>
            <a:ext cx="8181975" cy="47371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1E5FA-EC98-4602-8F7B-335EBBD65D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0838" y="203200"/>
            <a:ext cx="6780212" cy="9271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333375" y="1439863"/>
            <a:ext cx="8181975" cy="4737100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4BF8C-20EF-454B-A4BE-5AEA5BA1F3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4275F-DFDE-49A7-B507-5A2D65AF870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5" y="74650"/>
            <a:ext cx="7209065" cy="13255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6653F-B774-4D45-9490-B915790C7CA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825625"/>
            <a:ext cx="417195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462CC-39D6-43B4-A6EC-2FC6DCA9062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3" y="1681163"/>
            <a:ext cx="413623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1951" y="2489205"/>
            <a:ext cx="4164806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41735" y="74650"/>
            <a:ext cx="7209065" cy="13255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E2C0D-4EA0-4FB5-960A-F7F36994DA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/>
          <p:nvPr userDrawn="1"/>
        </p:nvCxnSpPr>
        <p:spPr>
          <a:xfrm>
            <a:off x="333375" y="6405563"/>
            <a:ext cx="8456613" cy="7937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323850" y="6481763"/>
            <a:ext cx="1363663" cy="198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50" dirty="0">
                <a:solidFill>
                  <a:srgbClr val="003F5E"/>
                </a:solidFill>
                <a:latin typeface="+mn-lt"/>
              </a:rPr>
              <a:t>https://aarc-project.eu</a:t>
            </a:r>
          </a:p>
        </p:txBody>
      </p:sp>
      <p:cxnSp>
        <p:nvCxnSpPr>
          <p:cNvPr id="6" name="Straight Connector 7"/>
          <p:cNvCxnSpPr/>
          <p:nvPr userDrawn="1"/>
        </p:nvCxnSpPr>
        <p:spPr>
          <a:xfrm flipH="1">
            <a:off x="333375" y="1223963"/>
            <a:ext cx="7705725" cy="3175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34325" y="212725"/>
            <a:ext cx="976313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17500" y="6451600"/>
            <a:ext cx="34925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3"/>
          <p:cNvCxnSpPr/>
          <p:nvPr userDrawn="1"/>
        </p:nvCxnSpPr>
        <p:spPr>
          <a:xfrm>
            <a:off x="6240463" y="153193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6"/>
          <p:cNvCxnSpPr/>
          <p:nvPr userDrawn="1"/>
        </p:nvCxnSpPr>
        <p:spPr>
          <a:xfrm>
            <a:off x="6451600" y="1531938"/>
            <a:ext cx="0" cy="468312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1524003"/>
            <a:ext cx="5898092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5" y="74650"/>
            <a:ext cx="7209065" cy="13255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10EE28D-F785-4D12-B2E2-0C7A47410E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341735" y="74650"/>
            <a:ext cx="7209065" cy="13255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BB425-FCD6-452B-B89C-F4DC61B03F3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/>
          <p:nvPr userDrawn="1"/>
        </p:nvCxnSpPr>
        <p:spPr>
          <a:xfrm>
            <a:off x="333375" y="6405563"/>
            <a:ext cx="8456613" cy="7937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4"/>
          <p:cNvSpPr txBox="1"/>
          <p:nvPr userDrawn="1"/>
        </p:nvSpPr>
        <p:spPr>
          <a:xfrm>
            <a:off x="323850" y="6481763"/>
            <a:ext cx="1363663" cy="198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50" dirty="0">
                <a:solidFill>
                  <a:srgbClr val="003F5E"/>
                </a:solidFill>
                <a:latin typeface="+mn-lt"/>
              </a:rPr>
              <a:t>https://aarc-project.eu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333375" y="1223963"/>
            <a:ext cx="7705725" cy="3175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34325" y="212725"/>
            <a:ext cx="976313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17500" y="6451600"/>
            <a:ext cx="34925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"/>
          <p:cNvSpPr/>
          <p:nvPr userDrawn="1"/>
        </p:nvSpPr>
        <p:spPr>
          <a:xfrm>
            <a:off x="0" y="1676400"/>
            <a:ext cx="9144000" cy="2165350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41735" y="74650"/>
            <a:ext cx="7209065" cy="13255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52930" y="4083050"/>
            <a:ext cx="8406062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3EAB1-99A5-427C-B19E-5F6CFC1B25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/>
          <p:nvPr userDrawn="1"/>
        </p:nvCxnSpPr>
        <p:spPr>
          <a:xfrm>
            <a:off x="333375" y="6405563"/>
            <a:ext cx="8456613" cy="7937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"/>
          <p:cNvSpPr txBox="1"/>
          <p:nvPr userDrawn="1"/>
        </p:nvSpPr>
        <p:spPr>
          <a:xfrm>
            <a:off x="323850" y="6481763"/>
            <a:ext cx="1363663" cy="198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50" dirty="0">
                <a:solidFill>
                  <a:srgbClr val="003F5E"/>
                </a:solidFill>
                <a:latin typeface="+mn-lt"/>
              </a:rPr>
              <a:t>https://aarc-project.eu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333375" y="1223963"/>
            <a:ext cx="7705725" cy="3175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934325" y="212725"/>
            <a:ext cx="976313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17500" y="6451600"/>
            <a:ext cx="34925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5"/>
          <p:cNvSpPr/>
          <p:nvPr userDrawn="1"/>
        </p:nvSpPr>
        <p:spPr>
          <a:xfrm>
            <a:off x="0" y="3857625"/>
            <a:ext cx="9144000" cy="2166938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35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41735" y="74650"/>
            <a:ext cx="7209065" cy="13255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36215" y="1524586"/>
            <a:ext cx="8486943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497E1-19EF-44FB-980A-0CD2C6362F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51518"/>
            <a:ext cx="462915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642188"/>
            <a:ext cx="3236119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41735" y="74650"/>
            <a:ext cx="7209065" cy="13255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1B110-B102-4EFD-9821-6B33A88764E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50838" y="203200"/>
            <a:ext cx="6780212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  <a:br>
              <a:rPr lang="en-US" smtClean="0"/>
            </a:br>
            <a:r>
              <a:rPr lang="en-US" smtClean="0"/>
              <a:t>subtitle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33375" y="1439863"/>
            <a:ext cx="8181975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6275" y="6405563"/>
            <a:ext cx="55562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A33052-DE4B-43C7-A14E-75037D3C9A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375" y="6405563"/>
            <a:ext cx="8456613" cy="7937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323850" y="6481763"/>
            <a:ext cx="1363663" cy="20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50" dirty="0">
                <a:solidFill>
                  <a:srgbClr val="003F5E"/>
                </a:solidFill>
                <a:latin typeface="+mn-lt"/>
              </a:rPr>
              <a:t>https://aarc-project.eu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333375" y="1223963"/>
            <a:ext cx="7705725" cy="3175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3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934325" y="212725"/>
            <a:ext cx="976313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0"/>
          <p:cNvPicPr>
            <a:picLocks noChangeAspect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317500" y="6451600"/>
            <a:ext cx="34925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4" r:id="rId2"/>
    <p:sldLayoutId id="2147483655" r:id="rId3"/>
    <p:sldLayoutId id="2147483656" r:id="rId4"/>
    <p:sldLayoutId id="2147483664" r:id="rId5"/>
    <p:sldLayoutId id="2147483657" r:id="rId6"/>
    <p:sldLayoutId id="2147483665" r:id="rId7"/>
    <p:sldLayoutId id="2147483666" r:id="rId8"/>
    <p:sldLayoutId id="2147483658" r:id="rId9"/>
    <p:sldLayoutId id="2147483659" r:id="rId10"/>
    <p:sldLayoutId id="2147483667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361"/>
          </a:solidFill>
          <a:latin typeface="Calibri" pitchFamily="34" charset="0"/>
          <a:ea typeface="Verdana" pitchFamily="34" charset="0"/>
          <a:cs typeface="Verdana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361"/>
          </a:solidFill>
          <a:latin typeface="Calibri" pitchFamily="34" charset="0"/>
          <a:ea typeface="Verdana" pitchFamily="34" charset="0"/>
          <a:cs typeface="Verdana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361"/>
          </a:solidFill>
          <a:latin typeface="Calibri" pitchFamily="34" charset="0"/>
          <a:ea typeface="Verdana" pitchFamily="34" charset="0"/>
          <a:cs typeface="Verdana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361"/>
          </a:solidFill>
          <a:latin typeface="Calibri" pitchFamily="34" charset="0"/>
          <a:ea typeface="Verdana" pitchFamily="34" charset="0"/>
          <a:cs typeface="Verdana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361"/>
          </a:solidFill>
          <a:latin typeface="Calibri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361"/>
          </a:solidFill>
          <a:latin typeface="Calibri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361"/>
          </a:solidFill>
          <a:latin typeface="Calibri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4361"/>
          </a:solidFill>
          <a:latin typeface="Calibri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unity-idm.eu/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dap-facade.aarc-project.psnc.pl/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moonshot.ja.net/display/Moonshot/The+Architecture+and+Protocol+Flows+of+Moonshot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709613" y="3624263"/>
            <a:ext cx="5097462" cy="376237"/>
          </a:xfrm>
        </p:spPr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Michał Jankowski, Maciej Brzeźniak</a:t>
            </a:r>
            <a:endParaRPr lang="en-GB" smtClean="0">
              <a:latin typeface="Arial" charset="0"/>
            </a:endParaRPr>
          </a:p>
        </p:txBody>
      </p:sp>
      <p:sp>
        <p:nvSpPr>
          <p:cNvPr id="18434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709613" y="5484813"/>
            <a:ext cx="5003800" cy="434975"/>
          </a:xfrm>
        </p:spPr>
        <p:txBody>
          <a:bodyPr/>
          <a:lstStyle/>
          <a:p>
            <a:pPr eaLnBrk="1" hangingPunct="1"/>
            <a:r>
              <a:rPr lang="en-GB" smtClean="0"/>
              <a:t>AARC General Meeting</a:t>
            </a:r>
            <a:r>
              <a:rPr lang="pl-PL" smtClean="0">
                <a:latin typeface="Arial" charset="0"/>
              </a:rPr>
              <a:t>, Milan</a:t>
            </a:r>
            <a:endParaRPr lang="en-GB" smtClean="0">
              <a:latin typeface="Arial" charset="0"/>
            </a:endParaRPr>
          </a:p>
        </p:txBody>
      </p:sp>
      <p:sp>
        <p:nvSpPr>
          <p:cNvPr id="18435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709613" y="2805113"/>
            <a:ext cx="5734050" cy="5032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sz="1600" smtClean="0"/>
              <a:t>LDAP Facade</a:t>
            </a:r>
            <a:br>
              <a:rPr lang="pl-PL" sz="1600" smtClean="0"/>
            </a:br>
            <a:r>
              <a:rPr lang="pl-PL" sz="1600" smtClean="0"/>
              <a:t>UNITY IdM</a:t>
            </a:r>
            <a:endParaRPr lang="en-GB" sz="1600" smtClean="0"/>
          </a:p>
        </p:txBody>
      </p:sp>
      <p:sp>
        <p:nvSpPr>
          <p:cNvPr id="18436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09613" y="2398713"/>
            <a:ext cx="5734050" cy="473075"/>
          </a:xfrm>
        </p:spPr>
        <p:txBody>
          <a:bodyPr/>
          <a:lstStyle/>
          <a:p>
            <a:pPr eaLnBrk="1" hangingPunct="1"/>
            <a:r>
              <a:rPr lang="en-GB" smtClean="0"/>
              <a:t>Token Translation Services</a:t>
            </a:r>
          </a:p>
        </p:txBody>
      </p:sp>
      <p:sp>
        <p:nvSpPr>
          <p:cNvPr id="18437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709613" y="5784850"/>
            <a:ext cx="5003800" cy="428625"/>
          </a:xfrm>
        </p:spPr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2-4 November</a:t>
            </a:r>
            <a:r>
              <a:rPr lang="en-GB" smtClean="0"/>
              <a:t> 2015</a:t>
            </a:r>
          </a:p>
        </p:txBody>
      </p:sp>
      <p:sp>
        <p:nvSpPr>
          <p:cNvPr id="18438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709613" y="3946525"/>
            <a:ext cx="5097462" cy="347663"/>
          </a:xfrm>
        </p:spPr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AARC SA1.3</a:t>
            </a:r>
            <a:endParaRPr lang="en-GB" smtClean="0">
              <a:latin typeface="Arial" charset="0"/>
            </a:endParaRPr>
          </a:p>
        </p:txBody>
      </p:sp>
      <p:sp>
        <p:nvSpPr>
          <p:cNvPr id="18439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709613" y="4249738"/>
            <a:ext cx="6613525" cy="347662"/>
          </a:xfrm>
        </p:spPr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Poznan Supercomputing and Networking Center</a:t>
            </a:r>
            <a:endParaRPr lang="en-GB" smtClean="0">
              <a:latin typeface="Arial" charset="0"/>
            </a:endParaRPr>
          </a:p>
        </p:txBody>
      </p:sp>
      <p:sp>
        <p:nvSpPr>
          <p:cNvPr id="18440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895350" y="4765675"/>
            <a:ext cx="914400" cy="190500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18441" name="Picture 11" descr="PCSS_logo_PSNC_-300x1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975" y="4691063"/>
            <a:ext cx="18319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pl-PL" smtClean="0"/>
              <a:t>Moonshot</a:t>
            </a:r>
            <a:r>
              <a:rPr lang="en-GB" smtClean="0"/>
              <a:t> pilot</a:t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Status and experience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smtClean="0"/>
              <a:t>Moonshot installation</a:t>
            </a:r>
            <a:endParaRPr lang="en-GB" smtClean="0"/>
          </a:p>
          <a:p>
            <a:pPr lvl="1">
              <a:lnSpc>
                <a:spcPct val="80000"/>
              </a:lnSpc>
            </a:pPr>
            <a:r>
              <a:rPr lang="en-GB" sz="2000" smtClean="0"/>
              <a:t>Closed environment - all components on local VMs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No federated access tested</a:t>
            </a:r>
          </a:p>
          <a:p>
            <a:pPr>
              <a:lnSpc>
                <a:spcPct val="80000"/>
              </a:lnSpc>
            </a:pPr>
            <a:r>
              <a:rPr lang="en-GB" sz="2400" smtClean="0"/>
              <a:t>So far conclusions 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Installing a complete OS with server from DVD is pretty easy 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Comprehensive documentation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But still the installed environment had an issue, solved by </a:t>
            </a:r>
            <a:r>
              <a:rPr lang="en-GB" sz="2000" b="1" smtClean="0"/>
              <a:t>direct</a:t>
            </a:r>
            <a:r>
              <a:rPr lang="en-GB" sz="2000" smtClean="0"/>
              <a:t> intervention of the support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No security issues „by design”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But intrudes „badly designed” standard ssh authentication </a:t>
            </a:r>
            <a:br>
              <a:rPr lang="en-GB" sz="2000" smtClean="0"/>
            </a:br>
            <a:r>
              <a:rPr lang="en-GB" sz="2000" smtClean="0"/>
              <a:t>(requires both dedicated client and server)</a:t>
            </a:r>
          </a:p>
          <a:p>
            <a:pPr marL="1143000" lvl="2" indent="-228600">
              <a:lnSpc>
                <a:spcPct val="80000"/>
              </a:lnSpc>
            </a:pPr>
            <a:r>
              <a:rPr lang="en-GB" smtClean="0"/>
              <a:t>Was it the cause of my issue?</a:t>
            </a:r>
          </a:p>
          <a:p>
            <a:pPr lvl="1">
              <a:lnSpc>
                <a:spcPct val="80000"/>
              </a:lnSpc>
            </a:pPr>
            <a:r>
              <a:rPr lang="en-GB" sz="2000" smtClean="0"/>
              <a:t>The federation must be „trust infrastructure”</a:t>
            </a:r>
          </a:p>
          <a:p>
            <a:pPr marL="1143000" lvl="2" indent="-228600">
              <a:lnSpc>
                <a:spcPct val="80000"/>
              </a:lnSpc>
            </a:pPr>
            <a:r>
              <a:rPr lang="en-GB" smtClean="0"/>
              <a:t>eduGAIN is currently not, but some work is in progress</a:t>
            </a:r>
          </a:p>
          <a:p>
            <a:pPr marL="1143000" lvl="2" indent="-228600">
              <a:lnSpc>
                <a:spcPct val="80000"/>
              </a:lnSpc>
            </a:pPr>
            <a:r>
              <a:rPr lang="en-GB" smtClean="0"/>
              <a:t>„Proxy IdP” is not a solution (TI contains also SPs)</a:t>
            </a:r>
          </a:p>
          <a:p>
            <a:pPr marL="1143000" lvl="2" indent="-228600">
              <a:lnSpc>
                <a:spcPct val="80000"/>
              </a:lnSpc>
            </a:pPr>
            <a:r>
              <a:rPr lang="en-GB" smtClean="0"/>
              <a:t>TI would solve some issues present in eduGAIN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Unity</a:t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Architecture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333375" y="4860925"/>
            <a:ext cx="8181975" cy="1520825"/>
          </a:xfrm>
        </p:spPr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en-GB" sz="1100" smtClean="0"/>
              <a:t>source: </a:t>
            </a:r>
            <a:r>
              <a:rPr lang="en-GB" sz="1100" smtClean="0">
                <a:hlinkClick r:id="rId2"/>
              </a:rPr>
              <a:t>http://www.unity-idm.eu</a:t>
            </a:r>
            <a:endParaRPr lang="en-GB" sz="1100" smtClean="0"/>
          </a:p>
          <a:p>
            <a:pPr>
              <a:lnSpc>
                <a:spcPct val="80000"/>
              </a:lnSpc>
            </a:pPr>
            <a:r>
              <a:rPr lang="en-GB" sz="1800" smtClean="0"/>
              <a:t>Access via different endpoints. </a:t>
            </a:r>
          </a:p>
          <a:p>
            <a:pPr>
              <a:lnSpc>
                <a:spcPct val="80000"/>
              </a:lnSpc>
            </a:pPr>
            <a:r>
              <a:rPr lang="en-GB" sz="1800" smtClean="0"/>
              <a:t>Each endpoint has low level binding (web, SOAP, etc.)</a:t>
            </a:r>
          </a:p>
          <a:p>
            <a:pPr>
              <a:lnSpc>
                <a:spcPct val="80000"/>
              </a:lnSpc>
            </a:pPr>
            <a:r>
              <a:rPr lang="en-GB" sz="1800" smtClean="0"/>
              <a:t>Each endpoint is associated with authenticator(s) that collect and check credentials. </a:t>
            </a:r>
          </a:p>
          <a:p>
            <a:pPr>
              <a:lnSpc>
                <a:spcPct val="80000"/>
              </a:lnSpc>
            </a:pPr>
            <a:r>
              <a:rPr lang="en-GB" sz="1800" smtClean="0"/>
              <a:t>Each user must be registered in a local database.</a:t>
            </a:r>
          </a:p>
        </p:txBody>
      </p:sp>
      <p:pic>
        <p:nvPicPr>
          <p:cNvPr id="30723" name="Picture 6" descr="un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27138"/>
            <a:ext cx="9144000" cy="369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Translation </a:t>
            </a:r>
            <a:r>
              <a:rPr lang="en-GB" smtClean="0">
                <a:solidFill>
                  <a:srgbClr val="003F5D"/>
                </a:solidFill>
              </a:rPr>
              <a:t>Services -comparison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Protocols</a:t>
            </a:r>
          </a:p>
        </p:txBody>
      </p:sp>
      <p:graphicFrame>
        <p:nvGraphicFramePr>
          <p:cNvPr id="30754" name="Group 34"/>
          <p:cNvGraphicFramePr>
            <a:graphicFrameLocks noGrp="1"/>
          </p:cNvGraphicFramePr>
          <p:nvPr>
            <p:ph idx="1"/>
          </p:nvPr>
        </p:nvGraphicFramePr>
        <p:xfrm>
          <a:off x="333375" y="1473200"/>
          <a:ext cx="8181975" cy="4022725"/>
        </p:xfrm>
        <a:graphic>
          <a:graphicData uri="http://schemas.openxmlformats.org/drawingml/2006/table">
            <a:tbl>
              <a:tblPr/>
              <a:tblGrid>
                <a:gridCol w="2727325"/>
                <a:gridCol w="2727325"/>
                <a:gridCol w="27273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7A1E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Service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F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7A1E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Translate from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F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7A1E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Translate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F5D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LDAP Facade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SAML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LDAP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Moonshot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4360"/>
                        </a:solidFill>
                        <a:effectLst/>
                        <a:latin typeface="Calibri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SAML/RADIUS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360"/>
                        </a:solidFill>
                        <a:effectLst/>
                        <a:latin typeface="Calibri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l-PL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GSS-EAP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360"/>
                        </a:solidFill>
                        <a:effectLst/>
                        <a:latin typeface="Calibri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42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Unity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(one time) passwords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challenge-response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X509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LDAP/AD 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SAML 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OpenId 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OAuth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Web UI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SAML 2 Web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SAML 2 WS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OpenId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OAuth1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CILogon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SAML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OpenId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OAuth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X509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Translation </a:t>
            </a:r>
            <a:r>
              <a:rPr lang="en-GB" smtClean="0">
                <a:solidFill>
                  <a:srgbClr val="003F5D"/>
                </a:solidFill>
              </a:rPr>
              <a:t>Services -comparison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Typical use cases</a:t>
            </a:r>
          </a:p>
        </p:txBody>
      </p:sp>
      <p:graphicFrame>
        <p:nvGraphicFramePr>
          <p:cNvPr id="31782" name="Group 38"/>
          <p:cNvGraphicFramePr>
            <a:graphicFrameLocks noGrp="1"/>
          </p:cNvGraphicFramePr>
          <p:nvPr>
            <p:ph idx="1"/>
          </p:nvPr>
        </p:nvGraphicFramePr>
        <p:xfrm>
          <a:off x="312738" y="1293813"/>
          <a:ext cx="8488362" cy="4983162"/>
        </p:xfrm>
        <a:graphic>
          <a:graphicData uri="http://schemas.openxmlformats.org/drawingml/2006/table">
            <a:tbl>
              <a:tblPr/>
              <a:tblGrid>
                <a:gridCol w="1455737"/>
                <a:gridCol w="3516313"/>
                <a:gridCol w="3516312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7A1E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Service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F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7A1E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Use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F5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7A1E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F5D"/>
                    </a:solidFill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LDAP Facade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Access to resource via ssh/sftp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bwIDM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(Federation of non Web-based Services in the State of Baden-Württemberg)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7588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Moonshot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Access to web and non-web resources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 , e.g. GSS enabled SSH server, Apache, MS Exchange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4360"/>
                        </a:solidFill>
                        <a:effectLst/>
                        <a:latin typeface="Calibri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EUPanData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(access to data using Shibboleth authentication)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7588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Unity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Translation between different SSO protocols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b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inter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-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)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federation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,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IdMaaS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EUDAT B2ACCESS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7588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CILogon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Provide certificates for 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a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ccessing grid resources 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gridFTP, WS, Globus</a:t>
                      </a:r>
                      <a:r>
                        <a:rPr kumimoji="0" lang="pl-P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Gatekeeper)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CILogon Service</a:t>
                      </a:r>
                      <a:b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4360"/>
                          </a:solidFill>
                          <a:effectLst/>
                          <a:latin typeface="Calibri" pitchFamily="34" charset="0"/>
                          <a:ea typeface="Verdana" pitchFamily="34" charset="0"/>
                          <a:cs typeface="Verdana" pitchFamily="34" charset="0"/>
                        </a:rPr>
                        <a:t>(provide certificates for InCommon federation)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Workplan for the next 6 months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LDAP Facade pilot</a:t>
            </a:r>
          </a:p>
          <a:p>
            <a:pPr lvl="1"/>
            <a:r>
              <a:rPr lang="en-GB" smtClean="0"/>
              <a:t>Make LDF working with the test service</a:t>
            </a:r>
          </a:p>
          <a:p>
            <a:pPr lvl="1"/>
            <a:r>
              <a:rPr lang="en-GB" smtClean="0"/>
              <a:t>Solve issues with attribute set between LDF and PSNC IdP</a:t>
            </a:r>
          </a:p>
          <a:p>
            <a:pPr lvl="1"/>
            <a:r>
              <a:rPr lang="en-GB" smtClean="0"/>
              <a:t>Formally register LDF as SP in PionierId to make it available for wider audience</a:t>
            </a:r>
          </a:p>
          <a:p>
            <a:pPr lvl="1"/>
            <a:r>
              <a:rPr lang="en-GB" smtClean="0"/>
              <a:t>Involve some potential users in testing</a:t>
            </a:r>
          </a:p>
          <a:p>
            <a:pPr lvl="1"/>
            <a:r>
              <a:rPr lang="en-GB" smtClean="0"/>
              <a:t>Assess the service</a:t>
            </a:r>
          </a:p>
          <a:p>
            <a:pPr lvl="1"/>
            <a:r>
              <a:rPr lang="en-GB" smtClean="0"/>
              <a:t>Question to SA1: what else we want to achieve with this pilot (shall we widen the scope)? </a:t>
            </a:r>
          </a:p>
          <a:p>
            <a:r>
              <a:rPr lang="en-GB" smtClean="0"/>
              <a:t>Setup a pilot with another technology</a:t>
            </a:r>
          </a:p>
          <a:p>
            <a:pPr lvl="1"/>
            <a:r>
              <a:rPr lang="en-GB" smtClean="0"/>
              <a:t>Considered: Unity, …</a:t>
            </a:r>
          </a:p>
          <a:p>
            <a:pPr lvl="1"/>
            <a:r>
              <a:rPr lang="en-GB" smtClean="0"/>
              <a:t>Which one may be of interest of SA1?</a:t>
            </a:r>
          </a:p>
          <a:p>
            <a:r>
              <a:rPr lang="en-GB" smtClean="0"/>
              <a:t>Consider and discuss pilots for the second year</a:t>
            </a:r>
          </a:p>
          <a:p>
            <a:pPr lvl="1"/>
            <a:r>
              <a:rPr lang="en-GB" smtClean="0"/>
              <a:t>Integration of technologies e.g. guest access to non-web resources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1"/>
          <p:cNvSpPr>
            <a:spLocks noGrp="1"/>
          </p:cNvSpPr>
          <p:nvPr>
            <p:ph sz="quarter" idx="11"/>
          </p:nvPr>
        </p:nvSpPr>
        <p:spPr>
          <a:xfrm>
            <a:off x="2822575" y="4113213"/>
            <a:ext cx="3333750" cy="374650"/>
          </a:xfrm>
        </p:spPr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jankowsk@man.poznan.pl</a:t>
            </a:r>
            <a:endParaRPr lang="en-GB" smtClean="0">
              <a:latin typeface="Arial" charset="0"/>
            </a:endParaRP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3"/>
          <p:cNvSpPr>
            <a:spLocks noGrp="1"/>
          </p:cNvSpPr>
          <p:nvPr>
            <p:ph type="title"/>
          </p:nvPr>
        </p:nvSpPr>
        <p:spPr>
          <a:xfrm>
            <a:off x="350838" y="203200"/>
            <a:ext cx="6780212" cy="927100"/>
          </a:xfrm>
        </p:spPr>
        <p:txBody>
          <a:bodyPr/>
          <a:lstStyle/>
          <a:p>
            <a:pPr eaLnBrk="1" hangingPunct="1"/>
            <a:r>
              <a:rPr lang="en-GB" smtClean="0"/>
              <a:t>Aim of the task</a:t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According to the Technical Annex</a:t>
            </a:r>
          </a:p>
        </p:txBody>
      </p:sp>
      <p:sp>
        <p:nvSpPr>
          <p:cNvPr id="20482" name="Conten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i="1" smtClean="0"/>
              <a:t>The aim of this task is to:</a:t>
            </a:r>
            <a:r>
              <a:rPr lang="pl-PL" smtClean="0"/>
              <a:t> </a:t>
            </a:r>
            <a:endParaRPr lang="pl-PL" i="1" smtClean="0"/>
          </a:p>
          <a:p>
            <a:pPr eaLnBrk="1" hangingPunct="1"/>
            <a:r>
              <a:rPr lang="en-GB" i="1" smtClean="0"/>
              <a:t>To provide </a:t>
            </a:r>
            <a:r>
              <a:rPr lang="en-GB" b="1" i="1" smtClean="0"/>
              <a:t>AAI mechanisms to access (non-web) resources</a:t>
            </a:r>
            <a:r>
              <a:rPr lang="en-GB" i="1" smtClean="0"/>
              <a:t> relevant for the R&amp;E communities (i.e. FIM4R) </a:t>
            </a:r>
          </a:p>
          <a:p>
            <a:pPr eaLnBrk="1" hangingPunct="1"/>
            <a:r>
              <a:rPr lang="en-GB" i="1" smtClean="0"/>
              <a:t>To pilot </a:t>
            </a:r>
            <a:r>
              <a:rPr lang="en-GB" b="1" i="1" smtClean="0"/>
              <a:t>mechanisms identified in JRA1</a:t>
            </a:r>
            <a:r>
              <a:rPr lang="en-GB" i="1" smtClean="0"/>
              <a:t> to integrated services that are not yet accessible via the federated framework. </a:t>
            </a:r>
          </a:p>
          <a:p>
            <a:pPr eaLnBrk="1" hangingPunct="1"/>
            <a:endParaRPr lang="en-GB" i="1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AA1191-9798-4186-B105-81C482ABDE56}" type="slidenum">
              <a:rPr lang="en-GB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Access to resources via ssh/sftp</a:t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The problem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mtClean="0"/>
              <a:t>Build-in authentication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username – local password 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username – pair of keys</a:t>
            </a:r>
          </a:p>
          <a:p>
            <a:pPr>
              <a:lnSpc>
                <a:spcPct val="80000"/>
              </a:lnSpc>
            </a:pPr>
            <a:r>
              <a:rPr lang="en-GB" smtClean="0"/>
              <a:t>IdP is not involved</a:t>
            </a:r>
          </a:p>
          <a:p>
            <a:pPr>
              <a:lnSpc>
                <a:spcPct val="80000"/>
              </a:lnSpc>
            </a:pPr>
            <a:r>
              <a:rPr lang="en-GB" smtClean="0"/>
              <a:t>No redirection mechanism on (standard) client side</a:t>
            </a:r>
          </a:p>
          <a:p>
            <a:pPr>
              <a:lnSpc>
                <a:spcPct val="80000"/>
              </a:lnSpc>
            </a:pPr>
            <a:r>
              <a:rPr lang="en-GB" smtClean="0"/>
              <a:t>Local account required (registration step)</a:t>
            </a:r>
          </a:p>
          <a:p>
            <a:pPr>
              <a:lnSpc>
                <a:spcPct val="80000"/>
              </a:lnSpc>
            </a:pPr>
            <a:r>
              <a:rPr lang="en-GB" smtClean="0"/>
              <a:t>Possible workflows:</a:t>
            </a:r>
          </a:p>
          <a:p>
            <a:pPr lvl="1">
              <a:lnSpc>
                <a:spcPct val="80000"/>
              </a:lnSpc>
            </a:pPr>
            <a:r>
              <a:rPr lang="en-GB" b="1" smtClean="0"/>
              <a:t>Enchanced client</a:t>
            </a:r>
            <a:r>
              <a:rPr lang="en-GB" smtClean="0"/>
              <a:t>: </a:t>
            </a:r>
            <a:r>
              <a:rPr lang="en-GB" b="1" smtClean="0">
                <a:solidFill>
                  <a:srgbClr val="F6791C"/>
                </a:solidFill>
              </a:rPr>
              <a:t>modified client</a:t>
            </a:r>
            <a:r>
              <a:rPr lang="en-GB" smtClean="0"/>
              <a:t> uses SAML ECP  (e.g. Moonshot)</a:t>
            </a:r>
          </a:p>
          <a:p>
            <a:pPr lvl="1">
              <a:lnSpc>
                <a:spcPct val="80000"/>
              </a:lnSpc>
            </a:pPr>
            <a:r>
              <a:rPr lang="en-GB" b="1" smtClean="0"/>
              <a:t>Enchanced proxy</a:t>
            </a:r>
            <a:r>
              <a:rPr lang="en-GB" smtClean="0"/>
              <a:t>: pass IdP credentials to SP (</a:t>
            </a:r>
            <a:r>
              <a:rPr lang="en-GB" b="1" smtClean="0">
                <a:solidFill>
                  <a:srgbClr val="F6791C"/>
                </a:solidFill>
              </a:rPr>
              <a:t>must trust SP</a:t>
            </a:r>
            <a:r>
              <a:rPr lang="en-GB" smtClean="0"/>
              <a:t>), server uses SAML ECP (e.g. LDAP Facade)</a:t>
            </a:r>
          </a:p>
          <a:p>
            <a:pPr lvl="1">
              <a:lnSpc>
                <a:spcPct val="80000"/>
              </a:lnSpc>
            </a:pPr>
            <a:r>
              <a:rPr lang="en-GB" b="1" smtClean="0"/>
              <a:t>Local authentication</a:t>
            </a:r>
            <a:r>
              <a:rPr lang="en-GB" smtClean="0"/>
              <a:t>: login to SP with </a:t>
            </a:r>
            <a:r>
              <a:rPr lang="en-GB" b="1" smtClean="0">
                <a:solidFill>
                  <a:srgbClr val="F6791C"/>
                </a:solidFill>
              </a:rPr>
              <a:t>credentials local to the SP</a:t>
            </a:r>
            <a:r>
              <a:rPr lang="en-GB" smtClean="0"/>
              <a:t>, server uses SAML ACP, needs registration step, (e.g. LDAP Facade)</a:t>
            </a:r>
          </a:p>
          <a:p>
            <a:pPr>
              <a:lnSpc>
                <a:spcPct val="80000"/>
              </a:lnSpc>
            </a:pPr>
            <a:r>
              <a:rPr lang="en-GB" smtClean="0"/>
              <a:t>Possible solutions on server side: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modify the server application</a:t>
            </a:r>
          </a:p>
          <a:p>
            <a:pPr lvl="1">
              <a:lnSpc>
                <a:spcPct val="80000"/>
              </a:lnSpc>
            </a:pPr>
            <a:r>
              <a:rPr lang="en-GB" smtClean="0"/>
              <a:t>supplement existing system-level AA mechanisms (PAM module, LDAP server)</a:t>
            </a:r>
          </a:p>
          <a:p>
            <a:pPr lvl="1">
              <a:lnSpc>
                <a:spcPct val="80000"/>
              </a:lnSpc>
            </a:pPr>
            <a:endParaRPr lang="en-GB" smtClean="0"/>
          </a:p>
          <a:p>
            <a:pPr lvl="1">
              <a:lnSpc>
                <a:spcPct val="80000"/>
              </a:lnSpc>
            </a:pPr>
            <a:endParaRPr lang="en-GB" smtClean="0"/>
          </a:p>
          <a:p>
            <a:pPr lvl="1">
              <a:lnSpc>
                <a:spcPct val="80000"/>
              </a:lnSpc>
            </a:pPr>
            <a:endParaRPr lang="en-GB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/>
              <a:t>LDAP Facade</a:t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Architecture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333375" y="5873750"/>
            <a:ext cx="8181975" cy="525463"/>
          </a:xfrm>
        </p:spPr>
        <p:txBody>
          <a:bodyPr/>
          <a:lstStyle/>
          <a:p>
            <a:pPr algn="ctr">
              <a:lnSpc>
                <a:spcPct val="70000"/>
              </a:lnSpc>
              <a:buFont typeface="Arial" charset="0"/>
              <a:buNone/>
            </a:pPr>
            <a:r>
              <a:rPr lang="en-GB" sz="1800" smtClean="0"/>
              <a:t>source: S.Labitzke </a:t>
            </a:r>
            <a:r>
              <a:rPr lang="en-GB" sz="1800" i="1" smtClean="0"/>
              <a:t>Now SAML takes it all: Federation of non Web-based Services in the State of Baden-Württemberg, </a:t>
            </a:r>
            <a:r>
              <a:rPr lang="en-GB" sz="1800" smtClean="0"/>
              <a:t>European Identity &amp; Cloud Conference 2013 </a:t>
            </a:r>
          </a:p>
        </p:txBody>
      </p:sp>
      <p:pic>
        <p:nvPicPr>
          <p:cNvPr id="23555" name="image03.png" descr="LDAP-Facad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438" y="1327150"/>
            <a:ext cx="7907337" cy="455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LDAP Facade</a:t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Workflow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Prior resource provisioning/registration</a:t>
            </a:r>
            <a:r>
              <a:rPr lang="en-GB" smtClean="0"/>
              <a:t> via web portal and SAML WebSSO profile</a:t>
            </a:r>
          </a:p>
          <a:p>
            <a:r>
              <a:rPr lang="en-GB" smtClean="0"/>
              <a:t>Access to the resource is possible in two models:</a:t>
            </a:r>
          </a:p>
          <a:p>
            <a:pPr lvl="1"/>
            <a:r>
              <a:rPr lang="en-GB" b="1" smtClean="0"/>
              <a:t>Full trust</a:t>
            </a:r>
            <a:r>
              <a:rPr lang="en-GB" smtClean="0"/>
              <a:t> </a:t>
            </a:r>
            <a:endParaRPr lang="pl-PL" smtClean="0"/>
          </a:p>
          <a:p>
            <a:pPr marL="1143000" lvl="2" indent="-228600"/>
            <a:r>
              <a:rPr lang="en-GB" smtClean="0"/>
              <a:t>the user passess his IdP password to ssh server</a:t>
            </a:r>
            <a:endParaRPr lang="pl-PL" smtClean="0"/>
          </a:p>
          <a:p>
            <a:pPr marL="1143000" lvl="2" indent="-228600"/>
            <a:r>
              <a:rPr lang="en-GB" smtClean="0"/>
              <a:t>the server verifies the password using LDAP Facade</a:t>
            </a:r>
            <a:endParaRPr lang="pl-PL" smtClean="0"/>
          </a:p>
          <a:p>
            <a:pPr marL="1143000" lvl="2" indent="-228600"/>
            <a:r>
              <a:rPr lang="en-GB" smtClean="0"/>
              <a:t>LDAP Facade authenticates the user against IdP </a:t>
            </a:r>
            <a:r>
              <a:rPr lang="pl-PL" smtClean="0"/>
              <a:t/>
            </a:r>
            <a:br>
              <a:rPr lang="pl-PL" smtClean="0"/>
            </a:br>
            <a:r>
              <a:rPr lang="en-GB" smtClean="0"/>
              <a:t>(enhanced proxy SAML profile)</a:t>
            </a:r>
          </a:p>
          <a:p>
            <a:pPr lvl="1"/>
            <a:r>
              <a:rPr lang="en-GB" b="1" smtClean="0"/>
              <a:t>Limited trust</a:t>
            </a:r>
            <a:endParaRPr lang="pl-PL" smtClean="0"/>
          </a:p>
          <a:p>
            <a:pPr marL="1143000" lvl="2" indent="-228600"/>
            <a:r>
              <a:rPr lang="en-GB" smtClean="0"/>
              <a:t>after registration the user sets up pair of keys to access ssh server</a:t>
            </a:r>
            <a:endParaRPr lang="pl-PL" smtClean="0"/>
          </a:p>
          <a:p>
            <a:pPr marL="1143000" lvl="2" indent="-228600"/>
            <a:r>
              <a:rPr lang="en-GB" smtClean="0"/>
              <a:t>the user is authenticated using the keys</a:t>
            </a:r>
            <a:endParaRPr lang="pl-PL" smtClean="0"/>
          </a:p>
          <a:p>
            <a:pPr marL="1143000" lvl="2" indent="-228600"/>
            <a:r>
              <a:rPr lang="en-GB" smtClean="0"/>
              <a:t>the server verifies the user using LDAP Façade</a:t>
            </a:r>
            <a:endParaRPr lang="pl-PL" smtClean="0"/>
          </a:p>
          <a:p>
            <a:pPr marL="1143000" lvl="2" indent="-228600"/>
            <a:r>
              <a:rPr lang="en-GB" smtClean="0"/>
              <a:t>LDAP Facade checks the user against his IdP </a:t>
            </a:r>
            <a:r>
              <a:rPr lang="pl-PL" smtClean="0"/>
              <a:t/>
            </a:r>
            <a:br>
              <a:rPr lang="pl-PL" smtClean="0"/>
            </a:br>
            <a:r>
              <a:rPr lang="en-GB" smtClean="0"/>
              <a:t>(assertion query SAML profile)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LDAP Facade</a:t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Requirements check</a:t>
            </a:r>
          </a:p>
        </p:txBody>
      </p:sp>
      <p:sp>
        <p:nvSpPr>
          <p:cNvPr id="25602" name="Rectangle 6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smtClean="0"/>
              <a:t>R1 User and Service Provider friendliness  </a:t>
            </a:r>
            <a:br>
              <a:rPr lang="en-GB" smtClean="0"/>
            </a:br>
            <a:r>
              <a:rPr lang="en-GB" smtClean="0">
                <a:solidFill>
                  <a:srgbClr val="F57A1E"/>
                </a:solidFill>
              </a:rPr>
              <a:t>User –yes, SP – installation may be automated, documentation improved…</a:t>
            </a:r>
            <a:r>
              <a:rPr lang="en-GB" smtClean="0"/>
              <a:t> </a:t>
            </a:r>
          </a:p>
          <a:p>
            <a:r>
              <a:rPr lang="en-GB" smtClean="0"/>
              <a:t>R4  Community-based authorisation  </a:t>
            </a:r>
          </a:p>
          <a:p>
            <a:r>
              <a:rPr lang="en-GB" smtClean="0"/>
              <a:t>R7  Federation solutions based on open and standards-based technologies  </a:t>
            </a:r>
          </a:p>
          <a:p>
            <a:r>
              <a:rPr lang="en-GB" smtClean="0"/>
              <a:t>R8  Persistent user identifiers  </a:t>
            </a:r>
          </a:p>
          <a:p>
            <a:r>
              <a:rPr lang="en-GB" smtClean="0"/>
              <a:t>R9  Unique user identities  </a:t>
            </a:r>
          </a:p>
          <a:p>
            <a:r>
              <a:rPr lang="en-GB" smtClean="0"/>
              <a:t>R11  Up-to-date identity information  </a:t>
            </a:r>
          </a:p>
          <a:p>
            <a:r>
              <a:rPr lang="en-GB" smtClean="0"/>
              <a:t>R12  User groups and roles  </a:t>
            </a:r>
            <a:br>
              <a:rPr lang="en-GB" smtClean="0"/>
            </a:br>
            <a:r>
              <a:rPr lang="en-GB" smtClean="0">
                <a:solidFill>
                  <a:srgbClr val="F57A1E"/>
                </a:solidFill>
              </a:rPr>
              <a:t>groups based on attributes, currently support for inter-IdP  groups</a:t>
            </a:r>
          </a:p>
          <a:p>
            <a:r>
              <a:rPr lang="en-GB" smtClean="0"/>
              <a:t>R14  Browser &amp; non-browser based federated access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LDAP Façade pilot</a:t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Status and experience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mtClean="0"/>
              <a:t>LDAP Facade installed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Installation tutorial available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Some automation of the process would be nice</a:t>
            </a:r>
          </a:p>
          <a:p>
            <a:pPr>
              <a:lnSpc>
                <a:spcPct val="80000"/>
              </a:lnSpc>
            </a:pPr>
            <a:r>
              <a:rPr lang="en-GB" smtClean="0"/>
              <a:t>Portal is working and publically available </a:t>
            </a:r>
          </a:p>
          <a:p>
            <a:pPr lvl="1">
              <a:lnSpc>
                <a:spcPct val="80000"/>
              </a:lnSpc>
            </a:pPr>
            <a:r>
              <a:rPr lang="en-GB" sz="1600" smtClean="0">
                <a:hlinkClick r:id="rId2"/>
              </a:rPr>
              <a:t>https://ldap-facade.aarc-project.psnc.pl</a:t>
            </a:r>
            <a:r>
              <a:rPr lang="en-GB" sz="160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Need some work to customize the outlook</a:t>
            </a:r>
          </a:p>
          <a:p>
            <a:pPr>
              <a:lnSpc>
                <a:spcPct val="80000"/>
              </a:lnSpc>
            </a:pPr>
            <a:r>
              <a:rPr lang="en-GB" smtClean="0"/>
              <a:t>Configured login via PSNC IdP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The IdP is member of eduGAIN via PionierId federation, but attribute translation was an issue</a:t>
            </a:r>
          </a:p>
          <a:p>
            <a:pPr>
              <a:lnSpc>
                <a:spcPct val="80000"/>
              </a:lnSpc>
            </a:pPr>
            <a:r>
              <a:rPr lang="en-GB" smtClean="0"/>
              <a:t>Configuring access to the resource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Work in progress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Needs some configuration (formal agreement, local groups, etc.) –not described in the tutorial</a:t>
            </a:r>
          </a:p>
          <a:p>
            <a:pPr>
              <a:lnSpc>
                <a:spcPct val="80000"/>
              </a:lnSpc>
            </a:pPr>
            <a:r>
              <a:rPr lang="en-GB" smtClean="0"/>
              <a:t>So far conclusions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The software runs in production, but the installation and configuration is not matured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But support is on place </a:t>
            </a:r>
            <a:r>
              <a:rPr lang="en-GB" sz="1600" smtClean="0">
                <a:sym typeface="Wingdings" pitchFamily="2" charset="2"/>
              </a:rPr>
              <a:t></a:t>
            </a:r>
          </a:p>
          <a:p>
            <a:pPr lvl="1">
              <a:lnSpc>
                <a:spcPct val="80000"/>
              </a:lnSpc>
            </a:pPr>
            <a:r>
              <a:rPr lang="en-GB" sz="1600" smtClean="0"/>
              <a:t>Automatically reads metadata of all federated IdPs while configuring federation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1263650"/>
            <a:ext cx="7224712" cy="49037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Moonshot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Architecture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333375" y="6118225"/>
            <a:ext cx="8181975" cy="280988"/>
          </a:xfrm>
        </p:spPr>
        <p:txBody>
          <a:bodyPr/>
          <a:lstStyle/>
          <a:p>
            <a:pPr algn="ctr">
              <a:lnSpc>
                <a:spcPct val="70000"/>
              </a:lnSpc>
              <a:buFont typeface="Arial" charset="0"/>
              <a:buNone/>
            </a:pPr>
            <a:r>
              <a:rPr lang="pl-PL" sz="1200" smtClean="0"/>
              <a:t>source: </a:t>
            </a:r>
            <a:r>
              <a:rPr lang="en-GB" sz="1300" smtClean="0">
                <a:hlinkClick r:id="rId3"/>
              </a:rPr>
              <a:t>https://wiki.moonshot.ja.net/display/Moonshot/The+Architecture+and+Protocol+Flows+of+Moonshot</a:t>
            </a:r>
            <a:r>
              <a:rPr lang="pl-PL" sz="1300" smtClean="0"/>
              <a:t> </a:t>
            </a:r>
            <a:endParaRPr lang="en-GB" sz="1300" smtClean="0"/>
          </a:p>
        </p:txBody>
      </p:sp>
      <p:sp>
        <p:nvSpPr>
          <p:cNvPr id="27652" name="AutoShape 11" descr="https://wiki.moonshot.ja.net/download/attachments/3309818/MoonshotArchAdvTR.png?version=1&amp;modificationDate=1405894467000&amp;api=v2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Moonshot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>
                <a:solidFill>
                  <a:srgbClr val="F6791C"/>
                </a:solidFill>
              </a:rPr>
              <a:t>Workflow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Prerequisites</a:t>
            </a:r>
          </a:p>
          <a:p>
            <a:pPr lvl="1"/>
            <a:r>
              <a:rPr lang="en-GB" smtClean="0"/>
              <a:t>credential from Moonshot IdP trust relationship with a Moonshot Relying Party Proxy</a:t>
            </a:r>
          </a:p>
          <a:p>
            <a:pPr lvl="1"/>
            <a:r>
              <a:rPr lang="en-GB" smtClean="0"/>
              <a:t>installed/configured client software</a:t>
            </a:r>
          </a:p>
          <a:p>
            <a:pPr lvl="1"/>
            <a:r>
              <a:rPr lang="en-GB" smtClean="0"/>
              <a:t>server software modified/configured to talk with local RP Proxy</a:t>
            </a:r>
          </a:p>
          <a:p>
            <a:r>
              <a:rPr lang="en-GB" smtClean="0"/>
              <a:t>Authentication/Authorisation</a:t>
            </a:r>
          </a:p>
          <a:p>
            <a:pPr lvl="1"/>
            <a:r>
              <a:rPr lang="en-GB" smtClean="0"/>
              <a:t>the client contacts the server, usage of GSS-API is negotiated</a:t>
            </a:r>
          </a:p>
          <a:p>
            <a:pPr lvl="1"/>
            <a:r>
              <a:rPr lang="en-GB" smtClean="0"/>
              <a:t>the user selects identity to be used for the particular service</a:t>
            </a:r>
          </a:p>
          <a:p>
            <a:pPr lvl="1"/>
            <a:r>
              <a:rPr lang="en-GB" smtClean="0"/>
              <a:t>TLS tunnel is set from the client to the IdP thru the Service</a:t>
            </a:r>
          </a:p>
          <a:p>
            <a:pPr lvl="1"/>
            <a:r>
              <a:rPr lang="en-GB" smtClean="0"/>
              <a:t>the tunnel is used to authenticate the user and to verify RP (RP name sent by the client and name of „tunnel proxy” are compared)</a:t>
            </a:r>
          </a:p>
          <a:p>
            <a:pPr lvl="1"/>
            <a:r>
              <a:rPr lang="en-GB" smtClean="0"/>
              <a:t>IdP sends RADIUS Access-Accept and optionally SAML assertion to RP</a:t>
            </a:r>
          </a:p>
          <a:p>
            <a:pPr lvl="1"/>
            <a:r>
              <a:rPr lang="en-GB" smtClean="0"/>
              <a:t>RP Proxy and then the service authorize the user depending on the above and on local policies</a:t>
            </a:r>
          </a:p>
          <a:p>
            <a:pPr lvl="1"/>
            <a:endParaRPr lang="en-GB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4848</TotalTime>
  <Words>951</Words>
  <Application>Microsoft Office PowerPoint</Application>
  <PresentationFormat>Pokaz na ekranie (4:3)</PresentationFormat>
  <Paragraphs>147</Paragraphs>
  <Slides>15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Szablon projektu</vt:lpstr>
      </vt:variant>
      <vt:variant>
        <vt:i4>6</vt:i4>
      </vt:variant>
      <vt:variant>
        <vt:lpstr>Tytuły slajdów</vt:lpstr>
      </vt:variant>
      <vt:variant>
        <vt:i4>15</vt:i4>
      </vt:variant>
    </vt:vector>
  </HeadingPairs>
  <TitlesOfParts>
    <vt:vector size="25" baseType="lpstr">
      <vt:lpstr>Arial</vt:lpstr>
      <vt:lpstr>Calibri</vt:lpstr>
      <vt:lpstr>Verdana</vt:lpstr>
      <vt:lpstr>Wingdings</vt:lpstr>
      <vt:lpstr>GEANT Association</vt:lpstr>
      <vt:lpstr>GEANT Association</vt:lpstr>
      <vt:lpstr>GEANT Association</vt:lpstr>
      <vt:lpstr>GEANT Association</vt:lpstr>
      <vt:lpstr>GEANT Association</vt:lpstr>
      <vt:lpstr>GEANT Association</vt:lpstr>
      <vt:lpstr>Slajd 1</vt:lpstr>
      <vt:lpstr>Aim of the task According to the Technical Annex</vt:lpstr>
      <vt:lpstr>Access to resources via ssh/sftp The problem</vt:lpstr>
      <vt:lpstr>LDAP Facade Architecture</vt:lpstr>
      <vt:lpstr>LDAP Facade Workflow</vt:lpstr>
      <vt:lpstr>LDAP Facade Requirements check</vt:lpstr>
      <vt:lpstr>LDAP Façade pilot Status and experience</vt:lpstr>
      <vt:lpstr>Moonshot Architecture</vt:lpstr>
      <vt:lpstr>Moonshot Workflow</vt:lpstr>
      <vt:lpstr>Moonshot pilot Status and experience</vt:lpstr>
      <vt:lpstr>Unity Architecture</vt:lpstr>
      <vt:lpstr>Translation Services -comparison Protocols</vt:lpstr>
      <vt:lpstr>Translation Services -comparison Typical use cases</vt:lpstr>
      <vt:lpstr>Workplan for the next 6 months</vt:lpstr>
      <vt:lpstr>Slajd 15</vt:lpstr>
    </vt:vector>
  </TitlesOfParts>
  <Company>DANTE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lastModifiedBy>Michał Jankowski</cp:lastModifiedBy>
  <cp:revision>85</cp:revision>
  <cp:lastPrinted>2015-05-01T10:30:08Z</cp:lastPrinted>
  <dcterms:created xsi:type="dcterms:W3CDTF">2015-04-29T14:13:57Z</dcterms:created>
  <dcterms:modified xsi:type="dcterms:W3CDTF">2015-11-04T08:10:31Z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0x01010015D342B61AA90142A8D5A114AFFAD389</vt:lpwstr>
  </property>
  <property fmtid="{D5CDD505-2E9C-101B-9397-08002B2CF9AE}" pid="3" name="PublishingExpirationDate">
    <vt:lpwstr/>
  </property>
  <property fmtid="{D5CDD505-2E9C-101B-9397-08002B2CF9AE}" pid="4" name="PublishingStartDate">
    <vt:lpwstr/>
  </property>
</Properties>
</file>