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sldIdLst>
    <p:sldId id="283" r:id="rId5"/>
    <p:sldId id="304" r:id="rId6"/>
    <p:sldId id="296" r:id="rId7"/>
    <p:sldId id="314" r:id="rId8"/>
    <p:sldId id="315" r:id="rId9"/>
    <p:sldId id="317" r:id="rId10"/>
    <p:sldId id="325" r:id="rId11"/>
    <p:sldId id="318" r:id="rId12"/>
    <p:sldId id="319" r:id="rId13"/>
    <p:sldId id="322" r:id="rId14"/>
    <p:sldId id="323" r:id="rId15"/>
    <p:sldId id="324" r:id="rId16"/>
    <p:sldId id="326" r:id="rId17"/>
    <p:sldId id="327" r:id="rId18"/>
    <p:sldId id="286" r:id="rId19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A9E8"/>
    <a:srgbClr val="1C4161"/>
    <a:srgbClr val="006398"/>
    <a:srgbClr val="003959"/>
    <a:srgbClr val="004E75"/>
    <a:srgbClr val="003F5D"/>
    <a:srgbClr val="F57A1E"/>
    <a:srgbClr val="0C3959"/>
    <a:srgbClr val="00638C"/>
    <a:srgbClr val="004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59" autoAdjust="0"/>
    <p:restoredTop sz="94708"/>
  </p:normalViewPr>
  <p:slideViewPr>
    <p:cSldViewPr snapToGrid="0">
      <p:cViewPr>
        <p:scale>
          <a:sx n="109" d="100"/>
          <a:sy n="109" d="100"/>
        </p:scale>
        <p:origin x="144" y="-3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4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85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02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1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422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F57A1E"/>
                </a:solidFill>
              </a:rPr>
              <a:t>A Guide to Using the New GÉANT Template</a:t>
            </a:r>
            <a:endParaRPr lang="en-GB" sz="1800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3F5D"/>
                </a:solidFill>
              </a:rPr>
              <a:t>This template is to</a:t>
            </a:r>
            <a:r>
              <a:rPr lang="en-GB" sz="1800" baseline="0" dirty="0" smtClean="0">
                <a:solidFill>
                  <a:srgbClr val="003F5D"/>
                </a:solidFill>
              </a:rPr>
              <a:t>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800" baseline="0" dirty="0" smtClean="0">
                <a:solidFill>
                  <a:srgbClr val="F57B20"/>
                </a:solidFill>
              </a:rPr>
              <a:t>Subtitle colour is Orange and should be used sparingly.</a:t>
            </a:r>
            <a:r>
              <a:rPr lang="en-GB" sz="1800" baseline="0" dirty="0" smtClean="0">
                <a:solidFill>
                  <a:srgbClr val="ED1556"/>
                </a:solidFill>
              </a:rPr>
              <a:t> </a:t>
            </a:r>
            <a:r>
              <a:rPr lang="en-GB" sz="1800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042660" y="6296425"/>
            <a:ext cx="58865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GEANT  on behalf of the AARC project.</a:t>
            </a:r>
          </a:p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research leading to these results has received funding from the European Union’s Horizon 2020 research and innovation programme under Grant Agreement No. 653965 (AARC).</a:t>
            </a:r>
            <a:endParaRPr lang="en-GB" sz="6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17067" y="4837092"/>
            <a:ext cx="1385319" cy="112928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095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</a:t>
            </a:r>
            <a:r>
              <a:rPr lang="en-GB" sz="4400" baseline="0" dirty="0" smtClean="0">
                <a:solidFill>
                  <a:srgbClr val="F6791C"/>
                </a:solidFill>
              </a:rPr>
              <a:t>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aseline="0" dirty="0" smtClean="0">
                <a:solidFill>
                  <a:srgbClr val="003F5E"/>
                </a:solidFill>
              </a:rPr>
              <a:t>http://aarc-project.eu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arc-project.eu/wp-content/uploads/2015/10/AARC-DJRA1.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Licia</a:t>
            </a:r>
            <a:r>
              <a:rPr lang="en-GB" dirty="0" smtClean="0"/>
              <a:t> Florio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204482" y="5372101"/>
            <a:ext cx="6671027" cy="413231"/>
          </a:xfrm>
        </p:spPr>
        <p:txBody>
          <a:bodyPr>
            <a:normAutofit/>
          </a:bodyPr>
          <a:lstStyle/>
          <a:p>
            <a:r>
              <a:rPr lang="en-GB" sz="1600" dirty="0" smtClean="0"/>
              <a:t>AARC Workshop</a:t>
            </a:r>
            <a:endParaRPr lang="en-GB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The AARC Project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1193364" y="5785332"/>
            <a:ext cx="6671027" cy="603745"/>
          </a:xfrm>
        </p:spPr>
        <p:txBody>
          <a:bodyPr>
            <a:normAutofit/>
          </a:bodyPr>
          <a:lstStyle/>
          <a:p>
            <a:r>
              <a:rPr lang="en-GB" sz="1600" dirty="0" smtClean="0"/>
              <a:t>Brussels, 26 </a:t>
            </a:r>
            <a:r>
              <a:rPr lang="en-GB" sz="1600" dirty="0" smtClean="0"/>
              <a:t>October 2015 </a:t>
            </a:r>
            <a:endParaRPr lang="en-GB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AARC Coordinator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https://</a:t>
            </a:r>
            <a:r>
              <a:rPr lang="en-GB" dirty="0" err="1"/>
              <a:t>aarc-project.eu</a:t>
            </a:r>
            <a:r>
              <a:rPr lang="en-GB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7794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270660"/>
            <a:ext cx="5279405" cy="5135359"/>
          </a:xfrm>
          <a:solidFill>
            <a:srgbClr val="004461"/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Friendliness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Homeless Users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Different Levels of Assurance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Community based authorization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Flexible and scalable attribute release policies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Attribute Aggregation &amp; Account Linking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Federation solutions based on open and standards based technologies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Persistent &amp; Unique User Identifiers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managed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Up to date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groups and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Step up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  <a:r>
              <a:rPr lang="el-GR" dirty="0"/>
              <a:t> </a:t>
            </a:r>
            <a:r>
              <a:rPr lang="en-US" dirty="0"/>
              <a:t>Design – Analysis of requirements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866411" y="1270660"/>
            <a:ext cx="5985160" cy="5135359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Browser and non-browser based federated access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Delegation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Social media identities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Integration with e-Government </a:t>
            </a:r>
            <a:r>
              <a:rPr lang="en-US" dirty="0" smtClean="0">
                <a:solidFill>
                  <a:schemeClr val="bg1"/>
                </a:solidFill>
              </a:rPr>
              <a:t>infrastructures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 smtClean="0">
                <a:solidFill>
                  <a:schemeClr val="bg1"/>
                </a:solidFill>
              </a:rPr>
              <a:t>Service Provider Friendliness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Effective Accounting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Policy Harmonization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Federated Incident report Handling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Sufficient Attribute release</a:t>
            </a:r>
            <a:endParaRPr lang="el-GR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Awareness about R&amp;E Federations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Semantically harmonized identity attributes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Simplified process for joining identity federation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Best practices for terms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214220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270660"/>
            <a:ext cx="5279405" cy="5135359"/>
          </a:xfrm>
          <a:solidFill>
            <a:srgbClr val="004461"/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User Friendliness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Homeless Users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Different Levels of Assurance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Community based authorization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Flexible and scalable attribute release policies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Attribute Aggregation &amp; Account Linking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Federation solutions based on open and standards based technologies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Persistent &amp; Unique User Identifiers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managed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Up to date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groups and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Step up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  <a:r>
              <a:rPr lang="el-GR" dirty="0"/>
              <a:t> </a:t>
            </a:r>
            <a:r>
              <a:rPr lang="en-US" dirty="0"/>
              <a:t>Design – Analysis of requirements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866411" y="1270660"/>
            <a:ext cx="5985160" cy="5135359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Browser and non-browser based federated access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Delegation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Social media identities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Integration with e-Government </a:t>
            </a:r>
            <a:r>
              <a:rPr lang="en-US" dirty="0" smtClean="0">
                <a:solidFill>
                  <a:schemeClr val="bg1"/>
                </a:solidFill>
              </a:rPr>
              <a:t>infrastructures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 smtClean="0">
                <a:solidFill>
                  <a:schemeClr val="bg1"/>
                </a:solidFill>
              </a:rPr>
              <a:t>Effective </a:t>
            </a:r>
            <a:r>
              <a:rPr lang="en-US" dirty="0">
                <a:solidFill>
                  <a:schemeClr val="bg1"/>
                </a:solidFill>
              </a:rPr>
              <a:t>Accounting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Policy Harmonization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Federated Incident report Handling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Sufficient Attribute release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Awareness about R&amp;E Federations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Semantically harmonized identity attributes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Simplified process for joining identity </a:t>
            </a:r>
            <a:r>
              <a:rPr lang="en-US" dirty="0" smtClean="0">
                <a:solidFill>
                  <a:schemeClr val="bg1"/>
                </a:solidFill>
              </a:rPr>
              <a:t>federation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Service Provider </a:t>
            </a:r>
            <a:r>
              <a:rPr lang="en-US" dirty="0" smtClean="0">
                <a:solidFill>
                  <a:schemeClr val="bg1"/>
                </a:solidFill>
              </a:rPr>
              <a:t>Friendliness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Best practices for terms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99632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Aim: </a:t>
            </a:r>
            <a:r>
              <a:rPr lang="en-US" dirty="0"/>
              <a:t>Pilot </a:t>
            </a:r>
            <a:r>
              <a:rPr lang="en-GB" dirty="0"/>
              <a:t>key </a:t>
            </a:r>
            <a:r>
              <a:rPr lang="en-GB" dirty="0" smtClean="0"/>
              <a:t>com</a:t>
            </a:r>
            <a:r>
              <a:rPr lang="en-US" dirty="0" err="1" smtClean="0"/>
              <a:t>ponents</a:t>
            </a:r>
            <a:r>
              <a:rPr lang="en-US" dirty="0" smtClean="0"/>
              <a:t> of the integrated AAI, the policy and best practices results and make </a:t>
            </a:r>
            <a:r>
              <a:rPr lang="en-US" dirty="0" err="1" smtClean="0"/>
              <a:t>reccomandations</a:t>
            </a:r>
            <a:r>
              <a:rPr lang="en-US" dirty="0" smtClean="0"/>
              <a:t> regarding their </a:t>
            </a:r>
            <a:r>
              <a:rPr lang="en-US" dirty="0" err="1" smtClean="0"/>
              <a:t>deployabity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 smtClean="0"/>
              <a:t>pilots:</a:t>
            </a:r>
          </a:p>
          <a:p>
            <a:pPr lvl="1"/>
            <a:r>
              <a:rPr lang="en-US" dirty="0" smtClean="0"/>
              <a:t>Guest users/guest </a:t>
            </a:r>
            <a:r>
              <a:rPr lang="en-US" dirty="0" err="1" smtClean="0"/>
              <a:t>IdPs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Attribute management </a:t>
            </a:r>
          </a:p>
          <a:p>
            <a:pPr lvl="1"/>
            <a:r>
              <a:rPr lang="en-US" dirty="0" smtClean="0"/>
              <a:t>Pilot technical and policy results from the other </a:t>
            </a:r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To address libraries’ requirements 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CIlogon</a:t>
            </a:r>
            <a:r>
              <a:rPr lang="en-US" dirty="0" smtClean="0"/>
              <a:t> for EU </a:t>
            </a:r>
          </a:p>
          <a:p>
            <a:pPr lvl="1"/>
            <a:r>
              <a:rPr lang="en-US" dirty="0" smtClean="0"/>
              <a:t>To address federated to non-web applications </a:t>
            </a:r>
          </a:p>
          <a:p>
            <a:pPr lvl="1"/>
            <a:r>
              <a:rPr lang="en-US" dirty="0" smtClean="0"/>
              <a:t>Plus </a:t>
            </a:r>
            <a:r>
              <a:rPr lang="en-US" dirty="0" smtClean="0"/>
              <a:t>extensions to support community attributes</a:t>
            </a:r>
          </a:p>
          <a:p>
            <a:pPr lvl="1"/>
            <a:r>
              <a:rPr lang="en-US" dirty="0" smtClean="0"/>
              <a:t>Initial </a:t>
            </a:r>
            <a:r>
              <a:rPr lang="en-US" dirty="0" smtClean="0"/>
              <a:t>beta version deployed 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1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9725" y="2864741"/>
            <a:ext cx="9612087" cy="1325563"/>
          </a:xfrm>
        </p:spPr>
        <p:txBody>
          <a:bodyPr/>
          <a:lstStyle/>
          <a:p>
            <a:r>
              <a:rPr lang="en-US" dirty="0" smtClean="0"/>
              <a:t>About today’s event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9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Preliminary results available </a:t>
            </a:r>
          </a:p>
          <a:p>
            <a:r>
              <a:rPr lang="en-US" dirty="0" smtClean="0"/>
              <a:t>Gain feedback on our work:</a:t>
            </a:r>
          </a:p>
          <a:p>
            <a:pPr lvl="1"/>
            <a:r>
              <a:rPr lang="en-US" dirty="0" smtClean="0"/>
              <a:t>To better address libraries and communities needs (at the least of those we are aware of) </a:t>
            </a:r>
          </a:p>
          <a:p>
            <a:pPr lvl="1"/>
            <a:r>
              <a:rPr lang="en-US" dirty="0"/>
              <a:t>To shape a more effective training package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If possible help up reach out more communities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4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err="1" smtClean="0"/>
              <a:t>Licia.Florio@geant.org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004851"/>
          </a:xfrm>
        </p:spPr>
        <p:txBody>
          <a:bodyPr/>
          <a:lstStyle/>
          <a:p>
            <a:r>
              <a:rPr lang="en-US" dirty="0" smtClean="0"/>
              <a:t>AARC Facts</a:t>
            </a:r>
            <a:endParaRPr lang="en-US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872117" y="3500074"/>
            <a:ext cx="5287383" cy="2672125"/>
          </a:xfrm>
          <a:prstGeom prst="rect">
            <a:avLst/>
          </a:prstGeom>
          <a:ln w="28575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Two-year EC-funded project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20 partners 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NRENs, e-Infrastructure providers and Libraries as equal partners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About 3M euro budget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Starting date 1st May, 2015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https://</a:t>
            </a:r>
            <a:r>
              <a:rPr lang="en-GB" sz="2400" dirty="0" err="1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aarc-project.eu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/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72118" y="1522116"/>
            <a:ext cx="5287382" cy="830997"/>
          </a:xfrm>
          <a:prstGeom prst="rect">
            <a:avLst/>
          </a:prstGeom>
          <a:noFill/>
          <a:ln>
            <a:solidFill>
              <a:srgbClr val="1C416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>Authentication and Authorisation </a:t>
            </a: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/>
            </a:r>
            <a:b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</a:b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>for 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>Research and Collaboration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cs typeface="Gill Sans"/>
            </a:endParaRPr>
          </a:p>
        </p:txBody>
      </p:sp>
      <p:sp>
        <p:nvSpPr>
          <p:cNvPr id="7" name="Chevron 6"/>
          <p:cNvSpPr/>
          <p:nvPr/>
        </p:nvSpPr>
        <p:spPr>
          <a:xfrm rot="5400000">
            <a:off x="2957881" y="2865036"/>
            <a:ext cx="856443" cy="265828"/>
          </a:xfrm>
          <a:prstGeom prst="chevron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8144">
            <a:off x="6527801" y="2036197"/>
            <a:ext cx="5008333" cy="37303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4360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AARC </a:t>
            </a:r>
            <a:r>
              <a:rPr lang="en-US" dirty="0" smtClean="0"/>
              <a:t>Vision and </a:t>
            </a:r>
            <a:r>
              <a:rPr lang="en-US" dirty="0" smtClean="0"/>
              <a:t>Outputs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Round Diagonal Corner Rectangle 9"/>
          <p:cNvSpPr/>
          <p:nvPr/>
        </p:nvSpPr>
        <p:spPr>
          <a:xfrm rot="5400000">
            <a:off x="3178957" y="548300"/>
            <a:ext cx="1272842" cy="6085243"/>
          </a:xfrm>
          <a:prstGeom prst="round2DiagRect">
            <a:avLst/>
          </a:prstGeom>
          <a:noFill/>
          <a:ln>
            <a:solidFill>
              <a:srgbClr val="1C41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2666" y="2446894"/>
            <a:ext cx="6279634" cy="1665693"/>
            <a:chOff x="692666" y="2446894"/>
            <a:chExt cx="6279634" cy="1665693"/>
          </a:xfrm>
        </p:grpSpPr>
        <p:sp>
          <p:nvSpPr>
            <p:cNvPr id="6" name="TextBox 5"/>
            <p:cNvSpPr txBox="1"/>
            <p:nvPr/>
          </p:nvSpPr>
          <p:spPr>
            <a:xfrm>
              <a:off x="747356" y="2446894"/>
              <a:ext cx="1600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>
                  <a:solidFill>
                    <a:srgbClr val="003F5D"/>
                  </a:solidFill>
                </a:rPr>
                <a:t>Impact </a:t>
              </a:r>
              <a:endParaRPr lang="en-US" sz="2200" b="1" dirty="0">
                <a:solidFill>
                  <a:srgbClr val="003F5D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2666" y="3096924"/>
              <a:ext cx="627963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Create a cross-e-infrastructure ‘network’ for identities 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Reduce </a:t>
              </a:r>
              <a:r>
                <a:rPr lang="en-US" sz="2000" dirty="0">
                  <a:solidFill>
                    <a:srgbClr val="003F5D"/>
                  </a:solidFill>
                  <a:cs typeface="Gill Sans"/>
                </a:rPr>
                <a:t>duplication of efforts in the service </a:t>
              </a: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delivery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Improve the penetration of federated access </a:t>
              </a:r>
              <a:endParaRPr lang="en-US" sz="2000" dirty="0">
                <a:solidFill>
                  <a:srgbClr val="003F5D"/>
                </a:solidFill>
                <a:cs typeface="Gill Sans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785456" y="2843039"/>
              <a:ext cx="5838111" cy="9684"/>
            </a:xfrm>
            <a:prstGeom prst="line">
              <a:avLst/>
            </a:prstGeom>
            <a:ln w="38100">
              <a:solidFill>
                <a:srgbClr val="F57A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4055189" y="4395114"/>
            <a:ext cx="7006623" cy="2107287"/>
            <a:chOff x="4055189" y="4395113"/>
            <a:chExt cx="6803311" cy="1685659"/>
          </a:xfrm>
        </p:grpSpPr>
        <p:sp>
          <p:nvSpPr>
            <p:cNvPr id="30" name="TextBox 29"/>
            <p:cNvSpPr txBox="1"/>
            <p:nvPr/>
          </p:nvSpPr>
          <p:spPr>
            <a:xfrm>
              <a:off x="4055189" y="4395113"/>
              <a:ext cx="1600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>
                  <a:solidFill>
                    <a:srgbClr val="003F5D"/>
                  </a:solidFill>
                </a:rPr>
                <a:t>Outputs</a:t>
              </a:r>
              <a:endParaRPr lang="en-US" sz="2200" b="1" dirty="0">
                <a:solidFill>
                  <a:srgbClr val="003F5D"/>
                </a:solidFill>
              </a:endParaRPr>
            </a:p>
          </p:txBody>
        </p:sp>
        <p:sp>
          <p:nvSpPr>
            <p:cNvPr id="31" name="Round Diagonal Corner Rectangle 30"/>
            <p:cNvSpPr/>
            <p:nvPr/>
          </p:nvSpPr>
          <p:spPr>
            <a:xfrm rot="5400000">
              <a:off x="6886462" y="2108734"/>
              <a:ext cx="1242364" cy="6701711"/>
            </a:xfrm>
            <a:prstGeom prst="round2DiagRect">
              <a:avLst/>
            </a:prstGeom>
            <a:noFill/>
            <a:ln>
              <a:solidFill>
                <a:srgbClr val="1C416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055189" y="4889400"/>
              <a:ext cx="6803311" cy="10586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Design of integrated AAI built on federated access 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err="1" smtClean="0">
                  <a:solidFill>
                    <a:srgbClr val="003F5D"/>
                  </a:solidFill>
                  <a:cs typeface="Gill Sans"/>
                </a:rPr>
                <a:t>Harmonised</a:t>
              </a: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 policies to easy cross-discipline collaboration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Pilot selected use-cases 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Offer a </a:t>
              </a:r>
              <a:r>
                <a:rPr lang="en-US" sz="2000" dirty="0">
                  <a:solidFill>
                    <a:srgbClr val="003F5D"/>
                  </a:solidFill>
                  <a:cs typeface="Gill Sans"/>
                </a:rPr>
                <a:t>d</a:t>
              </a: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iversified training package 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4156789" y="4733810"/>
              <a:ext cx="6574711" cy="12979"/>
            </a:xfrm>
            <a:prstGeom prst="line">
              <a:avLst/>
            </a:prstGeom>
            <a:ln w="38100">
              <a:solidFill>
                <a:srgbClr val="F57A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336800" y="1354189"/>
            <a:ext cx="6388099" cy="1374581"/>
            <a:chOff x="2336800" y="1354189"/>
            <a:chExt cx="6388099" cy="1374581"/>
          </a:xfrm>
        </p:grpSpPr>
        <p:sp>
          <p:nvSpPr>
            <p:cNvPr id="36" name="Rectangle 35"/>
            <p:cNvSpPr/>
            <p:nvPr/>
          </p:nvSpPr>
          <p:spPr>
            <a:xfrm>
              <a:off x="7677410" y="1831670"/>
              <a:ext cx="1047489" cy="897100"/>
            </a:xfrm>
            <a:prstGeom prst="rect">
              <a:avLst/>
            </a:prstGeom>
            <a:solidFill>
              <a:srgbClr val="004E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2336800" y="1354189"/>
              <a:ext cx="5777561" cy="1041400"/>
            </a:xfrm>
            <a:custGeom>
              <a:avLst/>
              <a:gdLst>
                <a:gd name="connsiteX0" fmla="*/ 0 w 3795662"/>
                <a:gd name="connsiteY0" fmla="*/ 0 h 2277397"/>
                <a:gd name="connsiteX1" fmla="*/ 3795662 w 3795662"/>
                <a:gd name="connsiteY1" fmla="*/ 0 h 2277397"/>
                <a:gd name="connsiteX2" fmla="*/ 3795662 w 3795662"/>
                <a:gd name="connsiteY2" fmla="*/ 2277397 h 2277397"/>
                <a:gd name="connsiteX3" fmla="*/ 0 w 3795662"/>
                <a:gd name="connsiteY3" fmla="*/ 2277397 h 2277397"/>
                <a:gd name="connsiteX4" fmla="*/ 0 w 3795662"/>
                <a:gd name="connsiteY4" fmla="*/ 0 h 227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5662" h="2277397">
                  <a:moveTo>
                    <a:pt x="0" y="0"/>
                  </a:moveTo>
                  <a:lnTo>
                    <a:pt x="3795662" y="0"/>
                  </a:lnTo>
                  <a:lnTo>
                    <a:pt x="3795662" y="2277397"/>
                  </a:lnTo>
                  <a:lnTo>
                    <a:pt x="0" y="22773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461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1" algn="ctr">
                <a:spcBef>
                  <a:spcPct val="20000"/>
                </a:spcBef>
              </a:pPr>
              <a:r>
                <a:rPr lang="en-US" sz="2200" dirty="0" smtClean="0">
                  <a:solidFill>
                    <a:schemeClr val="bg1"/>
                  </a:solidFill>
                  <a:cs typeface="Gill Sans Light"/>
                </a:rPr>
                <a:t>Avoid a future in which new research collaborations develop independent AAIs</a:t>
              </a:r>
              <a:r>
                <a:rPr lang="en-US" sz="2200" dirty="0">
                  <a:solidFill>
                    <a:schemeClr val="bg1"/>
                  </a:solidFill>
                  <a:cs typeface="Gill Sans Light"/>
                </a:rPr>
                <a:t/>
              </a:r>
              <a:br>
                <a:rPr lang="en-US" sz="2200" dirty="0">
                  <a:solidFill>
                    <a:schemeClr val="bg1"/>
                  </a:solidFill>
                  <a:cs typeface="Gill Sans Light"/>
                </a:rPr>
              </a:br>
              <a:r>
                <a:rPr kumimoji="0" lang="en-GB" sz="2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Light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37" name="Right Triangle 36"/>
            <p:cNvSpPr/>
            <p:nvPr/>
          </p:nvSpPr>
          <p:spPr>
            <a:xfrm rot="5400000">
              <a:off x="7739664" y="2354073"/>
              <a:ext cx="328418" cy="420976"/>
            </a:xfrm>
            <a:prstGeom prst="rt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421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01116" y="1324043"/>
            <a:ext cx="6377684" cy="516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Integration, policy </a:t>
            </a:r>
            <a:r>
              <a:rPr lang="en-US" sz="2000" b="1" dirty="0" err="1" smtClean="0"/>
              <a:t>harmonisation</a:t>
            </a:r>
            <a:r>
              <a:rPr lang="en-US" sz="2000" b="1" dirty="0" smtClean="0"/>
              <a:t>, piloting and training </a:t>
            </a:r>
            <a:endParaRPr lang="en-US" sz="2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5238531" y="2130398"/>
            <a:ext cx="3083289" cy="1064630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003959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b" anchorCtr="1">
            <a:noAutofit/>
          </a:bodyPr>
          <a:lstStyle/>
          <a:p>
            <a:pPr lvl="1"/>
            <a:r>
              <a:rPr lang="en-GB" dirty="0" smtClean="0">
                <a:solidFill>
                  <a:schemeClr val="bg1"/>
                </a:solidFill>
                <a:cs typeface="Gill Sans"/>
              </a:rPr>
              <a:t>Use </a:t>
            </a:r>
            <a:r>
              <a:rPr lang="en-GB" dirty="0">
                <a:solidFill>
                  <a:schemeClr val="bg1"/>
                </a:solidFill>
                <a:cs typeface="Gill Sans"/>
              </a:rPr>
              <a:t>existing e-infrastructures in the delivery chain</a:t>
            </a:r>
          </a:p>
        </p:txBody>
      </p:sp>
      <p:sp>
        <p:nvSpPr>
          <p:cNvPr id="9" name="Freeform 8"/>
          <p:cNvSpPr/>
          <p:nvPr/>
        </p:nvSpPr>
        <p:spPr>
          <a:xfrm>
            <a:off x="3113685" y="4645940"/>
            <a:ext cx="3013661" cy="1457580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003959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t" anchorCtr="1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kern="1200" dirty="0" smtClean="0">
                <a:solidFill>
                  <a:schemeClr val="bg1"/>
                </a:solidFill>
                <a:latin typeface="Gill Sans"/>
                <a:cs typeface="Gill Sans"/>
              </a:rPr>
              <a:t>Work with e-</a:t>
            </a:r>
            <a:r>
              <a:rPr lang="en-GB" dirty="0" err="1" smtClean="0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GB" kern="1200" dirty="0" err="1" smtClean="0">
                <a:solidFill>
                  <a:schemeClr val="bg1"/>
                </a:solidFill>
                <a:latin typeface="Gill Sans"/>
                <a:cs typeface="Gill Sans"/>
              </a:rPr>
              <a:t>nfras</a:t>
            </a:r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 and user communities to solve existing challenges, pilot use-cases and get feedback on the results</a:t>
            </a:r>
            <a:endParaRPr lang="en-GB" sz="2000" kern="120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4551" y="2133395"/>
            <a:ext cx="8820472" cy="2721368"/>
            <a:chOff x="614551" y="2133395"/>
            <a:chExt cx="8820472" cy="2721368"/>
          </a:xfrm>
        </p:grpSpPr>
        <p:sp>
          <p:nvSpPr>
            <p:cNvPr id="11" name="Freeform 10"/>
            <p:cNvSpPr/>
            <p:nvPr/>
          </p:nvSpPr>
          <p:spPr>
            <a:xfrm>
              <a:off x="1355895" y="2133395"/>
              <a:ext cx="3417020" cy="1029545"/>
            </a:xfrm>
            <a:custGeom>
              <a:avLst/>
              <a:gdLst>
                <a:gd name="connsiteX0" fmla="*/ 0 w 2506215"/>
                <a:gd name="connsiteY0" fmla="*/ 0 h 1929814"/>
                <a:gd name="connsiteX1" fmla="*/ 2506215 w 2506215"/>
                <a:gd name="connsiteY1" fmla="*/ 0 h 1929814"/>
                <a:gd name="connsiteX2" fmla="*/ 2506215 w 2506215"/>
                <a:gd name="connsiteY2" fmla="*/ 1929814 h 1929814"/>
                <a:gd name="connsiteX3" fmla="*/ 0 w 2506215"/>
                <a:gd name="connsiteY3" fmla="*/ 1929814 h 1929814"/>
                <a:gd name="connsiteX4" fmla="*/ 0 w 2506215"/>
                <a:gd name="connsiteY4" fmla="*/ 0 h 1929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6215" h="1929814">
                  <a:moveTo>
                    <a:pt x="0" y="0"/>
                  </a:moveTo>
                  <a:lnTo>
                    <a:pt x="2506215" y="0"/>
                  </a:lnTo>
                  <a:lnTo>
                    <a:pt x="2506215" y="1929814"/>
                  </a:lnTo>
                  <a:lnTo>
                    <a:pt x="0" y="1929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959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b" anchorCtr="1">
              <a:noAutofit/>
            </a:bodyPr>
            <a:lstStyle/>
            <a:p>
              <a:pPr lvl="1" algn="ctr"/>
              <a:r>
                <a:rPr lang="en-GB" dirty="0" smtClean="0">
                  <a:solidFill>
                    <a:schemeClr val="bg1"/>
                  </a:solidFill>
                  <a:cs typeface="Gill Sans"/>
                </a:rPr>
                <a:t>Design an integrated AAI built on production infrastructures   </a:t>
              </a:r>
              <a:endParaRPr lang="en-GB" dirty="0">
                <a:solidFill>
                  <a:schemeClr val="bg1"/>
                </a:solidFill>
                <a:cs typeface="Gill Sans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14551" y="2924949"/>
              <a:ext cx="8820472" cy="1929814"/>
              <a:chOff x="614551" y="2924949"/>
              <a:chExt cx="8820472" cy="1929814"/>
            </a:xfrm>
          </p:grpSpPr>
          <p:sp>
            <p:nvSpPr>
              <p:cNvPr id="6" name="Notched Right Arrow 5"/>
              <p:cNvSpPr/>
              <p:nvPr/>
            </p:nvSpPr>
            <p:spPr>
              <a:xfrm>
                <a:off x="614551" y="2924949"/>
                <a:ext cx="8820472" cy="1929814"/>
              </a:xfrm>
              <a:prstGeom prst="notchedRightArrow">
                <a:avLst/>
              </a:prstGeom>
              <a:solidFill>
                <a:srgbClr val="F57A1E"/>
              </a:solidFill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" name="Oval 7"/>
              <p:cNvSpPr/>
              <p:nvPr/>
            </p:nvSpPr>
            <p:spPr>
              <a:xfrm>
                <a:off x="1651329" y="3648630"/>
                <a:ext cx="492476" cy="482453"/>
              </a:xfrm>
              <a:prstGeom prst="ellipse">
                <a:avLst/>
              </a:prstGeom>
              <a:solidFill>
                <a:srgbClr val="004461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" name="Oval 9"/>
              <p:cNvSpPr/>
              <p:nvPr/>
            </p:nvSpPr>
            <p:spPr>
              <a:xfrm>
                <a:off x="4337525" y="3648630"/>
                <a:ext cx="492476" cy="482453"/>
              </a:xfrm>
              <a:prstGeom prst="ellipse">
                <a:avLst/>
              </a:prstGeom>
              <a:solidFill>
                <a:srgbClr val="004461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Oval 11"/>
              <p:cNvSpPr/>
              <p:nvPr/>
            </p:nvSpPr>
            <p:spPr>
              <a:xfrm>
                <a:off x="7023720" y="3648630"/>
                <a:ext cx="492476" cy="482453"/>
              </a:xfrm>
              <a:prstGeom prst="ellipse">
                <a:avLst/>
              </a:prstGeom>
              <a:solidFill>
                <a:srgbClr val="004461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</p:grpSp>
    </p:spTree>
    <p:extLst>
      <p:ext uri="{BB962C8B-B14F-4D97-AF65-F5344CB8AC3E}">
        <p14:creationId xmlns:p14="http://schemas.microsoft.com/office/powerpoint/2010/main" val="207585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AARC Work areas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1336674"/>
            <a:ext cx="6616700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4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7146" y="2436849"/>
            <a:ext cx="9612087" cy="1325563"/>
          </a:xfrm>
        </p:spPr>
        <p:txBody>
          <a:bodyPr/>
          <a:lstStyle/>
          <a:p>
            <a:r>
              <a:rPr lang="en-US" dirty="0" smtClean="0"/>
              <a:t>First 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9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groups and (proposed) policies, but leaving many open issues</a:t>
            </a:r>
          </a:p>
          <a:p>
            <a:r>
              <a:rPr lang="en-US" dirty="0" smtClean="0"/>
              <a:t>This WP aims to deal with the open issues:</a:t>
            </a:r>
          </a:p>
          <a:p>
            <a:pPr lvl="1"/>
            <a:r>
              <a:rPr lang="en-US" dirty="0" smtClean="0"/>
              <a:t>By liaising with existing groups and and work </a:t>
            </a:r>
          </a:p>
          <a:p>
            <a:pPr lvl="1"/>
            <a:endParaRPr lang="en-US" dirty="0"/>
          </a:p>
          <a:p>
            <a:r>
              <a:rPr lang="en-US" dirty="0" smtClean="0"/>
              <a:t>Work to address different areas: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6791C"/>
                </a:solidFill>
              </a:rPr>
              <a:t>Levels of Assurance</a:t>
            </a:r>
            <a:r>
              <a:rPr lang="en-US" dirty="0"/>
              <a:t>” 	– a minimally-useful level and a differentiated set, for ID and attributes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6791C"/>
                </a:solidFill>
              </a:rPr>
              <a:t>Incident Response</a:t>
            </a:r>
            <a:r>
              <a:rPr lang="en-US" dirty="0"/>
              <a:t>”	– encouraging ‘expression’ of engagement by (federation) partners</a:t>
            </a:r>
            <a:br>
              <a:rPr lang="en-US" dirty="0"/>
            </a:br>
            <a:r>
              <a:rPr lang="en-US" dirty="0"/>
              <a:t>				   and a common understanding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6791C"/>
                </a:solidFill>
              </a:rPr>
              <a:t>Sustainability models </a:t>
            </a:r>
            <a:r>
              <a:rPr lang="en-US" dirty="0">
                <a:solidFill>
                  <a:srgbClr val="F6791C"/>
                </a:solidFill>
              </a:rPr>
              <a:t>and Guest </a:t>
            </a:r>
            <a:r>
              <a:rPr lang="en-US" dirty="0" err="1">
                <a:solidFill>
                  <a:srgbClr val="F6791C"/>
                </a:solidFill>
              </a:rPr>
              <a:t>IdPs</a:t>
            </a:r>
            <a:r>
              <a:rPr lang="en-US" dirty="0"/>
              <a:t>”	– how can a service be offered in the long run?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6791C"/>
                </a:solidFill>
              </a:rPr>
              <a:t>Scalable policy negotiation</a:t>
            </a:r>
            <a:r>
              <a:rPr lang="en-US" dirty="0"/>
              <a:t>” 		– beyond bilateral discussion (and more IGTF style ?)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6791C"/>
                </a:solidFill>
              </a:rPr>
              <a:t>Protection of (accounting) data privacy</a:t>
            </a:r>
            <a:r>
              <a:rPr lang="en-US" dirty="0" smtClean="0"/>
              <a:t>”  </a:t>
            </a:r>
            <a:r>
              <a:rPr lang="en-US" dirty="0"/>
              <a:t>– aggregation of PI-like data in </a:t>
            </a:r>
            <a:r>
              <a:rPr lang="en-US" dirty="0" smtClean="0"/>
              <a:t>collaborative </a:t>
            </a:r>
            <a:r>
              <a:rPr lang="en-US" dirty="0"/>
              <a:t>infrastructures</a:t>
            </a:r>
          </a:p>
          <a:p>
            <a:pPr marL="0" indent="0">
              <a:buNone/>
            </a:pPr>
            <a:endParaRPr lang="en-US" sz="1800" dirty="0">
              <a:solidFill>
                <a:srgbClr val="00436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and Best Practices </a:t>
            </a:r>
            <a:r>
              <a:rPr lang="en-US" dirty="0" err="1" smtClean="0"/>
              <a:t>Harmonisation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1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4608144" cy="3179559"/>
          </a:xfrm>
          <a:solidFill>
            <a:srgbClr val="004461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Security Incident on FIM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To agree on a generic </a:t>
            </a:r>
            <a:r>
              <a:rPr lang="en-US" b="1" dirty="0">
                <a:solidFill>
                  <a:schemeClr val="bg1"/>
                </a:solidFill>
              </a:rPr>
              <a:t>security incident response procedure for </a:t>
            </a:r>
            <a:r>
              <a:rPr lang="en-US" b="1" dirty="0" smtClean="0">
                <a:solidFill>
                  <a:schemeClr val="bg1"/>
                </a:solidFill>
              </a:rPr>
              <a:t>federations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Work done in collaboration with </a:t>
            </a:r>
            <a:r>
              <a:rPr lang="en-US" dirty="0" err="1" smtClean="0">
                <a:solidFill>
                  <a:schemeClr val="bg1"/>
                </a:solidFill>
              </a:rPr>
              <a:t>Sirtfi</a:t>
            </a:r>
            <a:r>
              <a:rPr lang="en-US" dirty="0" smtClean="0">
                <a:solidFill>
                  <a:schemeClr val="bg1"/>
                </a:solidFill>
              </a:rPr>
              <a:t> To ensure global acceptance of the results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First version of the </a:t>
            </a:r>
            <a:r>
              <a:rPr lang="en-US" dirty="0" err="1" smtClean="0">
                <a:solidFill>
                  <a:schemeClr val="bg1"/>
                </a:solidFill>
              </a:rPr>
              <a:t>Sirtfi</a:t>
            </a:r>
            <a:r>
              <a:rPr lang="en-US" dirty="0" smtClean="0">
                <a:solidFill>
                  <a:schemeClr val="bg1"/>
                </a:solidFill>
              </a:rPr>
              <a:t> framework ready for consultation via REFEDS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Sirtfi</a:t>
            </a:r>
            <a:r>
              <a:rPr lang="en-US" dirty="0" smtClean="0">
                <a:solidFill>
                  <a:schemeClr val="bg1"/>
                </a:solidFill>
              </a:rPr>
              <a:t> WG: 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https://</a:t>
            </a:r>
            <a:r>
              <a:rPr lang="en-US" dirty="0" err="1">
                <a:solidFill>
                  <a:schemeClr val="bg1"/>
                </a:solidFill>
              </a:rPr>
              <a:t>wiki.refeds.org</a:t>
            </a:r>
            <a:r>
              <a:rPr lang="en-US" dirty="0">
                <a:solidFill>
                  <a:schemeClr val="bg1"/>
                </a:solidFill>
              </a:rPr>
              <a:t>/display/GROUPS/SIRTFI </a:t>
            </a:r>
          </a:p>
          <a:p>
            <a:pPr marL="3429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pPr marL="342900" lvl="1" indent="0">
              <a:buNone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42900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and Best Practices </a:t>
            </a:r>
            <a:r>
              <a:rPr lang="en-US" dirty="0" err="1" smtClean="0"/>
              <a:t>Harmonisation</a:t>
            </a:r>
            <a:r>
              <a:rPr lang="en-US" dirty="0" smtClean="0"/>
              <a:t> – so far  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613514" y="1439333"/>
            <a:ext cx="4686186" cy="3179559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solidFill>
                  <a:schemeClr val="bg1"/>
                </a:solidFill>
              </a:rPr>
              <a:t>LoA</a:t>
            </a:r>
            <a:r>
              <a:rPr lang="en-US" b="1" dirty="0" smtClean="0">
                <a:solidFill>
                  <a:schemeClr val="bg1"/>
                </a:solidFill>
              </a:rPr>
              <a:t> work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To agree on a sustainable </a:t>
            </a:r>
            <a:r>
              <a:rPr lang="en-US" b="1" dirty="0" err="1" smtClean="0">
                <a:solidFill>
                  <a:schemeClr val="bg1"/>
                </a:solidFill>
              </a:rPr>
              <a:t>LoA</a:t>
            </a:r>
            <a:r>
              <a:rPr lang="en-US" b="1" dirty="0" smtClean="0">
                <a:solidFill>
                  <a:schemeClr val="bg1"/>
                </a:solidFill>
              </a:rPr>
              <a:t> framework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AARC looks at  </a:t>
            </a:r>
            <a:r>
              <a:rPr lang="en-US" dirty="0" err="1" smtClean="0">
                <a:solidFill>
                  <a:schemeClr val="bg1"/>
                </a:solidFill>
              </a:rPr>
              <a:t>LoA</a:t>
            </a:r>
            <a:r>
              <a:rPr lang="en-US" dirty="0" smtClean="0">
                <a:solidFill>
                  <a:schemeClr val="bg1"/>
                </a:solidFill>
              </a:rPr>
              <a:t> needs of SPs </a:t>
            </a:r>
            <a:r>
              <a:rPr lang="en-US" dirty="0">
                <a:solidFill>
                  <a:schemeClr val="bg1"/>
                </a:solidFill>
              </a:rPr>
              <a:t>and </a:t>
            </a:r>
            <a:r>
              <a:rPr lang="en-US" dirty="0" smtClean="0">
                <a:solidFill>
                  <a:schemeClr val="bg1"/>
                </a:solidFill>
              </a:rPr>
              <a:t>RPs: </a:t>
            </a:r>
            <a:r>
              <a:rPr lang="en-US" dirty="0">
                <a:solidFill>
                  <a:schemeClr val="bg1"/>
                </a:solidFill>
              </a:rPr>
              <a:t>https://</a:t>
            </a:r>
            <a:r>
              <a:rPr lang="en-US" dirty="0" err="1">
                <a:solidFill>
                  <a:schemeClr val="bg1"/>
                </a:solidFill>
              </a:rPr>
              <a:t>wiki.geant.org</a:t>
            </a:r>
            <a:r>
              <a:rPr lang="en-US" dirty="0">
                <a:solidFill>
                  <a:schemeClr val="bg1"/>
                </a:solidFill>
              </a:rPr>
              <a:t>/display/AARC/</a:t>
            </a:r>
            <a:r>
              <a:rPr lang="en-US" dirty="0" err="1">
                <a:solidFill>
                  <a:schemeClr val="bg1"/>
                </a:solidFill>
              </a:rPr>
              <a:t>LoA+survey+for+SP+communities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GN4 and R&amp;E federations (and </a:t>
            </a:r>
            <a:r>
              <a:rPr lang="en-US" dirty="0" err="1" smtClean="0">
                <a:solidFill>
                  <a:schemeClr val="bg1"/>
                </a:solidFill>
              </a:rPr>
              <a:t>IdPs</a:t>
            </a:r>
            <a:r>
              <a:rPr lang="en-US" dirty="0" smtClean="0">
                <a:solidFill>
                  <a:schemeClr val="bg1"/>
                </a:solidFill>
              </a:rPr>
              <a:t>) </a:t>
            </a:r>
            <a:r>
              <a:rPr lang="en-US" dirty="0">
                <a:solidFill>
                  <a:schemeClr val="bg1"/>
                </a:solidFill>
              </a:rPr>
              <a:t>looking at the ‘service aspect’ of providing </a:t>
            </a:r>
            <a:r>
              <a:rPr lang="en-US" dirty="0" smtClean="0">
                <a:solidFill>
                  <a:schemeClr val="bg1"/>
                </a:solidFill>
              </a:rPr>
              <a:t>assurance</a:t>
            </a:r>
          </a:p>
          <a:p>
            <a:pPr marL="171450" lvl="1">
              <a:spcBef>
                <a:spcPts val="750"/>
              </a:spcBef>
            </a:pPr>
            <a:r>
              <a:rPr lang="en-US" dirty="0">
                <a:solidFill>
                  <a:schemeClr val="bg1"/>
                </a:solidFill>
              </a:rPr>
              <a:t>Key </a:t>
            </a:r>
            <a:r>
              <a:rPr lang="en-US" dirty="0" smtClean="0">
                <a:solidFill>
                  <a:schemeClr val="bg1"/>
                </a:solidFill>
              </a:rPr>
              <a:t>challenges: </a:t>
            </a:r>
          </a:p>
          <a:p>
            <a:pPr marL="514350" lvl="2">
              <a:spcBef>
                <a:spcPts val="750"/>
              </a:spcBef>
            </a:pPr>
            <a:r>
              <a:rPr lang="en-US" dirty="0" smtClean="0">
                <a:solidFill>
                  <a:schemeClr val="bg1"/>
                </a:solidFill>
              </a:rPr>
              <a:t>cost </a:t>
            </a:r>
            <a:r>
              <a:rPr lang="en-US" dirty="0">
                <a:solidFill>
                  <a:schemeClr val="bg1"/>
                </a:solidFill>
              </a:rPr>
              <a:t>of </a:t>
            </a:r>
            <a:r>
              <a:rPr lang="en-US" dirty="0" smtClean="0">
                <a:solidFill>
                  <a:schemeClr val="bg1"/>
                </a:solidFill>
              </a:rPr>
              <a:t>operations</a:t>
            </a:r>
          </a:p>
          <a:p>
            <a:pPr marL="514350" lvl="2">
              <a:spcBef>
                <a:spcPts val="750"/>
              </a:spcBef>
            </a:pPr>
            <a:r>
              <a:rPr lang="en-US" dirty="0" smtClean="0">
                <a:solidFill>
                  <a:schemeClr val="bg1"/>
                </a:solidFill>
              </a:rPr>
              <a:t>and </a:t>
            </a:r>
            <a:r>
              <a:rPr lang="en-US" dirty="0">
                <a:solidFill>
                  <a:schemeClr val="bg1"/>
                </a:solidFill>
              </a:rPr>
              <a:t>who bears this costs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3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3270738" y="2046904"/>
            <a:ext cx="33770" cy="3969753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r>
              <a:rPr lang="el-GR" dirty="0" smtClean="0"/>
              <a:t> </a:t>
            </a:r>
            <a:r>
              <a:rPr lang="en-US" dirty="0" smtClean="0"/>
              <a:t>Design 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09600" y="1901200"/>
            <a:ext cx="10920686" cy="4444423"/>
            <a:chOff x="252092" y="1355839"/>
            <a:chExt cx="11709994" cy="4989784"/>
          </a:xfrm>
        </p:grpSpPr>
        <p:cxnSp>
          <p:nvCxnSpPr>
            <p:cNvPr id="51" name="Straight Connector 50"/>
            <p:cNvCxnSpPr/>
            <p:nvPr/>
          </p:nvCxnSpPr>
          <p:spPr>
            <a:xfrm flipH="1">
              <a:off x="10052449" y="1519422"/>
              <a:ext cx="4539" cy="4456869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1503364" y="1519422"/>
              <a:ext cx="2739" cy="4424178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4674550" y="1519422"/>
              <a:ext cx="8580" cy="4424178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645337" y="1355839"/>
              <a:ext cx="10708" cy="4620452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252092" y="2649071"/>
              <a:ext cx="2281981" cy="725214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hlinkClick r:id="rId2"/>
                </a:rPr>
                <a:t>Analysis of requirements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42139" y="2675965"/>
              <a:ext cx="2281981" cy="725214"/>
            </a:xfrm>
            <a:prstGeom prst="rect">
              <a:avLst/>
            </a:prstGeom>
            <a:solidFill>
              <a:srgbClr val="003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Analysis of AA technologies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431979" y="1519422"/>
              <a:ext cx="2281981" cy="725214"/>
            </a:xfrm>
            <a:prstGeom prst="rect">
              <a:avLst/>
            </a:prstGeom>
            <a:solidFill>
              <a:srgbClr val="003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Guest Identities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500492" y="3904129"/>
              <a:ext cx="2281981" cy="725214"/>
            </a:xfrm>
            <a:prstGeom prst="rect">
              <a:avLst/>
            </a:prstGeom>
            <a:solidFill>
              <a:srgbClr val="003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Attribute Authorities </a:t>
              </a:r>
              <a:r>
                <a:rPr lang="en-US" dirty="0" smtClean="0"/>
                <a:t>&amp; Token </a:t>
              </a:r>
              <a:r>
                <a:rPr lang="en-US" dirty="0" smtClean="0"/>
                <a:t>Translation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9315410" y="2675965"/>
              <a:ext cx="2281981" cy="725214"/>
            </a:xfrm>
            <a:prstGeom prst="rect">
              <a:avLst/>
            </a:prstGeom>
            <a:solidFill>
              <a:srgbClr val="003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Blueprint Architecture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22490" y="5976291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Sep15</a:t>
              </a:r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01100" y="59762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Dec15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265475" y="5976291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Apr15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1208354" y="5976291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Apr17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713727" y="5976291"/>
              <a:ext cx="6671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Jul16</a:t>
              </a:r>
              <a:endParaRPr lang="en-US" dirty="0"/>
            </a:p>
          </p:txBody>
        </p:sp>
        <p:cxnSp>
          <p:nvCxnSpPr>
            <p:cNvPr id="41" name="Straight Arrow Connector 40"/>
            <p:cNvCxnSpPr>
              <a:endCxn id="33" idx="1"/>
            </p:cNvCxnSpPr>
            <p:nvPr/>
          </p:nvCxnSpPr>
          <p:spPr>
            <a:xfrm>
              <a:off x="2526649" y="3033626"/>
              <a:ext cx="1015490" cy="49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3" idx="3"/>
              <a:endCxn id="34" idx="1"/>
            </p:cNvCxnSpPr>
            <p:nvPr/>
          </p:nvCxnSpPr>
          <p:spPr>
            <a:xfrm flipV="1">
              <a:off x="5824120" y="1882029"/>
              <a:ext cx="607859" cy="115654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endCxn id="35" idx="1"/>
            </p:cNvCxnSpPr>
            <p:nvPr/>
          </p:nvCxnSpPr>
          <p:spPr>
            <a:xfrm>
              <a:off x="5830531" y="3041471"/>
              <a:ext cx="669961" cy="122526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endCxn id="36" idx="1"/>
            </p:cNvCxnSpPr>
            <p:nvPr/>
          </p:nvCxnSpPr>
          <p:spPr>
            <a:xfrm flipV="1">
              <a:off x="5830531" y="3038572"/>
              <a:ext cx="3484879" cy="289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35" idx="3"/>
              <a:endCxn id="36" idx="1"/>
            </p:cNvCxnSpPr>
            <p:nvPr/>
          </p:nvCxnSpPr>
          <p:spPr>
            <a:xfrm flipV="1">
              <a:off x="8782473" y="3038572"/>
              <a:ext cx="532937" cy="122816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4" idx="3"/>
              <a:endCxn id="36" idx="1"/>
            </p:cNvCxnSpPr>
            <p:nvPr/>
          </p:nvCxnSpPr>
          <p:spPr>
            <a:xfrm>
              <a:off x="8713960" y="1882029"/>
              <a:ext cx="601450" cy="115654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11585221" y="1519422"/>
              <a:ext cx="12170" cy="4456869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2294149" y="4006405"/>
            <a:ext cx="1942800" cy="645951"/>
          </a:xfrm>
          <a:prstGeom prst="rect">
            <a:avLst/>
          </a:prstGeom>
          <a:solidFill>
            <a:srgbClr val="1C41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First Draft </a:t>
            </a:r>
            <a:r>
              <a:rPr lang="en-US" dirty="0" smtClean="0"/>
              <a:t>high level architecture </a:t>
            </a:r>
            <a:endParaRPr lang="en-US" dirty="0"/>
          </a:p>
        </p:txBody>
      </p:sp>
      <p:cxnSp>
        <p:nvCxnSpPr>
          <p:cNvPr id="28" name="Straight Arrow Connector 27"/>
          <p:cNvCxnSpPr>
            <a:endCxn id="26" idx="1"/>
          </p:cNvCxnSpPr>
          <p:nvPr/>
        </p:nvCxnSpPr>
        <p:spPr>
          <a:xfrm>
            <a:off x="1779084" y="3728157"/>
            <a:ext cx="515065" cy="6012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2"/>
            <a:endCxn id="26" idx="3"/>
          </p:cNvCxnSpPr>
          <p:nvPr/>
        </p:nvCxnSpPr>
        <p:spPr>
          <a:xfrm flipH="1">
            <a:off x="4236949" y="3722993"/>
            <a:ext cx="505017" cy="60638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871899" y="5996474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End Oct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29881" y="1254869"/>
            <a:ext cx="101974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Aim: Design of an integrated AAI framework based on federated access to enable users to </a:t>
            </a:r>
            <a:r>
              <a:rPr lang="en-US" dirty="0" err="1"/>
              <a:t>seamlessy</a:t>
            </a:r>
            <a:r>
              <a:rPr lang="en-US" dirty="0"/>
              <a:t> access services offered by all R&amp;E e-infrastructures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42B61AA90142A8D5A114AFFAD389" ma:contentTypeVersion="1" ma:contentTypeDescription="Create a new document." ma:contentTypeScope="" ma:versionID="138dd77d572eb9aa87051d9216bdb44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F8F0BB2-8848-4E68-80B0-B0624BDBD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AA3960-760A-4B61-8C8B-DBF90F37C8C8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sharepoint/v3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7559</TotalTime>
  <Words>707</Words>
  <Application>Microsoft Macintosh PowerPoint</Application>
  <PresentationFormat>Widescreen</PresentationFormat>
  <Paragraphs>162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Gill Sans</vt:lpstr>
      <vt:lpstr>Gill Sans Light</vt:lpstr>
      <vt:lpstr>Verdana</vt:lpstr>
      <vt:lpstr>Arial</vt:lpstr>
      <vt:lpstr>GEANT Association</vt:lpstr>
      <vt:lpstr>PowerPoint Presentation</vt:lpstr>
      <vt:lpstr>AARC Facts</vt:lpstr>
      <vt:lpstr>AARC Vision and Outputs </vt:lpstr>
      <vt:lpstr>Approach </vt:lpstr>
      <vt:lpstr>AARC Work areas </vt:lpstr>
      <vt:lpstr>First Results </vt:lpstr>
      <vt:lpstr>Policy and Best Practices Harmonisation </vt:lpstr>
      <vt:lpstr>Policy and Best Practices Harmonisation – so far  </vt:lpstr>
      <vt:lpstr>Architecture Design </vt:lpstr>
      <vt:lpstr>Architecture Design – Analysis of requirements</vt:lpstr>
      <vt:lpstr>Architecture Design – Analysis of requirements</vt:lpstr>
      <vt:lpstr>Pilots </vt:lpstr>
      <vt:lpstr>About today’s event </vt:lpstr>
      <vt:lpstr>Goals </vt:lpstr>
      <vt:lpstr>PowerPoint Presentation</vt:lpstr>
    </vt:vector>
  </TitlesOfParts>
  <Company>DANTE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lastModifiedBy>Licia Florio</cp:lastModifiedBy>
  <cp:revision>203</cp:revision>
  <cp:lastPrinted>2015-05-01T10:30:08Z</cp:lastPrinted>
  <dcterms:created xsi:type="dcterms:W3CDTF">2015-04-29T14:13:57Z</dcterms:created>
  <dcterms:modified xsi:type="dcterms:W3CDTF">2015-10-26T11:19:28Z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</Properties>
</file>