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9"/>
  </p:notesMasterIdLst>
  <p:sldIdLst>
    <p:sldId id="283" r:id="rId5"/>
    <p:sldId id="304" r:id="rId6"/>
    <p:sldId id="296" r:id="rId7"/>
    <p:sldId id="314" r:id="rId8"/>
    <p:sldId id="315" r:id="rId9"/>
    <p:sldId id="317" r:id="rId10"/>
    <p:sldId id="316" r:id="rId11"/>
    <p:sldId id="318" r:id="rId12"/>
    <p:sldId id="319" r:id="rId13"/>
    <p:sldId id="321" r:id="rId14"/>
    <p:sldId id="322" r:id="rId15"/>
    <p:sldId id="323" r:id="rId16"/>
    <p:sldId id="324" r:id="rId17"/>
    <p:sldId id="286" r:id="rId18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A1E"/>
    <a:srgbClr val="0C3959"/>
    <a:srgbClr val="00638C"/>
    <a:srgbClr val="004461"/>
    <a:srgbClr val="1C4161"/>
    <a:srgbClr val="003959"/>
    <a:srgbClr val="F6791C"/>
    <a:srgbClr val="003F5D"/>
    <a:srgbClr val="5B3F1F"/>
    <a:srgbClr val="004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4685"/>
  </p:normalViewPr>
  <p:slideViewPr>
    <p:cSldViewPr snapToGrid="0">
      <p:cViewPr>
        <p:scale>
          <a:sx n="109" d="100"/>
          <a:sy n="109" d="100"/>
        </p:scale>
        <p:origin x="88" y="-6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2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836457-414E-924C-9B90-A7E0BBE245BB}" type="doc">
      <dgm:prSet loTypeId="urn:microsoft.com/office/officeart/2009/3/layout/RandomtoResultProcess" loCatId="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223B81C-80B4-4044-BDDF-3ED873BBCB5D}">
      <dgm:prSet phldrT="[Text]"/>
      <dgm:spPr/>
      <dgm:t>
        <a:bodyPr/>
        <a:lstStyle/>
        <a:p>
          <a:r>
            <a:rPr lang="en-US" dirty="0" smtClean="0">
              <a:solidFill>
                <a:srgbClr val="1C4161"/>
              </a:solidFill>
            </a:rPr>
            <a:t>Requirements</a:t>
          </a:r>
          <a:endParaRPr lang="en-US" dirty="0">
            <a:solidFill>
              <a:srgbClr val="1C4161"/>
            </a:solidFill>
          </a:endParaRPr>
        </a:p>
        <a:p>
          <a:r>
            <a:rPr lang="en-US" dirty="0">
              <a:solidFill>
                <a:srgbClr val="1C4161"/>
              </a:solidFill>
            </a:rPr>
            <a:t>&amp; </a:t>
          </a:r>
          <a:r>
            <a:rPr lang="en-US" dirty="0" smtClean="0">
              <a:solidFill>
                <a:srgbClr val="1C4161"/>
              </a:solidFill>
            </a:rPr>
            <a:t>existing</a:t>
          </a:r>
          <a:r>
            <a:rPr lang="en-US" baseline="0" dirty="0" smtClean="0">
              <a:solidFill>
                <a:srgbClr val="1C4161"/>
              </a:solidFill>
            </a:rPr>
            <a:t> material</a:t>
          </a:r>
          <a:endParaRPr lang="en-US" dirty="0">
            <a:solidFill>
              <a:srgbClr val="1C4161"/>
            </a:solidFill>
          </a:endParaRPr>
        </a:p>
      </dgm:t>
    </dgm:pt>
    <dgm:pt modelId="{DF0C584F-F007-1649-B02D-04AE7429D302}" type="parTrans" cxnId="{E62AD788-3098-C843-985E-DA2B72AF0B67}">
      <dgm:prSet/>
      <dgm:spPr/>
      <dgm:t>
        <a:bodyPr/>
        <a:lstStyle/>
        <a:p>
          <a:endParaRPr lang="en-US"/>
        </a:p>
      </dgm:t>
    </dgm:pt>
    <dgm:pt modelId="{421E05CA-E3AE-804B-8D7D-68D8F65CC917}" type="sibTrans" cxnId="{E62AD788-3098-C843-985E-DA2B72AF0B67}">
      <dgm:prSet/>
      <dgm:spPr/>
      <dgm:t>
        <a:bodyPr/>
        <a:lstStyle/>
        <a:p>
          <a:endParaRPr lang="en-US"/>
        </a:p>
      </dgm:t>
    </dgm:pt>
    <dgm:pt modelId="{379850AE-F010-4B4A-9730-FBB264566A97}">
      <dgm:prSet phldrT="[Text]" custT="1"/>
      <dgm:spPr>
        <a:solidFill>
          <a:srgbClr val="004461"/>
        </a:solidFill>
      </dgm:spPr>
      <dgm:t>
        <a:bodyPr/>
        <a:lstStyle/>
        <a:p>
          <a:pPr algn="l"/>
          <a:r>
            <a:rPr lang="en-US" sz="1800" dirty="0" smtClean="0"/>
            <a:t>- </a:t>
          </a:r>
        </a:p>
        <a:p>
          <a:pPr algn="l"/>
          <a:r>
            <a:rPr lang="en-US" sz="1800" dirty="0" smtClean="0"/>
            <a:t>- Value proposition</a:t>
          </a:r>
        </a:p>
        <a:p>
          <a:pPr algn="l"/>
          <a:r>
            <a:rPr lang="en-US" sz="1800" dirty="0" smtClean="0"/>
            <a:t>- Federation 101</a:t>
          </a:r>
        </a:p>
        <a:p>
          <a:pPr algn="l"/>
          <a:r>
            <a:rPr lang="en-US" sz="1800" dirty="0" smtClean="0"/>
            <a:t>- Training</a:t>
          </a:r>
          <a:r>
            <a:rPr lang="en-US" sz="1800" baseline="0" dirty="0" smtClean="0"/>
            <a:t> for SPs</a:t>
          </a:r>
        </a:p>
        <a:p>
          <a:pPr algn="l"/>
          <a:r>
            <a:rPr lang="en-US" sz="1800" baseline="0" dirty="0" smtClean="0"/>
            <a:t>- Training on AARC results</a:t>
          </a:r>
          <a:endParaRPr lang="en-US" sz="1800" dirty="0" smtClean="0"/>
        </a:p>
        <a:p>
          <a:pPr algn="l"/>
          <a:endParaRPr lang="en-US" sz="1500" dirty="0"/>
        </a:p>
      </dgm:t>
    </dgm:pt>
    <dgm:pt modelId="{81894E7F-DC56-0D47-B844-5E3B4B88E62B}" type="parTrans" cxnId="{CD904472-5F48-9B41-8C1C-0229C178BB61}">
      <dgm:prSet/>
      <dgm:spPr/>
      <dgm:t>
        <a:bodyPr/>
        <a:lstStyle/>
        <a:p>
          <a:endParaRPr lang="en-US"/>
        </a:p>
      </dgm:t>
    </dgm:pt>
    <dgm:pt modelId="{532CC9D2-CF22-644F-BE50-867B4A382BE1}" type="sibTrans" cxnId="{CD904472-5F48-9B41-8C1C-0229C178BB61}">
      <dgm:prSet/>
      <dgm:spPr/>
      <dgm:t>
        <a:bodyPr/>
        <a:lstStyle/>
        <a:p>
          <a:endParaRPr lang="en-US"/>
        </a:p>
      </dgm:t>
    </dgm:pt>
    <dgm:pt modelId="{D23BE675-28BC-1748-BCE0-81FD7A24D0FE}" type="pres">
      <dgm:prSet presAssocID="{85836457-414E-924C-9B90-A7E0BBE245BB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E004823-151D-8546-BC43-097C25ECD5C0}" type="pres">
      <dgm:prSet presAssocID="{C223B81C-80B4-4044-BDDF-3ED873BBCB5D}" presName="chaos" presStyleCnt="0"/>
      <dgm:spPr/>
    </dgm:pt>
    <dgm:pt modelId="{BC36476F-57D1-974F-B34B-02DA1EFAA297}" type="pres">
      <dgm:prSet presAssocID="{C223B81C-80B4-4044-BDDF-3ED873BBCB5D}" presName="parTx1" presStyleLbl="revTx" presStyleIdx="0" presStyleCnt="1"/>
      <dgm:spPr/>
      <dgm:t>
        <a:bodyPr/>
        <a:lstStyle/>
        <a:p>
          <a:endParaRPr lang="en-US"/>
        </a:p>
      </dgm:t>
    </dgm:pt>
    <dgm:pt modelId="{64B66540-7DAB-1549-8A7D-CBE47444A803}" type="pres">
      <dgm:prSet presAssocID="{C223B81C-80B4-4044-BDDF-3ED873BBCB5D}" presName="c1" presStyleLbl="node1" presStyleIdx="0" presStyleCnt="19"/>
      <dgm:spPr/>
    </dgm:pt>
    <dgm:pt modelId="{1A91CE0D-5CA2-7E48-80E6-FA3A3E00668B}" type="pres">
      <dgm:prSet presAssocID="{C223B81C-80B4-4044-BDDF-3ED873BBCB5D}" presName="c2" presStyleLbl="node1" presStyleIdx="1" presStyleCnt="19"/>
      <dgm:spPr/>
    </dgm:pt>
    <dgm:pt modelId="{FDCE424E-54D1-B946-BE50-B87F021BF0A0}" type="pres">
      <dgm:prSet presAssocID="{C223B81C-80B4-4044-BDDF-3ED873BBCB5D}" presName="c3" presStyleLbl="node1" presStyleIdx="2" presStyleCnt="19"/>
      <dgm:spPr/>
      <dgm:t>
        <a:bodyPr/>
        <a:lstStyle/>
        <a:p>
          <a:endParaRPr lang="en-GB"/>
        </a:p>
      </dgm:t>
    </dgm:pt>
    <dgm:pt modelId="{873B9593-C715-C343-B526-44A5E656EAA6}" type="pres">
      <dgm:prSet presAssocID="{C223B81C-80B4-4044-BDDF-3ED873BBCB5D}" presName="c4" presStyleLbl="node1" presStyleIdx="3" presStyleCnt="19"/>
      <dgm:spPr/>
    </dgm:pt>
    <dgm:pt modelId="{B0C4F755-EEB4-9B41-8E4E-FEB8A683067A}" type="pres">
      <dgm:prSet presAssocID="{C223B81C-80B4-4044-BDDF-3ED873BBCB5D}" presName="c5" presStyleLbl="node1" presStyleIdx="4" presStyleCnt="19"/>
      <dgm:spPr/>
    </dgm:pt>
    <dgm:pt modelId="{87246977-AF9E-7243-9C0E-67E7B7F5C479}" type="pres">
      <dgm:prSet presAssocID="{C223B81C-80B4-4044-BDDF-3ED873BBCB5D}" presName="c6" presStyleLbl="node1" presStyleIdx="5" presStyleCnt="19"/>
      <dgm:spPr/>
    </dgm:pt>
    <dgm:pt modelId="{EE16CBC9-1ECA-2745-8437-B305BA239C5D}" type="pres">
      <dgm:prSet presAssocID="{C223B81C-80B4-4044-BDDF-3ED873BBCB5D}" presName="c7" presStyleLbl="node1" presStyleIdx="6" presStyleCnt="19"/>
      <dgm:spPr/>
    </dgm:pt>
    <dgm:pt modelId="{9472104A-BBE5-F149-850C-E5EBC7271421}" type="pres">
      <dgm:prSet presAssocID="{C223B81C-80B4-4044-BDDF-3ED873BBCB5D}" presName="c8" presStyleLbl="node1" presStyleIdx="7" presStyleCnt="19"/>
      <dgm:spPr/>
    </dgm:pt>
    <dgm:pt modelId="{5BC68E13-5FCE-4D46-AB15-D5055D98DFE2}" type="pres">
      <dgm:prSet presAssocID="{C223B81C-80B4-4044-BDDF-3ED873BBCB5D}" presName="c9" presStyleLbl="node1" presStyleIdx="8" presStyleCnt="19"/>
      <dgm:spPr/>
    </dgm:pt>
    <dgm:pt modelId="{95AFF520-F530-A048-A67C-45103FEDE27E}" type="pres">
      <dgm:prSet presAssocID="{C223B81C-80B4-4044-BDDF-3ED873BBCB5D}" presName="c10" presStyleLbl="node1" presStyleIdx="9" presStyleCnt="19"/>
      <dgm:spPr/>
      <dgm:t>
        <a:bodyPr/>
        <a:lstStyle/>
        <a:p>
          <a:endParaRPr lang="en-GB"/>
        </a:p>
      </dgm:t>
    </dgm:pt>
    <dgm:pt modelId="{2832B158-8002-1C46-BAC0-0908286862B9}" type="pres">
      <dgm:prSet presAssocID="{C223B81C-80B4-4044-BDDF-3ED873BBCB5D}" presName="c11" presStyleLbl="node1" presStyleIdx="10" presStyleCnt="19"/>
      <dgm:spPr/>
    </dgm:pt>
    <dgm:pt modelId="{13C5396B-7C3E-7549-BF44-07FB0665FD2A}" type="pres">
      <dgm:prSet presAssocID="{C223B81C-80B4-4044-BDDF-3ED873BBCB5D}" presName="c12" presStyleLbl="node1" presStyleIdx="11" presStyleCnt="19"/>
      <dgm:spPr/>
    </dgm:pt>
    <dgm:pt modelId="{3FF6BAE9-6E22-A24E-9AE6-08D8738DE99F}" type="pres">
      <dgm:prSet presAssocID="{C223B81C-80B4-4044-BDDF-3ED873BBCB5D}" presName="c13" presStyleLbl="node1" presStyleIdx="12" presStyleCnt="19"/>
      <dgm:spPr/>
    </dgm:pt>
    <dgm:pt modelId="{62A05D80-035F-0448-ADF0-BF3ABF2F408E}" type="pres">
      <dgm:prSet presAssocID="{C223B81C-80B4-4044-BDDF-3ED873BBCB5D}" presName="c14" presStyleLbl="node1" presStyleIdx="13" presStyleCnt="19"/>
      <dgm:spPr/>
    </dgm:pt>
    <dgm:pt modelId="{92D3685E-9FD9-1442-A23E-C479D9ECBA3B}" type="pres">
      <dgm:prSet presAssocID="{C223B81C-80B4-4044-BDDF-3ED873BBCB5D}" presName="c15" presStyleLbl="node1" presStyleIdx="14" presStyleCnt="19"/>
      <dgm:spPr/>
    </dgm:pt>
    <dgm:pt modelId="{99D93567-02F4-3748-998E-82D1FA389A15}" type="pres">
      <dgm:prSet presAssocID="{C223B81C-80B4-4044-BDDF-3ED873BBCB5D}" presName="c16" presStyleLbl="node1" presStyleIdx="15" presStyleCnt="19"/>
      <dgm:spPr/>
    </dgm:pt>
    <dgm:pt modelId="{791650D9-74D9-174F-9BF2-6460661DC4BD}" type="pres">
      <dgm:prSet presAssocID="{C223B81C-80B4-4044-BDDF-3ED873BBCB5D}" presName="c17" presStyleLbl="node1" presStyleIdx="16" presStyleCnt="19"/>
      <dgm:spPr/>
    </dgm:pt>
    <dgm:pt modelId="{D056AD30-BD0E-EB4B-954E-9E910AAD751B}" type="pres">
      <dgm:prSet presAssocID="{C223B81C-80B4-4044-BDDF-3ED873BBCB5D}" presName="c18" presStyleLbl="node1" presStyleIdx="17" presStyleCnt="19"/>
      <dgm:spPr/>
    </dgm:pt>
    <dgm:pt modelId="{C37C4629-F271-E242-A51E-0C92DD661094}" type="pres">
      <dgm:prSet presAssocID="{421E05CA-E3AE-804B-8D7D-68D8F65CC917}" presName="chevronComposite1" presStyleCnt="0"/>
      <dgm:spPr/>
    </dgm:pt>
    <dgm:pt modelId="{50EEB9FF-27E6-1D47-9FC3-8278F939E626}" type="pres">
      <dgm:prSet presAssocID="{421E05CA-E3AE-804B-8D7D-68D8F65CC917}" presName="chevron1" presStyleLbl="sibTrans2D1" presStyleIdx="0" presStyleCnt="2" custScaleX="174793"/>
      <dgm:spPr>
        <a:solidFill>
          <a:srgbClr val="F57A1E"/>
        </a:solidFill>
      </dgm:spPr>
      <dgm:t>
        <a:bodyPr/>
        <a:lstStyle/>
        <a:p>
          <a:endParaRPr lang="en-US"/>
        </a:p>
      </dgm:t>
    </dgm:pt>
    <dgm:pt modelId="{C954BE80-6DC1-CB42-BF6C-2FB7D6780660}" type="pres">
      <dgm:prSet presAssocID="{421E05CA-E3AE-804B-8D7D-68D8F65CC917}" presName="spChevron1" presStyleCnt="0"/>
      <dgm:spPr/>
    </dgm:pt>
    <dgm:pt modelId="{D53F6444-3E37-BD4D-984C-25C8B3465D7F}" type="pres">
      <dgm:prSet presAssocID="{421E05CA-E3AE-804B-8D7D-68D8F65CC917}" presName="overlap" presStyleCnt="0"/>
      <dgm:spPr/>
    </dgm:pt>
    <dgm:pt modelId="{B9668A3B-F888-4E45-94B2-A95D9DD98FBA}" type="pres">
      <dgm:prSet presAssocID="{421E05CA-E3AE-804B-8D7D-68D8F65CC917}" presName="chevronComposite2" presStyleCnt="0"/>
      <dgm:spPr/>
    </dgm:pt>
    <dgm:pt modelId="{EAE5193E-E021-D943-B26F-FA05920FBA23}" type="pres">
      <dgm:prSet presAssocID="{421E05CA-E3AE-804B-8D7D-68D8F65CC917}" presName="chevron2" presStyleLbl="sibTrans2D1" presStyleIdx="1" presStyleCnt="2" custScaleX="170270"/>
      <dgm:spPr>
        <a:solidFill>
          <a:srgbClr val="F57A1E"/>
        </a:solidFill>
      </dgm:spPr>
      <dgm:t>
        <a:bodyPr/>
        <a:lstStyle/>
        <a:p>
          <a:endParaRPr lang="en-US"/>
        </a:p>
      </dgm:t>
    </dgm:pt>
    <dgm:pt modelId="{836832CA-7527-6B49-ABA3-D5DD24DB0E26}" type="pres">
      <dgm:prSet presAssocID="{421E05CA-E3AE-804B-8D7D-68D8F65CC917}" presName="spChevron2" presStyleCnt="0"/>
      <dgm:spPr/>
    </dgm:pt>
    <dgm:pt modelId="{84970B0D-E22E-C14C-BA1B-87602BCFD12E}" type="pres">
      <dgm:prSet presAssocID="{379850AE-F010-4B4A-9730-FBB264566A97}" presName="last" presStyleCnt="0"/>
      <dgm:spPr/>
    </dgm:pt>
    <dgm:pt modelId="{55836B85-BF4C-064E-B732-EB4777562934}" type="pres">
      <dgm:prSet presAssocID="{379850AE-F010-4B4A-9730-FBB264566A97}" presName="circleTx" presStyleLbl="node1" presStyleIdx="18" presStyleCnt="19" custScaleX="129781" custScaleY="119232" custLinFactNeighborX="-615"/>
      <dgm:spPr/>
      <dgm:t>
        <a:bodyPr/>
        <a:lstStyle/>
        <a:p>
          <a:endParaRPr lang="en-US"/>
        </a:p>
      </dgm:t>
    </dgm:pt>
    <dgm:pt modelId="{F0B37E08-EE06-F240-BE21-C47C30080886}" type="pres">
      <dgm:prSet presAssocID="{379850AE-F010-4B4A-9730-FBB264566A97}" presName="spN" presStyleCnt="0"/>
      <dgm:spPr/>
    </dgm:pt>
  </dgm:ptLst>
  <dgm:cxnLst>
    <dgm:cxn modelId="{37D34959-CEA1-9542-9497-7BFE9B1EA098}" type="presOf" srcId="{85836457-414E-924C-9B90-A7E0BBE245BB}" destId="{D23BE675-28BC-1748-BCE0-81FD7A24D0FE}" srcOrd="0" destOrd="0" presId="urn:microsoft.com/office/officeart/2009/3/layout/RandomtoResultProcess"/>
    <dgm:cxn modelId="{863CA25B-8CC4-2B45-862B-2B094BC3BF3A}" type="presOf" srcId="{379850AE-F010-4B4A-9730-FBB264566A97}" destId="{55836B85-BF4C-064E-B732-EB4777562934}" srcOrd="0" destOrd="0" presId="urn:microsoft.com/office/officeart/2009/3/layout/RandomtoResultProcess"/>
    <dgm:cxn modelId="{E62AD788-3098-C843-985E-DA2B72AF0B67}" srcId="{85836457-414E-924C-9B90-A7E0BBE245BB}" destId="{C223B81C-80B4-4044-BDDF-3ED873BBCB5D}" srcOrd="0" destOrd="0" parTransId="{DF0C584F-F007-1649-B02D-04AE7429D302}" sibTransId="{421E05CA-E3AE-804B-8D7D-68D8F65CC917}"/>
    <dgm:cxn modelId="{5BE2A02E-D52E-CA41-BC1A-AF6D9AB7B2F1}" type="presOf" srcId="{C223B81C-80B4-4044-BDDF-3ED873BBCB5D}" destId="{BC36476F-57D1-974F-B34B-02DA1EFAA297}" srcOrd="0" destOrd="0" presId="urn:microsoft.com/office/officeart/2009/3/layout/RandomtoResultProcess"/>
    <dgm:cxn modelId="{CD904472-5F48-9B41-8C1C-0229C178BB61}" srcId="{85836457-414E-924C-9B90-A7E0BBE245BB}" destId="{379850AE-F010-4B4A-9730-FBB264566A97}" srcOrd="1" destOrd="0" parTransId="{81894E7F-DC56-0D47-B844-5E3B4B88E62B}" sibTransId="{532CC9D2-CF22-644F-BE50-867B4A382BE1}"/>
    <dgm:cxn modelId="{A793D027-9EF2-4842-B24F-52C8D9E74870}" type="presParOf" srcId="{D23BE675-28BC-1748-BCE0-81FD7A24D0FE}" destId="{1E004823-151D-8546-BC43-097C25ECD5C0}" srcOrd="0" destOrd="0" presId="urn:microsoft.com/office/officeart/2009/3/layout/RandomtoResultProcess"/>
    <dgm:cxn modelId="{A0109665-8AA5-4C4D-BF84-129C3DDC41A9}" type="presParOf" srcId="{1E004823-151D-8546-BC43-097C25ECD5C0}" destId="{BC36476F-57D1-974F-B34B-02DA1EFAA297}" srcOrd="0" destOrd="0" presId="urn:microsoft.com/office/officeart/2009/3/layout/RandomtoResultProcess"/>
    <dgm:cxn modelId="{A2D521EF-9020-EF47-ACDF-C124D7404204}" type="presParOf" srcId="{1E004823-151D-8546-BC43-097C25ECD5C0}" destId="{64B66540-7DAB-1549-8A7D-CBE47444A803}" srcOrd="1" destOrd="0" presId="urn:microsoft.com/office/officeart/2009/3/layout/RandomtoResultProcess"/>
    <dgm:cxn modelId="{104EBFC9-EA7C-964E-B042-E89A01B0ED82}" type="presParOf" srcId="{1E004823-151D-8546-BC43-097C25ECD5C0}" destId="{1A91CE0D-5CA2-7E48-80E6-FA3A3E00668B}" srcOrd="2" destOrd="0" presId="urn:microsoft.com/office/officeart/2009/3/layout/RandomtoResultProcess"/>
    <dgm:cxn modelId="{25B09601-D167-DE4F-8BE8-D177C409F81E}" type="presParOf" srcId="{1E004823-151D-8546-BC43-097C25ECD5C0}" destId="{FDCE424E-54D1-B946-BE50-B87F021BF0A0}" srcOrd="3" destOrd="0" presId="urn:microsoft.com/office/officeart/2009/3/layout/RandomtoResultProcess"/>
    <dgm:cxn modelId="{2A4D4FE8-3C74-F74E-8166-3161E97BEDDF}" type="presParOf" srcId="{1E004823-151D-8546-BC43-097C25ECD5C0}" destId="{873B9593-C715-C343-B526-44A5E656EAA6}" srcOrd="4" destOrd="0" presId="urn:microsoft.com/office/officeart/2009/3/layout/RandomtoResultProcess"/>
    <dgm:cxn modelId="{9CDDAD9B-5DE1-C64B-A274-B2772837C3D4}" type="presParOf" srcId="{1E004823-151D-8546-BC43-097C25ECD5C0}" destId="{B0C4F755-EEB4-9B41-8E4E-FEB8A683067A}" srcOrd="5" destOrd="0" presId="urn:microsoft.com/office/officeart/2009/3/layout/RandomtoResultProcess"/>
    <dgm:cxn modelId="{4CC9BCBD-EEB1-784F-BE85-B97127476A38}" type="presParOf" srcId="{1E004823-151D-8546-BC43-097C25ECD5C0}" destId="{87246977-AF9E-7243-9C0E-67E7B7F5C479}" srcOrd="6" destOrd="0" presId="urn:microsoft.com/office/officeart/2009/3/layout/RandomtoResultProcess"/>
    <dgm:cxn modelId="{938D8909-4F41-D646-85E0-BB7F5E3EE0BB}" type="presParOf" srcId="{1E004823-151D-8546-BC43-097C25ECD5C0}" destId="{EE16CBC9-1ECA-2745-8437-B305BA239C5D}" srcOrd="7" destOrd="0" presId="urn:microsoft.com/office/officeart/2009/3/layout/RandomtoResultProcess"/>
    <dgm:cxn modelId="{3B4A6151-0C5A-E440-A364-E8826FDF2BBB}" type="presParOf" srcId="{1E004823-151D-8546-BC43-097C25ECD5C0}" destId="{9472104A-BBE5-F149-850C-E5EBC7271421}" srcOrd="8" destOrd="0" presId="urn:microsoft.com/office/officeart/2009/3/layout/RandomtoResultProcess"/>
    <dgm:cxn modelId="{04906714-1F4F-6E49-ABCC-1E7E3172EAF4}" type="presParOf" srcId="{1E004823-151D-8546-BC43-097C25ECD5C0}" destId="{5BC68E13-5FCE-4D46-AB15-D5055D98DFE2}" srcOrd="9" destOrd="0" presId="urn:microsoft.com/office/officeart/2009/3/layout/RandomtoResultProcess"/>
    <dgm:cxn modelId="{2FE9E9C7-610E-794C-BAE5-F54DD908E87B}" type="presParOf" srcId="{1E004823-151D-8546-BC43-097C25ECD5C0}" destId="{95AFF520-F530-A048-A67C-45103FEDE27E}" srcOrd="10" destOrd="0" presId="urn:microsoft.com/office/officeart/2009/3/layout/RandomtoResultProcess"/>
    <dgm:cxn modelId="{D0367155-A129-E446-BD28-CBD42219EB3A}" type="presParOf" srcId="{1E004823-151D-8546-BC43-097C25ECD5C0}" destId="{2832B158-8002-1C46-BAC0-0908286862B9}" srcOrd="11" destOrd="0" presId="urn:microsoft.com/office/officeart/2009/3/layout/RandomtoResultProcess"/>
    <dgm:cxn modelId="{C5031446-22E6-5C4B-A905-666F608F8377}" type="presParOf" srcId="{1E004823-151D-8546-BC43-097C25ECD5C0}" destId="{13C5396B-7C3E-7549-BF44-07FB0665FD2A}" srcOrd="12" destOrd="0" presId="urn:microsoft.com/office/officeart/2009/3/layout/RandomtoResultProcess"/>
    <dgm:cxn modelId="{F6EDAD93-4574-3D49-A622-4DBA19BFD47A}" type="presParOf" srcId="{1E004823-151D-8546-BC43-097C25ECD5C0}" destId="{3FF6BAE9-6E22-A24E-9AE6-08D8738DE99F}" srcOrd="13" destOrd="0" presId="urn:microsoft.com/office/officeart/2009/3/layout/RandomtoResultProcess"/>
    <dgm:cxn modelId="{1BD600B3-B97B-814D-A8AC-402F4A709E0B}" type="presParOf" srcId="{1E004823-151D-8546-BC43-097C25ECD5C0}" destId="{62A05D80-035F-0448-ADF0-BF3ABF2F408E}" srcOrd="14" destOrd="0" presId="urn:microsoft.com/office/officeart/2009/3/layout/RandomtoResultProcess"/>
    <dgm:cxn modelId="{C4524516-4872-7047-BB21-91CCD2D5198E}" type="presParOf" srcId="{1E004823-151D-8546-BC43-097C25ECD5C0}" destId="{92D3685E-9FD9-1442-A23E-C479D9ECBA3B}" srcOrd="15" destOrd="0" presId="urn:microsoft.com/office/officeart/2009/3/layout/RandomtoResultProcess"/>
    <dgm:cxn modelId="{02E202EF-7487-2F49-A1E1-A0B546A25B72}" type="presParOf" srcId="{1E004823-151D-8546-BC43-097C25ECD5C0}" destId="{99D93567-02F4-3748-998E-82D1FA389A15}" srcOrd="16" destOrd="0" presId="urn:microsoft.com/office/officeart/2009/3/layout/RandomtoResultProcess"/>
    <dgm:cxn modelId="{6A4B4CAB-0467-3D40-B0C7-53D6983DC388}" type="presParOf" srcId="{1E004823-151D-8546-BC43-097C25ECD5C0}" destId="{791650D9-74D9-174F-9BF2-6460661DC4BD}" srcOrd="17" destOrd="0" presId="urn:microsoft.com/office/officeart/2009/3/layout/RandomtoResultProcess"/>
    <dgm:cxn modelId="{EAB63CB4-2CBC-F649-ABC8-6C05EDAB0AB4}" type="presParOf" srcId="{1E004823-151D-8546-BC43-097C25ECD5C0}" destId="{D056AD30-BD0E-EB4B-954E-9E910AAD751B}" srcOrd="18" destOrd="0" presId="urn:microsoft.com/office/officeart/2009/3/layout/RandomtoResultProcess"/>
    <dgm:cxn modelId="{2AB6C48C-300B-0549-909F-C27AE7530687}" type="presParOf" srcId="{D23BE675-28BC-1748-BCE0-81FD7A24D0FE}" destId="{C37C4629-F271-E242-A51E-0C92DD661094}" srcOrd="1" destOrd="0" presId="urn:microsoft.com/office/officeart/2009/3/layout/RandomtoResultProcess"/>
    <dgm:cxn modelId="{95D5289A-DAF1-AC4E-BB3B-F606CA387B72}" type="presParOf" srcId="{C37C4629-F271-E242-A51E-0C92DD661094}" destId="{50EEB9FF-27E6-1D47-9FC3-8278F939E626}" srcOrd="0" destOrd="0" presId="urn:microsoft.com/office/officeart/2009/3/layout/RandomtoResultProcess"/>
    <dgm:cxn modelId="{49B56DB2-AF20-0744-8AB3-2F28B5212B91}" type="presParOf" srcId="{C37C4629-F271-E242-A51E-0C92DD661094}" destId="{C954BE80-6DC1-CB42-BF6C-2FB7D6780660}" srcOrd="1" destOrd="0" presId="urn:microsoft.com/office/officeart/2009/3/layout/RandomtoResultProcess"/>
    <dgm:cxn modelId="{FD7D6514-818D-3F4C-8AB0-7D7DF0CF29C5}" type="presParOf" srcId="{D23BE675-28BC-1748-BCE0-81FD7A24D0FE}" destId="{D53F6444-3E37-BD4D-984C-25C8B3465D7F}" srcOrd="2" destOrd="0" presId="urn:microsoft.com/office/officeart/2009/3/layout/RandomtoResultProcess"/>
    <dgm:cxn modelId="{9B82A47E-0649-8044-B5BC-663757CBF260}" type="presParOf" srcId="{D23BE675-28BC-1748-BCE0-81FD7A24D0FE}" destId="{B9668A3B-F888-4E45-94B2-A95D9DD98FBA}" srcOrd="3" destOrd="0" presId="urn:microsoft.com/office/officeart/2009/3/layout/RandomtoResultProcess"/>
    <dgm:cxn modelId="{F81A8B54-9CEF-6346-B8BD-FF148AE546BB}" type="presParOf" srcId="{B9668A3B-F888-4E45-94B2-A95D9DD98FBA}" destId="{EAE5193E-E021-D943-B26F-FA05920FBA23}" srcOrd="0" destOrd="0" presId="urn:microsoft.com/office/officeart/2009/3/layout/RandomtoResultProcess"/>
    <dgm:cxn modelId="{DA675037-6E53-F047-9B94-01C46DC5669F}" type="presParOf" srcId="{B9668A3B-F888-4E45-94B2-A95D9DD98FBA}" destId="{836832CA-7527-6B49-ABA3-D5DD24DB0E26}" srcOrd="1" destOrd="0" presId="urn:microsoft.com/office/officeart/2009/3/layout/RandomtoResultProcess"/>
    <dgm:cxn modelId="{EACE69A4-2712-5546-B94C-5A43FBCC535B}" type="presParOf" srcId="{D23BE675-28BC-1748-BCE0-81FD7A24D0FE}" destId="{84970B0D-E22E-C14C-BA1B-87602BCFD12E}" srcOrd="4" destOrd="0" presId="urn:microsoft.com/office/officeart/2009/3/layout/RandomtoResultProcess"/>
    <dgm:cxn modelId="{40988AAE-6713-8043-BBA0-7CE82201BBFA}" type="presParOf" srcId="{84970B0D-E22E-C14C-BA1B-87602BCFD12E}" destId="{55836B85-BF4C-064E-B732-EB4777562934}" srcOrd="0" destOrd="0" presId="urn:microsoft.com/office/officeart/2009/3/layout/RandomtoResultProcess"/>
    <dgm:cxn modelId="{8D2C3E21-4310-1C4D-BE9C-118D4421C473}" type="presParOf" srcId="{84970B0D-E22E-C14C-BA1B-87602BCFD12E}" destId="{F0B37E08-EE06-F240-BE21-C47C30080886}" srcOrd="1" destOrd="0" presId="urn:microsoft.com/office/officeart/2009/3/layout/RandomtoResultProcess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6476F-57D1-974F-B34B-02DA1EFAA297}">
      <dsp:nvSpPr>
        <dsp:cNvPr id="0" name=""/>
        <dsp:cNvSpPr/>
      </dsp:nvSpPr>
      <dsp:spPr>
        <a:xfrm>
          <a:off x="167564" y="1261670"/>
          <a:ext cx="2426067" cy="799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1C4161"/>
              </a:solidFill>
            </a:rPr>
            <a:t>Requirements</a:t>
          </a:r>
          <a:endParaRPr lang="en-US" sz="2200" kern="1200" dirty="0">
            <a:solidFill>
              <a:srgbClr val="1C4161"/>
            </a:solidFill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>
              <a:solidFill>
                <a:srgbClr val="1C4161"/>
              </a:solidFill>
            </a:rPr>
            <a:t>&amp; </a:t>
          </a:r>
          <a:r>
            <a:rPr lang="en-US" sz="2200" kern="1200" dirty="0" smtClean="0">
              <a:solidFill>
                <a:srgbClr val="1C4161"/>
              </a:solidFill>
            </a:rPr>
            <a:t>existing</a:t>
          </a:r>
          <a:r>
            <a:rPr lang="en-US" sz="2200" kern="1200" baseline="0" dirty="0" smtClean="0">
              <a:solidFill>
                <a:srgbClr val="1C4161"/>
              </a:solidFill>
            </a:rPr>
            <a:t> material</a:t>
          </a:r>
          <a:endParaRPr lang="en-US" sz="2200" kern="1200" dirty="0">
            <a:solidFill>
              <a:srgbClr val="1C4161"/>
            </a:solidFill>
          </a:endParaRPr>
        </a:p>
      </dsp:txBody>
      <dsp:txXfrm>
        <a:off x="167564" y="1261670"/>
        <a:ext cx="2426067" cy="799499"/>
      </dsp:txXfrm>
    </dsp:sp>
    <dsp:sp modelId="{64B66540-7DAB-1549-8A7D-CBE47444A803}">
      <dsp:nvSpPr>
        <dsp:cNvPr id="0" name=""/>
        <dsp:cNvSpPr/>
      </dsp:nvSpPr>
      <dsp:spPr>
        <a:xfrm>
          <a:off x="164807" y="1018512"/>
          <a:ext cx="192982" cy="19298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91CE0D-5CA2-7E48-80E6-FA3A3E00668B}">
      <dsp:nvSpPr>
        <dsp:cNvPr id="0" name=""/>
        <dsp:cNvSpPr/>
      </dsp:nvSpPr>
      <dsp:spPr>
        <a:xfrm>
          <a:off x="299895" y="748337"/>
          <a:ext cx="192982" cy="192982"/>
        </a:xfrm>
        <a:prstGeom prst="ellipse">
          <a:avLst/>
        </a:prstGeom>
        <a:solidFill>
          <a:schemeClr val="accent3">
            <a:hueOff val="150589"/>
            <a:satOff val="5556"/>
            <a:lumOff val="-8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CE424E-54D1-B946-BE50-B87F021BF0A0}">
      <dsp:nvSpPr>
        <dsp:cNvPr id="0" name=""/>
        <dsp:cNvSpPr/>
      </dsp:nvSpPr>
      <dsp:spPr>
        <a:xfrm>
          <a:off x="624106" y="802372"/>
          <a:ext cx="303258" cy="303258"/>
        </a:xfrm>
        <a:prstGeom prst="ellipse">
          <a:avLst/>
        </a:prstGeom>
        <a:solidFill>
          <a:schemeClr val="accent3">
            <a:hueOff val="301178"/>
            <a:satOff val="11111"/>
            <a:lumOff val="-16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3B9593-C715-C343-B526-44A5E656EAA6}">
      <dsp:nvSpPr>
        <dsp:cNvPr id="0" name=""/>
        <dsp:cNvSpPr/>
      </dsp:nvSpPr>
      <dsp:spPr>
        <a:xfrm>
          <a:off x="894281" y="505178"/>
          <a:ext cx="192982" cy="192982"/>
        </a:xfrm>
        <a:prstGeom prst="ellipse">
          <a:avLst/>
        </a:prstGeom>
        <a:solidFill>
          <a:schemeClr val="accent3">
            <a:hueOff val="451767"/>
            <a:satOff val="16667"/>
            <a:lumOff val="-2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C4F755-EEB4-9B41-8E4E-FEB8A683067A}">
      <dsp:nvSpPr>
        <dsp:cNvPr id="0" name=""/>
        <dsp:cNvSpPr/>
      </dsp:nvSpPr>
      <dsp:spPr>
        <a:xfrm>
          <a:off x="1245510" y="397108"/>
          <a:ext cx="192982" cy="192982"/>
        </a:xfrm>
        <a:prstGeom prst="ellipse">
          <a:avLst/>
        </a:prstGeom>
        <a:solidFill>
          <a:schemeClr val="accent3">
            <a:hueOff val="602355"/>
            <a:satOff val="22222"/>
            <a:lumOff val="-32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46977-AF9E-7243-9C0E-67E7B7F5C479}">
      <dsp:nvSpPr>
        <dsp:cNvPr id="0" name=""/>
        <dsp:cNvSpPr/>
      </dsp:nvSpPr>
      <dsp:spPr>
        <a:xfrm>
          <a:off x="1677791" y="586231"/>
          <a:ext cx="192982" cy="192982"/>
        </a:xfrm>
        <a:prstGeom prst="ellipse">
          <a:avLst/>
        </a:prstGeom>
        <a:solidFill>
          <a:schemeClr val="accent3">
            <a:hueOff val="752944"/>
            <a:satOff val="27778"/>
            <a:lumOff val="-40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16CBC9-1ECA-2745-8437-B305BA239C5D}">
      <dsp:nvSpPr>
        <dsp:cNvPr id="0" name=""/>
        <dsp:cNvSpPr/>
      </dsp:nvSpPr>
      <dsp:spPr>
        <a:xfrm>
          <a:off x="1947966" y="721319"/>
          <a:ext cx="303258" cy="303258"/>
        </a:xfrm>
        <a:prstGeom prst="ellipse">
          <a:avLst/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72104A-BBE5-F149-850C-E5EBC7271421}">
      <dsp:nvSpPr>
        <dsp:cNvPr id="0" name=""/>
        <dsp:cNvSpPr/>
      </dsp:nvSpPr>
      <dsp:spPr>
        <a:xfrm>
          <a:off x="2326212" y="1018512"/>
          <a:ext cx="192982" cy="192982"/>
        </a:xfrm>
        <a:prstGeom prst="ellipse">
          <a:avLst/>
        </a:prstGeom>
        <a:solidFill>
          <a:schemeClr val="accent3">
            <a:hueOff val="1054122"/>
            <a:satOff val="38889"/>
            <a:lumOff val="-57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C68E13-5FCE-4D46-AB15-D5055D98DFE2}">
      <dsp:nvSpPr>
        <dsp:cNvPr id="0" name=""/>
        <dsp:cNvSpPr/>
      </dsp:nvSpPr>
      <dsp:spPr>
        <a:xfrm>
          <a:off x="2488318" y="1315705"/>
          <a:ext cx="192982" cy="192982"/>
        </a:xfrm>
        <a:prstGeom prst="ellipse">
          <a:avLst/>
        </a:prstGeom>
        <a:solidFill>
          <a:schemeClr val="accent3">
            <a:hueOff val="1204711"/>
            <a:satOff val="44444"/>
            <a:lumOff val="-653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AFF520-F530-A048-A67C-45103FEDE27E}">
      <dsp:nvSpPr>
        <dsp:cNvPr id="0" name=""/>
        <dsp:cNvSpPr/>
      </dsp:nvSpPr>
      <dsp:spPr>
        <a:xfrm>
          <a:off x="1083404" y="748337"/>
          <a:ext cx="496241" cy="496241"/>
        </a:xfrm>
        <a:prstGeom prst="ellipse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32B158-8002-1C46-BAC0-0908286862B9}">
      <dsp:nvSpPr>
        <dsp:cNvPr id="0" name=""/>
        <dsp:cNvSpPr/>
      </dsp:nvSpPr>
      <dsp:spPr>
        <a:xfrm>
          <a:off x="29719" y="1775004"/>
          <a:ext cx="192982" cy="192982"/>
        </a:xfrm>
        <a:prstGeom prst="ellipse">
          <a:avLst/>
        </a:prstGeom>
        <a:solidFill>
          <a:schemeClr val="accent3">
            <a:hueOff val="1505888"/>
            <a:satOff val="55556"/>
            <a:lumOff val="-81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C5396B-7C3E-7549-BF44-07FB0665FD2A}">
      <dsp:nvSpPr>
        <dsp:cNvPr id="0" name=""/>
        <dsp:cNvSpPr/>
      </dsp:nvSpPr>
      <dsp:spPr>
        <a:xfrm>
          <a:off x="191824" y="2018162"/>
          <a:ext cx="303258" cy="303258"/>
        </a:xfrm>
        <a:prstGeom prst="ellipse">
          <a:avLst/>
        </a:prstGeom>
        <a:solidFill>
          <a:schemeClr val="accent3">
            <a:hueOff val="1656477"/>
            <a:satOff val="61111"/>
            <a:lumOff val="-89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6BAE9-6E22-A24E-9AE6-08D8738DE99F}">
      <dsp:nvSpPr>
        <dsp:cNvPr id="0" name=""/>
        <dsp:cNvSpPr/>
      </dsp:nvSpPr>
      <dsp:spPr>
        <a:xfrm>
          <a:off x="597088" y="2234303"/>
          <a:ext cx="441103" cy="441103"/>
        </a:xfrm>
        <a:prstGeom prst="ellipse">
          <a:avLst/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A05D80-035F-0448-ADF0-BF3ABF2F408E}">
      <dsp:nvSpPr>
        <dsp:cNvPr id="0" name=""/>
        <dsp:cNvSpPr/>
      </dsp:nvSpPr>
      <dsp:spPr>
        <a:xfrm>
          <a:off x="1164457" y="2585531"/>
          <a:ext cx="192982" cy="192982"/>
        </a:xfrm>
        <a:prstGeom prst="ellipse">
          <a:avLst/>
        </a:prstGeom>
        <a:solidFill>
          <a:schemeClr val="accent3">
            <a:hueOff val="1957655"/>
            <a:satOff val="72222"/>
            <a:lumOff val="-106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D3685E-9FD9-1442-A23E-C479D9ECBA3B}">
      <dsp:nvSpPr>
        <dsp:cNvPr id="0" name=""/>
        <dsp:cNvSpPr/>
      </dsp:nvSpPr>
      <dsp:spPr>
        <a:xfrm>
          <a:off x="1272527" y="2234303"/>
          <a:ext cx="303258" cy="303258"/>
        </a:xfrm>
        <a:prstGeom prst="ellipse">
          <a:avLst/>
        </a:prstGeom>
        <a:solidFill>
          <a:schemeClr val="accent3">
            <a:hueOff val="2108244"/>
            <a:satOff val="77778"/>
            <a:lumOff val="-114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D93567-02F4-3748-998E-82D1FA389A15}">
      <dsp:nvSpPr>
        <dsp:cNvPr id="0" name=""/>
        <dsp:cNvSpPr/>
      </dsp:nvSpPr>
      <dsp:spPr>
        <a:xfrm>
          <a:off x="1542703" y="2612549"/>
          <a:ext cx="192982" cy="192982"/>
        </a:xfrm>
        <a:prstGeom prst="ellipse">
          <a:avLst/>
        </a:prstGeom>
        <a:solidFill>
          <a:schemeClr val="accent3">
            <a:hueOff val="2258833"/>
            <a:satOff val="83333"/>
            <a:lumOff val="-12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1650D9-74D9-174F-9BF2-6460661DC4BD}">
      <dsp:nvSpPr>
        <dsp:cNvPr id="0" name=""/>
        <dsp:cNvSpPr/>
      </dsp:nvSpPr>
      <dsp:spPr>
        <a:xfrm>
          <a:off x="1785861" y="2180268"/>
          <a:ext cx="441103" cy="441103"/>
        </a:xfrm>
        <a:prstGeom prst="ellipse">
          <a:avLst/>
        </a:prstGeom>
        <a:solidFill>
          <a:schemeClr val="accent3">
            <a:hueOff val="2409421"/>
            <a:satOff val="88889"/>
            <a:lumOff val="-130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56AD30-BD0E-EB4B-954E-9E910AAD751B}">
      <dsp:nvSpPr>
        <dsp:cNvPr id="0" name=""/>
        <dsp:cNvSpPr/>
      </dsp:nvSpPr>
      <dsp:spPr>
        <a:xfrm>
          <a:off x="2380247" y="2072197"/>
          <a:ext cx="303258" cy="303258"/>
        </a:xfrm>
        <a:prstGeom prst="ellipse">
          <a:avLst/>
        </a:prstGeom>
        <a:solidFill>
          <a:schemeClr val="accent3">
            <a:hueOff val="2560010"/>
            <a:satOff val="94444"/>
            <a:lumOff val="-1388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EEB9FF-27E6-1D47-9FC3-8278F939E626}">
      <dsp:nvSpPr>
        <dsp:cNvPr id="0" name=""/>
        <dsp:cNvSpPr/>
      </dsp:nvSpPr>
      <dsp:spPr>
        <a:xfrm>
          <a:off x="2683506" y="801922"/>
          <a:ext cx="1556753" cy="1700303"/>
        </a:xfrm>
        <a:prstGeom prst="chevron">
          <a:avLst>
            <a:gd name="adj" fmla="val 62310"/>
          </a:avLst>
        </a:prstGeom>
        <a:solidFill>
          <a:srgbClr val="F57A1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E5193E-E021-D943-B26F-FA05920FBA23}">
      <dsp:nvSpPr>
        <dsp:cNvPr id="0" name=""/>
        <dsp:cNvSpPr/>
      </dsp:nvSpPr>
      <dsp:spPr>
        <a:xfrm>
          <a:off x="4078327" y="801922"/>
          <a:ext cx="1516470" cy="1700303"/>
        </a:xfrm>
        <a:prstGeom prst="chevron">
          <a:avLst>
            <a:gd name="adj" fmla="val 62310"/>
          </a:avLst>
        </a:prstGeom>
        <a:solidFill>
          <a:srgbClr val="F57A1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836B85-BF4C-064E-B732-EB4777562934}">
      <dsp:nvSpPr>
        <dsp:cNvPr id="0" name=""/>
        <dsp:cNvSpPr/>
      </dsp:nvSpPr>
      <dsp:spPr>
        <a:xfrm>
          <a:off x="5582100" y="462870"/>
          <a:ext cx="2679503" cy="2461705"/>
        </a:xfrm>
        <a:prstGeom prst="ellipse">
          <a:avLst/>
        </a:prstGeom>
        <a:solidFill>
          <a:srgbClr val="00446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Value proposition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Federation 101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Training</a:t>
          </a:r>
          <a:r>
            <a:rPr lang="en-US" sz="1800" kern="1200" baseline="0" dirty="0" smtClean="0"/>
            <a:t> for SPs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/>
            <a:t>- Training on AARC results</a:t>
          </a: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5974504" y="823378"/>
        <a:ext cx="1894695" cy="17406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D8A83-A817-41E3-A602-3B517E18334E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C110B-1C27-4A5B-8007-E6BF4BB6C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2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C110B-1C27-4A5B-8007-E6BF4BB6C5F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85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C110B-1C27-4A5B-8007-E6BF4BB6C5F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102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1625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240257" y="3625009"/>
            <a:ext cx="6795911" cy="375289"/>
          </a:xfrm>
        </p:spPr>
        <p:txBody>
          <a:bodyPr>
            <a:normAutofit/>
          </a:bodyPr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en-US" dirty="0" smtClean="0"/>
              <a:t>Presenter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240256" y="5484095"/>
            <a:ext cx="6671027" cy="43634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Event, Location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240257" y="2804346"/>
            <a:ext cx="6683727" cy="503459"/>
          </a:xfrm>
        </p:spPr>
        <p:txBody>
          <a:bodyPr>
            <a:normAutofit/>
          </a:bodyPr>
          <a:lstStyle>
            <a:lvl1pPr marL="0" indent="0">
              <a:buNone/>
              <a:defRPr sz="1950">
                <a:solidFill>
                  <a:srgbClr val="F6791C"/>
                </a:solidFill>
              </a:defRPr>
            </a:lvl1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40257" y="2398309"/>
            <a:ext cx="6683727" cy="473242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1240256" y="5785332"/>
            <a:ext cx="6671027" cy="42831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Date</a:t>
            </a:r>
            <a:endParaRPr lang="en-GB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1240257" y="3947187"/>
            <a:ext cx="6795911" cy="347215"/>
          </a:xfrm>
        </p:spPr>
        <p:txBody>
          <a:bodyPr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 dirty="0" smtClean="0"/>
              <a:t>Role in Project, AARC (if applicable)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1240257" y="4249757"/>
            <a:ext cx="8818145" cy="347215"/>
          </a:xfrm>
        </p:spPr>
        <p:txBody>
          <a:bodyPr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 dirty="0" smtClean="0"/>
              <a:t>Role in Organisation, Organisation Name (if Applicable)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486792" y="4765917"/>
            <a:ext cx="1219200" cy="190399"/>
          </a:xfrm>
        </p:spPr>
        <p:txBody>
          <a:bodyPr>
            <a:normAutofit/>
          </a:bodyPr>
          <a:lstStyle>
            <a:lvl1pPr marL="0" indent="0">
              <a:buNone/>
              <a:defRPr sz="600"/>
            </a:lvl1pPr>
          </a:lstStyle>
          <a:p>
            <a:pPr lvl="0"/>
            <a:r>
              <a:rPr lang="en-US" dirty="0" smtClean="0"/>
              <a:t>Logo (optional)</a:t>
            </a:r>
            <a:endParaRPr lang="en-GB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358" y="-42332"/>
            <a:ext cx="4389920" cy="694266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82" y="480622"/>
            <a:ext cx="1482776" cy="1339714"/>
          </a:xfrm>
          <a:prstGeom prst="rect">
            <a:avLst/>
          </a:prstGeom>
        </p:spPr>
      </p:pic>
      <p:sp>
        <p:nvSpPr>
          <p:cNvPr id="23" name="TextBox 22"/>
          <p:cNvSpPr txBox="1"/>
          <p:nvPr userDrawn="1"/>
        </p:nvSpPr>
        <p:spPr>
          <a:xfrm>
            <a:off x="2818932" y="927797"/>
            <a:ext cx="591815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700" dirty="0" smtClean="0">
                <a:solidFill>
                  <a:srgbClr val="003F5E"/>
                </a:solidFill>
              </a:rPr>
              <a:t>Authentication and Authorisation for Research and Collaboration</a:t>
            </a:r>
            <a:endParaRPr lang="en-GB" sz="1700" dirty="0">
              <a:solidFill>
                <a:srgbClr val="003F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4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716837"/>
            <a:ext cx="6172200" cy="414421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716837"/>
            <a:ext cx="4314825" cy="415215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18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e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extBox 1"/>
          <p:cNvSpPr txBox="1"/>
          <p:nvPr userDrawn="1"/>
        </p:nvSpPr>
        <p:spPr>
          <a:xfrm>
            <a:off x="652382" y="304802"/>
            <a:ext cx="4220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 smtClean="0">
                <a:solidFill>
                  <a:srgbClr val="003F5D"/>
                </a:solidFill>
              </a:rPr>
              <a:t>Style</a:t>
            </a:r>
            <a:r>
              <a:rPr lang="en-GB" sz="1800" b="1" baseline="0" dirty="0" smtClean="0">
                <a:solidFill>
                  <a:srgbClr val="003F5D"/>
                </a:solidFill>
              </a:rPr>
              <a:t> Guide</a:t>
            </a:r>
          </a:p>
          <a:p>
            <a:r>
              <a:rPr lang="en-GB" sz="1800" baseline="0" dirty="0" smtClean="0">
                <a:solidFill>
                  <a:srgbClr val="F57A1E"/>
                </a:solidFill>
              </a:rPr>
              <a:t>A Guide to Using the New GÉANT Template</a:t>
            </a:r>
            <a:endParaRPr lang="en-GB" sz="1800" dirty="0">
              <a:solidFill>
                <a:srgbClr val="F57A1E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780366" y="2025770"/>
            <a:ext cx="101496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3F5D"/>
                </a:solidFill>
              </a:rPr>
              <a:t>This template is to</a:t>
            </a:r>
            <a:r>
              <a:rPr lang="en-GB" sz="1800" baseline="0" dirty="0" smtClean="0">
                <a:solidFill>
                  <a:srgbClr val="003F5D"/>
                </a:solidFill>
              </a:rPr>
              <a:t> present information on behalf of the AARC Project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Font is Calibri and will auto-size. Avoid using a font size less than 18pt.  Main font colour is Teal, </a:t>
            </a:r>
            <a:r>
              <a:rPr lang="en-GB" sz="1800" baseline="0" dirty="0" smtClean="0">
                <a:solidFill>
                  <a:srgbClr val="F57B20"/>
                </a:solidFill>
              </a:rPr>
              <a:t>Subtitle colour is Orange and should be used sparingly.</a:t>
            </a:r>
            <a:r>
              <a:rPr lang="en-GB" sz="1800" baseline="0" dirty="0" smtClean="0">
                <a:solidFill>
                  <a:srgbClr val="ED1556"/>
                </a:solidFill>
              </a:rPr>
              <a:t> </a:t>
            </a:r>
            <a:r>
              <a:rPr lang="en-GB" sz="1800" baseline="0" dirty="0" smtClean="0">
                <a:solidFill>
                  <a:srgbClr val="003F5D"/>
                </a:solidFill>
              </a:rPr>
              <a:t>If the colours are not shown in PowerPoint use the colour picker to select the correct colour from the logo or these samples</a:t>
            </a:r>
            <a:endParaRPr lang="en-GB" sz="1800" baseline="0" dirty="0" smtClean="0">
              <a:solidFill>
                <a:srgbClr val="ED1556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800" baseline="0" dirty="0" smtClean="0">
              <a:solidFill>
                <a:srgbClr val="ED1556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The title slide has space for the speaker’s own organisation logo which should be no larger than the main AARC logo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800" baseline="0" dirty="0" smtClean="0">
              <a:solidFill>
                <a:srgbClr val="003F5D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The end slide includes EU logo, copyright, and funding statement and must be included in any slide packs distributed or printed.</a:t>
            </a:r>
          </a:p>
        </p:txBody>
      </p:sp>
      <p:sp>
        <p:nvSpPr>
          <p:cNvPr id="5" name="Oval 4"/>
          <p:cNvSpPr/>
          <p:nvPr userDrawn="1"/>
        </p:nvSpPr>
        <p:spPr>
          <a:xfrm>
            <a:off x="10890209" y="5560973"/>
            <a:ext cx="727243" cy="529390"/>
          </a:xfrm>
          <a:prstGeom prst="ellipse">
            <a:avLst/>
          </a:prstGeom>
          <a:solidFill>
            <a:srgbClr val="003F5D"/>
          </a:solidFill>
          <a:ln>
            <a:solidFill>
              <a:srgbClr val="003F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" name="Oval 8"/>
          <p:cNvSpPr/>
          <p:nvPr userDrawn="1"/>
        </p:nvSpPr>
        <p:spPr>
          <a:xfrm>
            <a:off x="9884901" y="5560973"/>
            <a:ext cx="727243" cy="529390"/>
          </a:xfrm>
          <a:prstGeom prst="ellipse">
            <a:avLst/>
          </a:prstGeom>
          <a:solidFill>
            <a:srgbClr val="F6791C"/>
          </a:solidFill>
          <a:ln>
            <a:solidFill>
              <a:srgbClr val="F679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178045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(Must be includ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" y="2"/>
            <a:ext cx="12192001" cy="6858001"/>
          </a:xfrm>
          <a:prstGeom prst="rect">
            <a:avLst/>
          </a:prstGeom>
          <a:solidFill>
            <a:srgbClr val="003F5E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3042660" y="6296425"/>
            <a:ext cx="58865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 GEANT  on behalf of the AARC project.</a:t>
            </a:r>
          </a:p>
          <a:p>
            <a:pPr algn="ctr"/>
            <a:r>
              <a:rPr lang="en-GB" sz="6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The research leading to these results has received funding from the European Union’s Horizon 2020 research and innovation programme under Grant Agreement No. 653965 (AARC).</a:t>
            </a:r>
            <a:endParaRPr lang="en-GB" sz="600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17067" y="4837092"/>
            <a:ext cx="1385319" cy="112928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9095" y="5966378"/>
            <a:ext cx="433675" cy="29466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111444" y="2395574"/>
            <a:ext cx="374897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 smtClean="0">
                <a:solidFill>
                  <a:schemeClr val="bg1"/>
                </a:solidFill>
              </a:rPr>
              <a:t>Thank you</a:t>
            </a:r>
          </a:p>
          <a:p>
            <a:pPr algn="ctr"/>
            <a:r>
              <a:rPr lang="en-GB" sz="4400" dirty="0" smtClean="0">
                <a:solidFill>
                  <a:srgbClr val="F6791C"/>
                </a:solidFill>
              </a:rPr>
              <a:t>Any</a:t>
            </a:r>
            <a:r>
              <a:rPr lang="en-GB" sz="4400" baseline="0" dirty="0" smtClean="0">
                <a:solidFill>
                  <a:srgbClr val="F6791C"/>
                </a:solidFill>
              </a:rPr>
              <a:t> Questions?</a:t>
            </a:r>
            <a:endParaRPr lang="en-GB" sz="4400" dirty="0">
              <a:solidFill>
                <a:srgbClr val="F6791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357" y="-50222"/>
            <a:ext cx="4394909" cy="6950557"/>
          </a:xfrm>
          <a:prstGeom prst="rect">
            <a:avLst/>
          </a:prstGeom>
        </p:spPr>
      </p:pic>
      <p:sp>
        <p:nvSpPr>
          <p:cNvPr id="25" name="Content Placeholder 24"/>
          <p:cNvSpPr>
            <a:spLocks noGrp="1"/>
          </p:cNvSpPr>
          <p:nvPr>
            <p:ph sz="quarter" idx="11" hasCustomPrompt="1"/>
          </p:nvPr>
        </p:nvSpPr>
        <p:spPr>
          <a:xfrm>
            <a:off x="3763166" y="4113541"/>
            <a:ext cx="4445529" cy="37371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Presenter email address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3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>
                <a:latin typeface="+mn-lt"/>
              </a:defRPr>
            </a:lvl1pPr>
            <a:lvl2pPr>
              <a:defRPr sz="1800">
                <a:solidFill>
                  <a:srgbClr val="004361"/>
                </a:solidFill>
                <a:latin typeface="+mn-lt"/>
              </a:defRPr>
            </a:lvl2pPr>
            <a:lvl3pPr>
              <a:defRPr sz="1800">
                <a:solidFill>
                  <a:srgbClr val="003F5E"/>
                </a:solidFill>
                <a:latin typeface="+mn-lt"/>
              </a:defRPr>
            </a:lvl3pPr>
            <a:lvl4pPr>
              <a:defRPr sz="1800"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39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87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2603" y="1681163"/>
            <a:ext cx="551497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601" y="2489204"/>
            <a:ext cx="5553075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48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6:33 Text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1" y="1524003"/>
            <a:ext cx="7864123" cy="4652963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solidFill>
                  <a:srgbClr val="004361"/>
                </a:solidFill>
                <a:latin typeface="+mn-lt"/>
              </a:defRPr>
            </a:lvl2pPr>
            <a:lvl3pPr>
              <a:defRPr>
                <a:solidFill>
                  <a:srgbClr val="003F5E"/>
                </a:solidFill>
                <a:latin typeface="+mn-lt"/>
              </a:defRPr>
            </a:lvl3pPr>
            <a:lvl4pPr>
              <a:defRPr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19911" y="153246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8602125" y="1532467"/>
            <a:ext cx="3" cy="4682066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651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07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1676400"/>
            <a:ext cx="12192000" cy="2165684"/>
          </a:xfrm>
          <a:prstGeom prst="rect">
            <a:avLst/>
          </a:prstGeom>
          <a:solidFill>
            <a:srgbClr val="013F5E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70572" y="4083050"/>
            <a:ext cx="11208083" cy="218139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50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3858126"/>
            <a:ext cx="12192000" cy="2165684"/>
          </a:xfrm>
          <a:prstGeom prst="rect">
            <a:avLst/>
          </a:prstGeom>
          <a:solidFill>
            <a:srgbClr val="004361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48287" y="1524586"/>
            <a:ext cx="11315924" cy="21009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25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651518"/>
            <a:ext cx="6172200" cy="4209532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642188"/>
            <a:ext cx="4314825" cy="42268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03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935" y="203200"/>
            <a:ext cx="9040688" cy="9277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</a:t>
            </a:r>
            <a:br>
              <a:rPr lang="en-US" dirty="0" smtClean="0"/>
            </a:br>
            <a:r>
              <a:rPr lang="en-US" dirty="0" smtClean="0"/>
              <a:t>subtitle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502" y="1439333"/>
            <a:ext cx="10909300" cy="4737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61812" y="6406019"/>
            <a:ext cx="741021" cy="274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44502" y="6406019"/>
            <a:ext cx="11274749" cy="7229"/>
          </a:xfrm>
          <a:prstGeom prst="line">
            <a:avLst/>
          </a:prstGeom>
          <a:ln w="12700" cap="rnd">
            <a:solidFill>
              <a:srgbClr val="F57B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25400" y="6481610"/>
            <a:ext cx="181751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50" baseline="0" dirty="0" smtClean="0">
                <a:solidFill>
                  <a:srgbClr val="003F5E"/>
                </a:solidFill>
              </a:rPr>
              <a:t>http://aarc-project.eu</a:t>
            </a:r>
            <a:endParaRPr lang="en-GB" sz="750" dirty="0">
              <a:solidFill>
                <a:srgbClr val="003F5E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444503" y="1224327"/>
            <a:ext cx="10274297" cy="2887"/>
          </a:xfrm>
          <a:prstGeom prst="line">
            <a:avLst/>
          </a:prstGeom>
          <a:ln w="12700">
            <a:solidFill>
              <a:srgbClr val="003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149" y="143931"/>
            <a:ext cx="1144684" cy="103424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43" y="6460279"/>
            <a:ext cx="331798" cy="29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0" r:id="rId2"/>
    <p:sldLayoutId id="2147483652" r:id="rId3"/>
    <p:sldLayoutId id="2147483653" r:id="rId4"/>
    <p:sldLayoutId id="2147483660" r:id="rId5"/>
    <p:sldLayoutId id="2147483654" r:id="rId6"/>
    <p:sldLayoutId id="2147483655" r:id="rId7"/>
    <p:sldLayoutId id="2147483659" r:id="rId8"/>
    <p:sldLayoutId id="2147483656" r:id="rId9"/>
    <p:sldLayoutId id="2147483657" r:id="rId10"/>
    <p:sldLayoutId id="2147483663" r:id="rId11"/>
    <p:sldLayoutId id="2147483662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2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3F5E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arc-project.eu/wp-content/uploads/2015/04/AARC-DNA2.1.pdf" TargetMode="External"/><Relationship Id="rId4" Type="http://schemas.openxmlformats.org/officeDocument/2006/relationships/diagramData" Target="../diagrams/data1.xml"/><Relationship Id="rId5" Type="http://schemas.openxmlformats.org/officeDocument/2006/relationships/diagramLayout" Target="../diagrams/layout1.xml"/><Relationship Id="rId6" Type="http://schemas.openxmlformats.org/officeDocument/2006/relationships/diagramQuickStyle" Target="../diagrams/quickStyle1.xml"/><Relationship Id="rId7" Type="http://schemas.openxmlformats.org/officeDocument/2006/relationships/diagramColors" Target="../diagrams/colors1.xml"/><Relationship Id="rId8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arc-project.eu/documents/milestones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204482" y="3140873"/>
            <a:ext cx="7610666" cy="806314"/>
          </a:xfrm>
        </p:spPr>
        <p:txBody>
          <a:bodyPr>
            <a:normAutofit/>
          </a:bodyPr>
          <a:lstStyle/>
          <a:p>
            <a:r>
              <a:rPr lang="en-GB" dirty="0" err="1" smtClean="0"/>
              <a:t>Licia</a:t>
            </a:r>
            <a:r>
              <a:rPr lang="en-GB" dirty="0" smtClean="0"/>
              <a:t> </a:t>
            </a:r>
            <a:r>
              <a:rPr lang="en-GB" dirty="0"/>
              <a:t>Florio (</a:t>
            </a:r>
            <a:r>
              <a:rPr lang="en-GB" dirty="0" smtClean="0"/>
              <a:t>GÉANT)</a:t>
            </a:r>
            <a:r>
              <a:rPr lang="en-GB" dirty="0" smtClean="0"/>
              <a:t> </a:t>
            </a:r>
          </a:p>
          <a:p>
            <a:r>
              <a:rPr lang="en-GB" dirty="0" smtClean="0"/>
              <a:t>Christos </a:t>
            </a:r>
            <a:r>
              <a:rPr lang="en-GB" dirty="0" err="1" smtClean="0"/>
              <a:t>Kanellopoulos</a:t>
            </a:r>
            <a:r>
              <a:rPr lang="en-GB" dirty="0" smtClean="0"/>
              <a:t> (GRNET)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1204482" y="5372101"/>
            <a:ext cx="6671027" cy="413231"/>
          </a:xfrm>
        </p:spPr>
        <p:txBody>
          <a:bodyPr>
            <a:normAutofit/>
          </a:bodyPr>
          <a:lstStyle/>
          <a:p>
            <a:r>
              <a:rPr lang="en-GB" sz="1600" dirty="0"/>
              <a:t>Service orientation to data and high-performance computing infrastructures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The AARC Project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GB" sz="1600" dirty="0" smtClean="0"/>
              <a:t>Paris, 22 September 2015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77945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r>
              <a:rPr lang="el-GR" dirty="0" smtClean="0"/>
              <a:t> </a:t>
            </a:r>
            <a:r>
              <a:rPr lang="en-US" dirty="0" smtClean="0"/>
              <a:t>Design – Analysis of requirements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4173678" y="1496291"/>
            <a:ext cx="4032173" cy="1374646"/>
          </a:xfrm>
          <a:custGeom>
            <a:avLst/>
            <a:gdLst>
              <a:gd name="connsiteX0" fmla="*/ 0 w 2506215"/>
              <a:gd name="connsiteY0" fmla="*/ 0 h 1929814"/>
              <a:gd name="connsiteX1" fmla="*/ 2506215 w 2506215"/>
              <a:gd name="connsiteY1" fmla="*/ 0 h 1929814"/>
              <a:gd name="connsiteX2" fmla="*/ 2506215 w 2506215"/>
              <a:gd name="connsiteY2" fmla="*/ 1929814 h 1929814"/>
              <a:gd name="connsiteX3" fmla="*/ 0 w 2506215"/>
              <a:gd name="connsiteY3" fmla="*/ 1929814 h 1929814"/>
              <a:gd name="connsiteX4" fmla="*/ 0 w 2506215"/>
              <a:gd name="connsiteY4" fmla="*/ 0 h 192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6215" h="1929814">
                <a:moveTo>
                  <a:pt x="0" y="0"/>
                </a:moveTo>
                <a:lnTo>
                  <a:pt x="2506215" y="0"/>
                </a:lnTo>
                <a:lnTo>
                  <a:pt x="2506215" y="1929814"/>
                </a:lnTo>
                <a:lnTo>
                  <a:pt x="0" y="1929814"/>
                </a:lnTo>
                <a:lnTo>
                  <a:pt x="0" y="0"/>
                </a:lnTo>
                <a:close/>
              </a:path>
            </a:pathLst>
          </a:custGeom>
          <a:solidFill>
            <a:srgbClr val="F57A1E"/>
          </a:solidFill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136" tIns="199136" rIns="199136" bIns="199136" numCol="1" spcCol="1270" anchor="t" anchorCtr="1">
            <a:noAutofit/>
          </a:bodyPr>
          <a:lstStyle/>
          <a:p>
            <a:pPr marL="0" lvl="1" algn="ctr"/>
            <a:r>
              <a:rPr lang="en-US" sz="2400" dirty="0" smtClean="0">
                <a:solidFill>
                  <a:schemeClr val="bg1"/>
                </a:solidFill>
                <a:cs typeface="Gill Sans"/>
              </a:rPr>
              <a:t>AARC Surveys</a:t>
            </a:r>
          </a:p>
          <a:p>
            <a:pPr marL="0" lvl="1" algn="ctr"/>
            <a:r>
              <a:rPr lang="en-GB" dirty="0" err="1" smtClean="0">
                <a:solidFill>
                  <a:schemeClr val="bg1"/>
                </a:solidFill>
                <a:cs typeface="Gill Sans"/>
              </a:rPr>
              <a:t>BioVel</a:t>
            </a:r>
            <a:r>
              <a:rPr lang="en-GB" dirty="0" smtClean="0">
                <a:solidFill>
                  <a:schemeClr val="bg1"/>
                </a:solidFill>
                <a:cs typeface="Gill Sans"/>
              </a:rPr>
              <a:t>, CLARIN, D4Science, DARIAH, EISCAT, EUDAT, FMI, PSNC, UMBRELLA, …</a:t>
            </a:r>
            <a:endParaRPr lang="en-GB" dirty="0">
              <a:solidFill>
                <a:schemeClr val="bg1"/>
              </a:solidFill>
              <a:cs typeface="Gill San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949838" y="4321849"/>
            <a:ext cx="3605341" cy="1457580"/>
          </a:xfrm>
          <a:custGeom>
            <a:avLst/>
            <a:gdLst>
              <a:gd name="connsiteX0" fmla="*/ 0 w 2506215"/>
              <a:gd name="connsiteY0" fmla="*/ 0 h 1929814"/>
              <a:gd name="connsiteX1" fmla="*/ 2506215 w 2506215"/>
              <a:gd name="connsiteY1" fmla="*/ 0 h 1929814"/>
              <a:gd name="connsiteX2" fmla="*/ 2506215 w 2506215"/>
              <a:gd name="connsiteY2" fmla="*/ 1929814 h 1929814"/>
              <a:gd name="connsiteX3" fmla="*/ 0 w 2506215"/>
              <a:gd name="connsiteY3" fmla="*/ 1929814 h 1929814"/>
              <a:gd name="connsiteX4" fmla="*/ 0 w 2506215"/>
              <a:gd name="connsiteY4" fmla="*/ 0 h 192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6215" h="1929814">
                <a:moveTo>
                  <a:pt x="0" y="0"/>
                </a:moveTo>
                <a:lnTo>
                  <a:pt x="2506215" y="0"/>
                </a:lnTo>
                <a:lnTo>
                  <a:pt x="2506215" y="1929814"/>
                </a:lnTo>
                <a:lnTo>
                  <a:pt x="0" y="1929814"/>
                </a:lnTo>
                <a:lnTo>
                  <a:pt x="0" y="0"/>
                </a:lnTo>
                <a:close/>
              </a:path>
            </a:pathLst>
          </a:custGeom>
          <a:solidFill>
            <a:srgbClr val="F57A1E"/>
          </a:solidFill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136" tIns="199136" rIns="199136" bIns="199136" numCol="1" spcCol="1270" anchor="t" anchorCtr="1">
            <a:noAutofit/>
          </a:bodyPr>
          <a:lstStyle/>
          <a:p>
            <a:pPr marL="0" lvl="1" algn="ctr"/>
            <a:r>
              <a:rPr lang="en-US" sz="2400" dirty="0">
                <a:solidFill>
                  <a:schemeClr val="bg1"/>
                </a:solidFill>
                <a:cs typeface="Gill Sans"/>
              </a:rPr>
              <a:t>AARC </a:t>
            </a:r>
            <a:r>
              <a:rPr lang="en-US" sz="2400" dirty="0" smtClean="0">
                <a:solidFill>
                  <a:schemeClr val="bg1"/>
                </a:solidFill>
                <a:cs typeface="Gill Sans"/>
              </a:rPr>
              <a:t>Interviews</a:t>
            </a:r>
          </a:p>
          <a:p>
            <a:pPr marL="0" lvl="1" algn="ctr"/>
            <a:r>
              <a:rPr lang="en-US" dirty="0" smtClean="0">
                <a:solidFill>
                  <a:schemeClr val="bg1"/>
                </a:solidFill>
                <a:cs typeface="Gill Sans"/>
              </a:rPr>
              <a:t>EGI, ELIXIR, EUDAT, GN4, LIBRARIES (UKB), …</a:t>
            </a:r>
            <a:endParaRPr lang="en-US" dirty="0">
              <a:solidFill>
                <a:schemeClr val="bg1"/>
              </a:solidFill>
              <a:cs typeface="Gill San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645783" y="1496292"/>
            <a:ext cx="3417020" cy="1374645"/>
          </a:xfrm>
          <a:custGeom>
            <a:avLst/>
            <a:gdLst>
              <a:gd name="connsiteX0" fmla="*/ 0 w 2506215"/>
              <a:gd name="connsiteY0" fmla="*/ 0 h 1929814"/>
              <a:gd name="connsiteX1" fmla="*/ 2506215 w 2506215"/>
              <a:gd name="connsiteY1" fmla="*/ 0 h 1929814"/>
              <a:gd name="connsiteX2" fmla="*/ 2506215 w 2506215"/>
              <a:gd name="connsiteY2" fmla="*/ 1929814 h 1929814"/>
              <a:gd name="connsiteX3" fmla="*/ 0 w 2506215"/>
              <a:gd name="connsiteY3" fmla="*/ 1929814 h 1929814"/>
              <a:gd name="connsiteX4" fmla="*/ 0 w 2506215"/>
              <a:gd name="connsiteY4" fmla="*/ 0 h 192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6215" h="1929814">
                <a:moveTo>
                  <a:pt x="0" y="0"/>
                </a:moveTo>
                <a:lnTo>
                  <a:pt x="2506215" y="0"/>
                </a:lnTo>
                <a:lnTo>
                  <a:pt x="2506215" y="1929814"/>
                </a:lnTo>
                <a:lnTo>
                  <a:pt x="0" y="1929814"/>
                </a:lnTo>
                <a:lnTo>
                  <a:pt x="0" y="0"/>
                </a:lnTo>
                <a:close/>
              </a:path>
            </a:pathLst>
          </a:custGeom>
          <a:solidFill>
            <a:srgbClr val="F57A1E"/>
          </a:solidFill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136" tIns="199136" rIns="199136" bIns="199136" numCol="1" spcCol="1270" anchor="t" anchorCtr="1">
            <a:noAutofit/>
          </a:bodyPr>
          <a:lstStyle/>
          <a:p>
            <a:pPr marL="0" lvl="1" algn="ctr"/>
            <a:r>
              <a:rPr lang="en-GB" sz="2400" dirty="0" smtClean="0">
                <a:solidFill>
                  <a:schemeClr val="bg1"/>
                </a:solidFill>
                <a:cs typeface="Gill Sans"/>
              </a:rPr>
              <a:t>Past Activities</a:t>
            </a:r>
          </a:p>
          <a:p>
            <a:pPr marL="0" lvl="1" algn="ctr"/>
            <a:r>
              <a:rPr lang="en-GB" dirty="0" smtClean="0">
                <a:solidFill>
                  <a:schemeClr val="bg1"/>
                </a:solidFill>
                <a:cs typeface="Gill Sans"/>
              </a:rPr>
              <a:t>FIM4R &amp; TERENA AAA Study</a:t>
            </a:r>
            <a:endParaRPr lang="en-GB" dirty="0">
              <a:solidFill>
                <a:schemeClr val="bg1"/>
              </a:solidFill>
              <a:cs typeface="Gill San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50704" y="2600858"/>
            <a:ext cx="8820472" cy="1929814"/>
            <a:chOff x="614551" y="2924949"/>
            <a:chExt cx="8820472" cy="1929814"/>
          </a:xfrm>
        </p:grpSpPr>
        <p:sp>
          <p:nvSpPr>
            <p:cNvPr id="10" name="Notched Right Arrow 9"/>
            <p:cNvSpPr/>
            <p:nvPr/>
          </p:nvSpPr>
          <p:spPr>
            <a:xfrm>
              <a:off x="614551" y="2924949"/>
              <a:ext cx="8820472" cy="1929814"/>
            </a:xfrm>
            <a:prstGeom prst="notchedRightArrow">
              <a:avLst/>
            </a:prstGeom>
            <a:solidFill>
              <a:srgbClr val="0C3959"/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Oval 10"/>
            <p:cNvSpPr/>
            <p:nvPr/>
          </p:nvSpPr>
          <p:spPr>
            <a:xfrm>
              <a:off x="1651329" y="3648630"/>
              <a:ext cx="492476" cy="482453"/>
            </a:xfrm>
            <a:prstGeom prst="ellipse">
              <a:avLst/>
            </a:prstGeom>
            <a:solidFill>
              <a:srgbClr val="F57A1E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4337525" y="3648630"/>
              <a:ext cx="492476" cy="482453"/>
            </a:xfrm>
            <a:prstGeom prst="ellipse">
              <a:avLst/>
            </a:prstGeom>
            <a:solidFill>
              <a:srgbClr val="F57A1E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7023720" y="3648630"/>
              <a:ext cx="492476" cy="482453"/>
            </a:xfrm>
            <a:prstGeom prst="ellipse">
              <a:avLst/>
            </a:prstGeom>
            <a:solidFill>
              <a:srgbClr val="F57A1E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4" name="Freeform 13"/>
          <p:cNvSpPr/>
          <p:nvPr/>
        </p:nvSpPr>
        <p:spPr>
          <a:xfrm>
            <a:off x="9271176" y="2870937"/>
            <a:ext cx="2812643" cy="1935525"/>
          </a:xfrm>
          <a:custGeom>
            <a:avLst/>
            <a:gdLst>
              <a:gd name="connsiteX0" fmla="*/ 0 w 2506215"/>
              <a:gd name="connsiteY0" fmla="*/ 0 h 1929814"/>
              <a:gd name="connsiteX1" fmla="*/ 2506215 w 2506215"/>
              <a:gd name="connsiteY1" fmla="*/ 0 h 1929814"/>
              <a:gd name="connsiteX2" fmla="*/ 2506215 w 2506215"/>
              <a:gd name="connsiteY2" fmla="*/ 1929814 h 1929814"/>
              <a:gd name="connsiteX3" fmla="*/ 0 w 2506215"/>
              <a:gd name="connsiteY3" fmla="*/ 1929814 h 1929814"/>
              <a:gd name="connsiteX4" fmla="*/ 0 w 2506215"/>
              <a:gd name="connsiteY4" fmla="*/ 0 h 192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6215" h="1929814">
                <a:moveTo>
                  <a:pt x="0" y="0"/>
                </a:moveTo>
                <a:lnTo>
                  <a:pt x="2506215" y="0"/>
                </a:lnTo>
                <a:lnTo>
                  <a:pt x="2506215" y="1929814"/>
                </a:lnTo>
                <a:lnTo>
                  <a:pt x="0" y="1929814"/>
                </a:lnTo>
                <a:lnTo>
                  <a:pt x="0" y="0"/>
                </a:lnTo>
                <a:close/>
              </a:path>
            </a:pathLst>
          </a:custGeom>
          <a:solidFill>
            <a:srgbClr val="F57A1E"/>
          </a:solidFill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136" tIns="199136" rIns="199136" bIns="199136" numCol="1" spcCol="1270" anchor="ctr" anchorCtr="1">
            <a:noAutofit/>
          </a:bodyPr>
          <a:lstStyle/>
          <a:p>
            <a:pPr marL="0" lvl="1" algn="ctr"/>
            <a:r>
              <a:rPr lang="en-US" sz="2400" dirty="0" smtClean="0">
                <a:solidFill>
                  <a:schemeClr val="bg1"/>
                </a:solidFill>
                <a:cs typeface="Gill Sans"/>
              </a:rPr>
              <a:t>AARC Requirement Analysis</a:t>
            </a:r>
          </a:p>
          <a:p>
            <a:pPr marL="0" lvl="1" algn="ctr"/>
            <a:r>
              <a:rPr lang="en-US" dirty="0" smtClean="0">
                <a:solidFill>
                  <a:schemeClr val="bg1"/>
                </a:solidFill>
                <a:cs typeface="Gill Sans"/>
              </a:rPr>
              <a:t>(available end of Sept.)</a:t>
            </a:r>
          </a:p>
        </p:txBody>
      </p:sp>
    </p:spTree>
    <p:extLst>
      <p:ext uri="{BB962C8B-B14F-4D97-AF65-F5344CB8AC3E}">
        <p14:creationId xmlns:p14="http://schemas.microsoft.com/office/powerpoint/2010/main" val="94864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0" y="1270660"/>
            <a:ext cx="5279405" cy="5135359"/>
          </a:xfrm>
          <a:solidFill>
            <a:srgbClr val="004461"/>
          </a:solidFill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User Friendliness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Homeless Users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Different Levels of Assurance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Community based authorization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Flexible and scalable attribute release policies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Attribute Aggregation &amp; Account Linking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Federation solutions based on open and standards based technologies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Persistent &amp; Unique User Identifiers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User managed Identity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Up to date identity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User groups and roles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Step up authentication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</a:t>
            </a:r>
            <a:r>
              <a:rPr lang="el-GR" dirty="0"/>
              <a:t> </a:t>
            </a:r>
            <a:r>
              <a:rPr lang="en-US" dirty="0"/>
              <a:t>Design – Analysis of requirements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5866411" y="1270660"/>
            <a:ext cx="5985160" cy="5135359"/>
          </a:xfrm>
          <a:prstGeom prst="rect">
            <a:avLst/>
          </a:prstGeom>
          <a:solidFill>
            <a:srgbClr val="00638C"/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F5E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Browser and non-browser based federated access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Delegation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Social media identities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Integration with e-Government </a:t>
            </a:r>
            <a:r>
              <a:rPr lang="en-US" dirty="0" smtClean="0">
                <a:solidFill>
                  <a:schemeClr val="bg1"/>
                </a:solidFill>
              </a:rPr>
              <a:t>infrastructures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 smtClean="0">
                <a:solidFill>
                  <a:schemeClr val="bg1"/>
                </a:solidFill>
              </a:rPr>
              <a:t>Service Provider Friendliness</a:t>
            </a:r>
            <a:endParaRPr lang="en-US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Effective Accounting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Policy Harmonization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Federated Incident report Handling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Sufficient Attribute release</a:t>
            </a:r>
            <a:endParaRPr lang="el-GR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Awareness about R&amp;E Federations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Semantically harmonized identity attributes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Simplified process for joining identity federation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Best practices for terms and conditions</a:t>
            </a:r>
          </a:p>
        </p:txBody>
      </p:sp>
    </p:spTree>
    <p:extLst>
      <p:ext uri="{BB962C8B-B14F-4D97-AF65-F5344CB8AC3E}">
        <p14:creationId xmlns:p14="http://schemas.microsoft.com/office/powerpoint/2010/main" val="214220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0" y="1270660"/>
            <a:ext cx="5279405" cy="5135359"/>
          </a:xfrm>
          <a:solidFill>
            <a:srgbClr val="004461"/>
          </a:solidFill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User Friendliness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Homeless Users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Different Levels of Assurance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Community based authorization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Flexible and scalable attribute release policies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Attribute Aggregation &amp; Account Linking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Federation solutions based on open and standards based technologies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Persistent &amp; Unique User Identifiers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User managed Identity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Up to date identity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User groups and roles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Step up authentication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</a:t>
            </a:r>
            <a:r>
              <a:rPr lang="el-GR" dirty="0"/>
              <a:t> </a:t>
            </a:r>
            <a:r>
              <a:rPr lang="en-US" dirty="0"/>
              <a:t>Design – Analysis of requirements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5866411" y="1270660"/>
            <a:ext cx="5985160" cy="5135359"/>
          </a:xfrm>
          <a:prstGeom prst="rect">
            <a:avLst/>
          </a:prstGeom>
          <a:solidFill>
            <a:srgbClr val="00638C"/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F5E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Browser and non-browser based federated access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Delegation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Social media identities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Integration with e-Government </a:t>
            </a:r>
            <a:r>
              <a:rPr lang="en-US" dirty="0" smtClean="0">
                <a:solidFill>
                  <a:schemeClr val="bg1"/>
                </a:solidFill>
              </a:rPr>
              <a:t>infrastructures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 smtClean="0">
                <a:solidFill>
                  <a:schemeClr val="bg1"/>
                </a:solidFill>
              </a:rPr>
              <a:t>Effective </a:t>
            </a:r>
            <a:r>
              <a:rPr lang="en-US" dirty="0">
                <a:solidFill>
                  <a:schemeClr val="bg1"/>
                </a:solidFill>
              </a:rPr>
              <a:t>Accounting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Policy Harmonization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Federated Incident report Handling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Sufficient Attribute release</a:t>
            </a:r>
            <a:endParaRPr lang="el-GR" dirty="0">
              <a:solidFill>
                <a:schemeClr val="bg1">
                  <a:lumMod val="65000"/>
                </a:schemeClr>
              </a:solidFill>
            </a:endParaRP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Awareness about R&amp;E Federations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Semantically harmonized identity attributes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Simplified process for joining identity </a:t>
            </a:r>
            <a:r>
              <a:rPr lang="en-US" dirty="0" smtClean="0">
                <a:solidFill>
                  <a:schemeClr val="bg1"/>
                </a:solidFill>
              </a:rPr>
              <a:t>federation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Service Provider </a:t>
            </a:r>
            <a:r>
              <a:rPr lang="en-US" dirty="0" smtClean="0">
                <a:solidFill>
                  <a:schemeClr val="bg1"/>
                </a:solidFill>
              </a:rPr>
              <a:t>Friendliness</a:t>
            </a:r>
            <a:endParaRPr lang="en-US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Best practices for terms and conditions</a:t>
            </a:r>
          </a:p>
        </p:txBody>
      </p:sp>
    </p:spTree>
    <p:extLst>
      <p:ext uri="{BB962C8B-B14F-4D97-AF65-F5344CB8AC3E}">
        <p14:creationId xmlns:p14="http://schemas.microsoft.com/office/powerpoint/2010/main" val="99632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350"/>
              </a:spcBef>
            </a:pPr>
            <a:r>
              <a:rPr lang="en-US" sz="2400" dirty="0" smtClean="0"/>
              <a:t>Continue the interviews with the AARC stakeholders and the parallel work on Guest Identities and Attribute Authorities (AA) &amp; Token Translation Services (TTS)</a:t>
            </a:r>
          </a:p>
          <a:p>
            <a:pPr>
              <a:spcBef>
                <a:spcPts val="1350"/>
              </a:spcBef>
            </a:pPr>
            <a:r>
              <a:rPr lang="en-US" sz="2400" dirty="0" smtClean="0"/>
              <a:t>End of October first internal draft release of AARC High Level Architecture</a:t>
            </a:r>
          </a:p>
          <a:p>
            <a:pPr>
              <a:spcBef>
                <a:spcPts val="1350"/>
              </a:spcBef>
            </a:pPr>
            <a:r>
              <a:rPr lang="en-US" sz="2400" dirty="0" smtClean="0"/>
              <a:t>End of December: Analysis of available AA technologies</a:t>
            </a:r>
          </a:p>
          <a:p>
            <a:pPr>
              <a:spcBef>
                <a:spcPts val="1350"/>
              </a:spcBef>
            </a:pPr>
            <a:r>
              <a:rPr lang="en-US" sz="2400" dirty="0" smtClean="0"/>
              <a:t>January – February: Consultation with stakeholders around the AARC High Level Architecture </a:t>
            </a:r>
          </a:p>
          <a:p>
            <a:pPr>
              <a:spcBef>
                <a:spcPts val="1350"/>
              </a:spcBef>
            </a:pPr>
            <a:r>
              <a:rPr lang="en-US" sz="2400" dirty="0" err="1" smtClean="0"/>
              <a:t>Arpil</a:t>
            </a:r>
            <a:r>
              <a:rPr lang="en-US" sz="2400" dirty="0" smtClean="0"/>
              <a:t>: Release work on Guest Identities , AAs and TTS</a:t>
            </a:r>
          </a:p>
          <a:p>
            <a:pPr>
              <a:spcBef>
                <a:spcPts val="1350"/>
              </a:spcBef>
            </a:pPr>
            <a:r>
              <a:rPr lang="en-US" sz="2400" dirty="0" smtClean="0"/>
              <a:t>July: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version of the AARC AAI Architecture Framework </a:t>
            </a:r>
          </a:p>
          <a:p>
            <a:pPr>
              <a:spcBef>
                <a:spcPts val="1350"/>
              </a:spcBef>
            </a:pPr>
            <a:endParaRPr lang="en-US" sz="2400" dirty="0" smtClean="0"/>
          </a:p>
          <a:p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</a:t>
            </a:r>
            <a:r>
              <a:rPr lang="el-GR" dirty="0"/>
              <a:t> </a:t>
            </a:r>
            <a:r>
              <a:rPr lang="en-US" dirty="0" smtClean="0"/>
              <a:t>Design – 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97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err="1" smtClean="0"/>
              <a:t>Licia.Florio@geant.org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9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004851"/>
          </a:xfrm>
        </p:spPr>
        <p:txBody>
          <a:bodyPr/>
          <a:lstStyle/>
          <a:p>
            <a:r>
              <a:rPr lang="en-US" dirty="0" smtClean="0"/>
              <a:t>AARC Facts</a:t>
            </a:r>
            <a:endParaRPr lang="en-US" dirty="0"/>
          </a:p>
        </p:txBody>
      </p:sp>
      <p:sp>
        <p:nvSpPr>
          <p:cNvPr id="5" name="Content Placeholder 8"/>
          <p:cNvSpPr txBox="1">
            <a:spLocks/>
          </p:cNvSpPr>
          <p:nvPr/>
        </p:nvSpPr>
        <p:spPr>
          <a:xfrm>
            <a:off x="872117" y="3500074"/>
            <a:ext cx="5287383" cy="2672125"/>
          </a:xfrm>
          <a:prstGeom prst="rect">
            <a:avLst/>
          </a:prstGeom>
          <a:ln w="28575" cap="flat" cmpd="sng" algn="ctr">
            <a:solidFill>
              <a:schemeClr val="accent2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F5E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Two-year EC-funded project 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20 partners 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NRENs, e-Infrastructure providers and Libraries as equal partners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About 3M euro budget 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Starting date 1st May, 2015 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https://</a:t>
            </a:r>
            <a:r>
              <a:rPr lang="en-GB" sz="2400" dirty="0" err="1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aarc-project.eu</a:t>
            </a: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/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72118" y="1522116"/>
            <a:ext cx="5287382" cy="830997"/>
          </a:xfrm>
          <a:prstGeom prst="rect">
            <a:avLst/>
          </a:prstGeom>
          <a:noFill/>
          <a:ln>
            <a:solidFill>
              <a:srgbClr val="1C416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  <a:cs typeface="Gill Sans"/>
              </a:rPr>
              <a:t>Authentication and Authorisation </a:t>
            </a:r>
            <a:r>
              <a:rPr lang="en-GB" sz="2400" b="1" dirty="0" smtClean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  <a:cs typeface="Gill Sans"/>
              </a:rPr>
              <a:t/>
            </a:r>
            <a:br>
              <a:rPr lang="en-GB" sz="2400" b="1" dirty="0" smtClean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  <a:cs typeface="Gill Sans"/>
              </a:rPr>
            </a:br>
            <a:r>
              <a:rPr lang="en-GB" sz="2400" b="1" dirty="0" smtClean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  <a:cs typeface="Gill Sans"/>
              </a:rPr>
              <a:t>for </a:t>
            </a:r>
            <a:r>
              <a:rPr lang="en-GB" sz="2400" b="1" dirty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  <a:cs typeface="Gill Sans"/>
              </a:rPr>
              <a:t>Research and Collaboration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cs typeface="Gill Sans"/>
            </a:endParaRPr>
          </a:p>
        </p:txBody>
      </p:sp>
      <p:sp>
        <p:nvSpPr>
          <p:cNvPr id="7" name="Chevron 6"/>
          <p:cNvSpPr/>
          <p:nvPr/>
        </p:nvSpPr>
        <p:spPr>
          <a:xfrm rot="5400000">
            <a:off x="2957881" y="2865036"/>
            <a:ext cx="856443" cy="265828"/>
          </a:xfrm>
          <a:prstGeom prst="chevron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8144">
            <a:off x="6527801" y="2036197"/>
            <a:ext cx="5008333" cy="37303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34360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AARC </a:t>
            </a:r>
            <a:r>
              <a:rPr lang="en-US" dirty="0" smtClean="0"/>
              <a:t>Vision and </a:t>
            </a:r>
            <a:r>
              <a:rPr lang="en-US" dirty="0"/>
              <a:t>Objectives </a:t>
            </a:r>
            <a:br>
              <a:rPr lang="en-US" dirty="0"/>
            </a:b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0" name="Round Diagonal Corner Rectangle 9"/>
          <p:cNvSpPr/>
          <p:nvPr/>
        </p:nvSpPr>
        <p:spPr>
          <a:xfrm rot="5400000">
            <a:off x="3178957" y="548300"/>
            <a:ext cx="1272842" cy="6085243"/>
          </a:xfrm>
          <a:prstGeom prst="round2DiagRect">
            <a:avLst/>
          </a:prstGeom>
          <a:noFill/>
          <a:ln>
            <a:solidFill>
              <a:srgbClr val="1C416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92666" y="2446894"/>
            <a:ext cx="6279634" cy="1665693"/>
            <a:chOff x="692666" y="2446894"/>
            <a:chExt cx="6279634" cy="1665693"/>
          </a:xfrm>
        </p:grpSpPr>
        <p:sp>
          <p:nvSpPr>
            <p:cNvPr id="6" name="TextBox 5"/>
            <p:cNvSpPr txBox="1"/>
            <p:nvPr/>
          </p:nvSpPr>
          <p:spPr>
            <a:xfrm>
              <a:off x="747356" y="2446894"/>
              <a:ext cx="16002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b="1" dirty="0" smtClean="0">
                  <a:solidFill>
                    <a:srgbClr val="003F5D"/>
                  </a:solidFill>
                </a:rPr>
                <a:t>Impacts </a:t>
              </a:r>
              <a:endParaRPr lang="en-US" sz="2200" b="1" dirty="0">
                <a:solidFill>
                  <a:srgbClr val="003F5D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92666" y="3096924"/>
              <a:ext cx="6279634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177750" eaLnBrk="0" hangingPunct="0">
                <a:buFont typeface="Arial" charset="0"/>
                <a:buChar char="•"/>
              </a:pP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Create a cross-e-infrastructure ‘network’ for identities </a:t>
              </a:r>
            </a:p>
            <a:p>
              <a:pPr marL="285750" indent="-177750" eaLnBrk="0" hangingPunct="0">
                <a:buFont typeface="Arial" charset="0"/>
                <a:buChar char="•"/>
              </a:pP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Reduce </a:t>
              </a:r>
              <a:r>
                <a:rPr lang="en-US" sz="2000" dirty="0">
                  <a:solidFill>
                    <a:srgbClr val="003F5D"/>
                  </a:solidFill>
                  <a:cs typeface="Gill Sans"/>
                </a:rPr>
                <a:t>duplication of efforts in the service </a:t>
              </a: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delivery</a:t>
              </a:r>
            </a:p>
            <a:p>
              <a:pPr marL="285750" indent="-177750" eaLnBrk="0" hangingPunct="0">
                <a:buFont typeface="Arial" charset="0"/>
                <a:buChar char="•"/>
              </a:pP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Improve the penetration of federated access </a:t>
              </a:r>
              <a:endParaRPr lang="en-US" sz="2000" dirty="0">
                <a:solidFill>
                  <a:srgbClr val="003F5D"/>
                </a:solidFill>
                <a:cs typeface="Gill Sans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 flipV="1">
              <a:off x="785456" y="2843039"/>
              <a:ext cx="5838111" cy="9684"/>
            </a:xfrm>
            <a:prstGeom prst="line">
              <a:avLst/>
            </a:prstGeom>
            <a:ln w="38100">
              <a:solidFill>
                <a:srgbClr val="F57A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4055189" y="4395114"/>
            <a:ext cx="7006623" cy="2107287"/>
            <a:chOff x="4055189" y="4395113"/>
            <a:chExt cx="6803311" cy="1685659"/>
          </a:xfrm>
        </p:grpSpPr>
        <p:sp>
          <p:nvSpPr>
            <p:cNvPr id="30" name="TextBox 29"/>
            <p:cNvSpPr txBox="1"/>
            <p:nvPr/>
          </p:nvSpPr>
          <p:spPr>
            <a:xfrm>
              <a:off x="4055189" y="4395113"/>
              <a:ext cx="16002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b="1" dirty="0" smtClean="0">
                  <a:solidFill>
                    <a:srgbClr val="003F5D"/>
                  </a:solidFill>
                </a:rPr>
                <a:t>Outputs</a:t>
              </a:r>
              <a:endParaRPr lang="en-US" sz="2200" b="1" dirty="0">
                <a:solidFill>
                  <a:srgbClr val="003F5D"/>
                </a:solidFill>
              </a:endParaRPr>
            </a:p>
          </p:txBody>
        </p:sp>
        <p:sp>
          <p:nvSpPr>
            <p:cNvPr id="31" name="Round Diagonal Corner Rectangle 30"/>
            <p:cNvSpPr/>
            <p:nvPr/>
          </p:nvSpPr>
          <p:spPr>
            <a:xfrm rot="5400000">
              <a:off x="6886462" y="2108734"/>
              <a:ext cx="1242364" cy="6701711"/>
            </a:xfrm>
            <a:prstGeom prst="round2DiagRect">
              <a:avLst/>
            </a:prstGeom>
            <a:noFill/>
            <a:ln>
              <a:solidFill>
                <a:srgbClr val="1C416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055189" y="4889400"/>
              <a:ext cx="6803311" cy="10586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177750" eaLnBrk="0" hangingPunct="0">
                <a:buFont typeface="Arial" charset="0"/>
                <a:buChar char="•"/>
              </a:pP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Design of integrated AAI built on federated access </a:t>
              </a:r>
            </a:p>
            <a:p>
              <a:pPr marL="285750" indent="-177750" eaLnBrk="0" hangingPunct="0">
                <a:buFont typeface="Arial" charset="0"/>
                <a:buChar char="•"/>
              </a:pPr>
              <a:r>
                <a:rPr lang="en-US" sz="2000" dirty="0" err="1" smtClean="0">
                  <a:solidFill>
                    <a:srgbClr val="003F5D"/>
                  </a:solidFill>
                  <a:cs typeface="Gill Sans"/>
                </a:rPr>
                <a:t>Harmonised</a:t>
              </a: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 policies to easy cross-discipline collaboration</a:t>
              </a:r>
            </a:p>
            <a:p>
              <a:pPr marL="285750" indent="-177750" eaLnBrk="0" hangingPunct="0">
                <a:buFont typeface="Arial" charset="0"/>
                <a:buChar char="•"/>
              </a:pP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Pilot selected use-cases </a:t>
              </a:r>
            </a:p>
            <a:p>
              <a:pPr marL="285750" indent="-177750" eaLnBrk="0" hangingPunct="0">
                <a:buFont typeface="Arial" charset="0"/>
                <a:buChar char="•"/>
              </a:pP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Offer a </a:t>
              </a:r>
              <a:r>
                <a:rPr lang="en-US" sz="2000" dirty="0">
                  <a:solidFill>
                    <a:srgbClr val="003F5D"/>
                  </a:solidFill>
                  <a:cs typeface="Gill Sans"/>
                </a:rPr>
                <a:t>d</a:t>
              </a: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iversified training package </a:t>
              </a:r>
            </a:p>
          </p:txBody>
        </p:sp>
        <p:cxnSp>
          <p:nvCxnSpPr>
            <p:cNvPr id="33" name="Straight Connector 32"/>
            <p:cNvCxnSpPr/>
            <p:nvPr/>
          </p:nvCxnSpPr>
          <p:spPr>
            <a:xfrm flipV="1">
              <a:off x="4156789" y="4733810"/>
              <a:ext cx="6574711" cy="12979"/>
            </a:xfrm>
            <a:prstGeom prst="line">
              <a:avLst/>
            </a:prstGeom>
            <a:ln w="38100">
              <a:solidFill>
                <a:srgbClr val="F57A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2336800" y="1354189"/>
            <a:ext cx="6388099" cy="1374581"/>
            <a:chOff x="2336800" y="1354189"/>
            <a:chExt cx="6388099" cy="1374581"/>
          </a:xfrm>
        </p:grpSpPr>
        <p:sp>
          <p:nvSpPr>
            <p:cNvPr id="36" name="Rectangle 35"/>
            <p:cNvSpPr/>
            <p:nvPr/>
          </p:nvSpPr>
          <p:spPr>
            <a:xfrm>
              <a:off x="7677410" y="1831670"/>
              <a:ext cx="1047489" cy="897100"/>
            </a:xfrm>
            <a:prstGeom prst="rect">
              <a:avLst/>
            </a:prstGeom>
            <a:solidFill>
              <a:srgbClr val="004E7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2336800" y="1354189"/>
              <a:ext cx="5777561" cy="1041400"/>
            </a:xfrm>
            <a:custGeom>
              <a:avLst/>
              <a:gdLst>
                <a:gd name="connsiteX0" fmla="*/ 0 w 3795662"/>
                <a:gd name="connsiteY0" fmla="*/ 0 h 2277397"/>
                <a:gd name="connsiteX1" fmla="*/ 3795662 w 3795662"/>
                <a:gd name="connsiteY1" fmla="*/ 0 h 2277397"/>
                <a:gd name="connsiteX2" fmla="*/ 3795662 w 3795662"/>
                <a:gd name="connsiteY2" fmla="*/ 2277397 h 2277397"/>
                <a:gd name="connsiteX3" fmla="*/ 0 w 3795662"/>
                <a:gd name="connsiteY3" fmla="*/ 2277397 h 2277397"/>
                <a:gd name="connsiteX4" fmla="*/ 0 w 3795662"/>
                <a:gd name="connsiteY4" fmla="*/ 0 h 2277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5662" h="2277397">
                  <a:moveTo>
                    <a:pt x="0" y="0"/>
                  </a:moveTo>
                  <a:lnTo>
                    <a:pt x="3795662" y="0"/>
                  </a:lnTo>
                  <a:lnTo>
                    <a:pt x="3795662" y="2277397"/>
                  </a:lnTo>
                  <a:lnTo>
                    <a:pt x="0" y="22773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461"/>
            </a:solidFill>
            <a:ln>
              <a:solidFill>
                <a:schemeClr val="tx1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lvl="1" algn="ctr">
                <a:spcBef>
                  <a:spcPct val="20000"/>
                </a:spcBef>
              </a:pPr>
              <a:r>
                <a:rPr lang="en-US" sz="2200" dirty="0" smtClean="0">
                  <a:solidFill>
                    <a:schemeClr val="bg1"/>
                  </a:solidFill>
                  <a:cs typeface="Gill Sans Light"/>
                </a:rPr>
                <a:t>Avoid a future in which new research collaborations develop independent AAIs</a:t>
              </a:r>
              <a:r>
                <a:rPr lang="en-US" sz="2200" dirty="0">
                  <a:solidFill>
                    <a:schemeClr val="bg1"/>
                  </a:solidFill>
                  <a:cs typeface="Gill Sans Light"/>
                </a:rPr>
                <a:t/>
              </a:r>
              <a:br>
                <a:rPr lang="en-US" sz="2200" dirty="0">
                  <a:solidFill>
                    <a:schemeClr val="bg1"/>
                  </a:solidFill>
                  <a:cs typeface="Gill Sans Light"/>
                </a:rPr>
              </a:br>
              <a:r>
                <a:rPr kumimoji="0" lang="en-GB" sz="2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Light"/>
                  <a:ea typeface="+mn-ea"/>
                  <a:cs typeface="+mn-cs"/>
                </a:rPr>
                <a:t> </a:t>
              </a:r>
            </a:p>
          </p:txBody>
        </p:sp>
        <p:sp>
          <p:nvSpPr>
            <p:cNvPr id="37" name="Right Triangle 36"/>
            <p:cNvSpPr/>
            <p:nvPr/>
          </p:nvSpPr>
          <p:spPr>
            <a:xfrm rot="5400000">
              <a:off x="7739664" y="2354073"/>
              <a:ext cx="328418" cy="420976"/>
            </a:xfrm>
            <a:prstGeom prst="rtTriangl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14216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01116" y="1324043"/>
            <a:ext cx="6377684" cy="5164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Integration, policy </a:t>
            </a:r>
            <a:r>
              <a:rPr lang="en-US" sz="2000" b="1" dirty="0" err="1" smtClean="0"/>
              <a:t>harmonisation</a:t>
            </a:r>
            <a:r>
              <a:rPr lang="en-US" sz="2000" b="1" dirty="0" smtClean="0"/>
              <a:t>, piloting and training </a:t>
            </a:r>
            <a:endParaRPr lang="en-US" sz="2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5238531" y="2130398"/>
            <a:ext cx="3083289" cy="1064630"/>
          </a:xfrm>
          <a:custGeom>
            <a:avLst/>
            <a:gdLst>
              <a:gd name="connsiteX0" fmla="*/ 0 w 2506215"/>
              <a:gd name="connsiteY0" fmla="*/ 0 h 1929814"/>
              <a:gd name="connsiteX1" fmla="*/ 2506215 w 2506215"/>
              <a:gd name="connsiteY1" fmla="*/ 0 h 1929814"/>
              <a:gd name="connsiteX2" fmla="*/ 2506215 w 2506215"/>
              <a:gd name="connsiteY2" fmla="*/ 1929814 h 1929814"/>
              <a:gd name="connsiteX3" fmla="*/ 0 w 2506215"/>
              <a:gd name="connsiteY3" fmla="*/ 1929814 h 1929814"/>
              <a:gd name="connsiteX4" fmla="*/ 0 w 2506215"/>
              <a:gd name="connsiteY4" fmla="*/ 0 h 192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6215" h="1929814">
                <a:moveTo>
                  <a:pt x="0" y="0"/>
                </a:moveTo>
                <a:lnTo>
                  <a:pt x="2506215" y="0"/>
                </a:lnTo>
                <a:lnTo>
                  <a:pt x="2506215" y="1929814"/>
                </a:lnTo>
                <a:lnTo>
                  <a:pt x="0" y="1929814"/>
                </a:lnTo>
                <a:lnTo>
                  <a:pt x="0" y="0"/>
                </a:lnTo>
                <a:close/>
              </a:path>
            </a:pathLst>
          </a:custGeom>
          <a:solidFill>
            <a:srgbClr val="003959"/>
          </a:solidFill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136" tIns="199136" rIns="199136" bIns="199136" numCol="1" spcCol="1270" anchor="b" anchorCtr="1">
            <a:noAutofit/>
          </a:bodyPr>
          <a:lstStyle/>
          <a:p>
            <a:pPr lvl="1"/>
            <a:r>
              <a:rPr lang="en-GB" dirty="0" smtClean="0">
                <a:solidFill>
                  <a:schemeClr val="bg1"/>
                </a:solidFill>
                <a:cs typeface="Gill Sans"/>
              </a:rPr>
              <a:t>Use </a:t>
            </a:r>
            <a:r>
              <a:rPr lang="en-GB" dirty="0">
                <a:solidFill>
                  <a:schemeClr val="bg1"/>
                </a:solidFill>
                <a:cs typeface="Gill Sans"/>
              </a:rPr>
              <a:t>existing e-infrastructures in the delivery chain</a:t>
            </a:r>
          </a:p>
        </p:txBody>
      </p:sp>
      <p:sp>
        <p:nvSpPr>
          <p:cNvPr id="9" name="Freeform 8"/>
          <p:cNvSpPr/>
          <p:nvPr/>
        </p:nvSpPr>
        <p:spPr>
          <a:xfrm>
            <a:off x="3113685" y="4645940"/>
            <a:ext cx="3013661" cy="1457580"/>
          </a:xfrm>
          <a:custGeom>
            <a:avLst/>
            <a:gdLst>
              <a:gd name="connsiteX0" fmla="*/ 0 w 2506215"/>
              <a:gd name="connsiteY0" fmla="*/ 0 h 1929814"/>
              <a:gd name="connsiteX1" fmla="*/ 2506215 w 2506215"/>
              <a:gd name="connsiteY1" fmla="*/ 0 h 1929814"/>
              <a:gd name="connsiteX2" fmla="*/ 2506215 w 2506215"/>
              <a:gd name="connsiteY2" fmla="*/ 1929814 h 1929814"/>
              <a:gd name="connsiteX3" fmla="*/ 0 w 2506215"/>
              <a:gd name="connsiteY3" fmla="*/ 1929814 h 1929814"/>
              <a:gd name="connsiteX4" fmla="*/ 0 w 2506215"/>
              <a:gd name="connsiteY4" fmla="*/ 0 h 192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6215" h="1929814">
                <a:moveTo>
                  <a:pt x="0" y="0"/>
                </a:moveTo>
                <a:lnTo>
                  <a:pt x="2506215" y="0"/>
                </a:lnTo>
                <a:lnTo>
                  <a:pt x="2506215" y="1929814"/>
                </a:lnTo>
                <a:lnTo>
                  <a:pt x="0" y="1929814"/>
                </a:lnTo>
                <a:lnTo>
                  <a:pt x="0" y="0"/>
                </a:lnTo>
                <a:close/>
              </a:path>
            </a:pathLst>
          </a:custGeom>
          <a:solidFill>
            <a:srgbClr val="003959"/>
          </a:solidFill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136" tIns="199136" rIns="199136" bIns="199136" numCol="1" spcCol="1270" anchor="t" anchorCtr="1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kern="1200" dirty="0" smtClean="0">
                <a:solidFill>
                  <a:schemeClr val="bg1"/>
                </a:solidFill>
                <a:latin typeface="Gill Sans"/>
                <a:cs typeface="Gill Sans"/>
              </a:rPr>
              <a:t>Work with e-</a:t>
            </a:r>
            <a:r>
              <a:rPr lang="en-GB" dirty="0" err="1" smtClean="0">
                <a:solidFill>
                  <a:schemeClr val="bg1"/>
                </a:solidFill>
                <a:latin typeface="Gill Sans"/>
                <a:cs typeface="Gill Sans"/>
              </a:rPr>
              <a:t>i</a:t>
            </a:r>
            <a:r>
              <a:rPr lang="en-GB" kern="1200" dirty="0" err="1" smtClean="0">
                <a:solidFill>
                  <a:schemeClr val="bg1"/>
                </a:solidFill>
                <a:latin typeface="Gill Sans"/>
                <a:cs typeface="Gill Sans"/>
              </a:rPr>
              <a:t>nfras</a:t>
            </a:r>
            <a:r>
              <a:rPr lang="en-GB" dirty="0" smtClean="0">
                <a:solidFill>
                  <a:schemeClr val="bg1"/>
                </a:solidFill>
                <a:latin typeface="Gill Sans"/>
                <a:cs typeface="Gill Sans"/>
              </a:rPr>
              <a:t> and user communities to solve existing challenges, pilot use-cases and get feedback on the results</a:t>
            </a:r>
            <a:endParaRPr lang="en-GB" sz="2000" kern="120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1355895" y="2133395"/>
            <a:ext cx="3417020" cy="1029545"/>
          </a:xfrm>
          <a:custGeom>
            <a:avLst/>
            <a:gdLst>
              <a:gd name="connsiteX0" fmla="*/ 0 w 2506215"/>
              <a:gd name="connsiteY0" fmla="*/ 0 h 1929814"/>
              <a:gd name="connsiteX1" fmla="*/ 2506215 w 2506215"/>
              <a:gd name="connsiteY1" fmla="*/ 0 h 1929814"/>
              <a:gd name="connsiteX2" fmla="*/ 2506215 w 2506215"/>
              <a:gd name="connsiteY2" fmla="*/ 1929814 h 1929814"/>
              <a:gd name="connsiteX3" fmla="*/ 0 w 2506215"/>
              <a:gd name="connsiteY3" fmla="*/ 1929814 h 1929814"/>
              <a:gd name="connsiteX4" fmla="*/ 0 w 2506215"/>
              <a:gd name="connsiteY4" fmla="*/ 0 h 192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6215" h="1929814">
                <a:moveTo>
                  <a:pt x="0" y="0"/>
                </a:moveTo>
                <a:lnTo>
                  <a:pt x="2506215" y="0"/>
                </a:lnTo>
                <a:lnTo>
                  <a:pt x="2506215" y="1929814"/>
                </a:lnTo>
                <a:lnTo>
                  <a:pt x="0" y="1929814"/>
                </a:lnTo>
                <a:lnTo>
                  <a:pt x="0" y="0"/>
                </a:lnTo>
                <a:close/>
              </a:path>
            </a:pathLst>
          </a:custGeom>
          <a:solidFill>
            <a:srgbClr val="003959"/>
          </a:solidFill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136" tIns="199136" rIns="199136" bIns="199136" numCol="1" spcCol="1270" anchor="b" anchorCtr="1">
            <a:noAutofit/>
          </a:bodyPr>
          <a:lstStyle/>
          <a:p>
            <a:pPr lvl="1" algn="ctr"/>
            <a:r>
              <a:rPr lang="en-GB" dirty="0" smtClean="0">
                <a:solidFill>
                  <a:schemeClr val="bg1"/>
                </a:solidFill>
                <a:cs typeface="Gill Sans"/>
              </a:rPr>
              <a:t>Design an integrated AAI built on production infrastructures   </a:t>
            </a:r>
            <a:endParaRPr lang="en-GB" dirty="0">
              <a:solidFill>
                <a:schemeClr val="bg1"/>
              </a:solidFill>
              <a:cs typeface="Gill Sans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14551" y="2924949"/>
            <a:ext cx="8820472" cy="1929814"/>
            <a:chOff x="614551" y="2924949"/>
            <a:chExt cx="8820472" cy="1929814"/>
          </a:xfrm>
        </p:grpSpPr>
        <p:sp>
          <p:nvSpPr>
            <p:cNvPr id="6" name="Notched Right Arrow 5"/>
            <p:cNvSpPr/>
            <p:nvPr/>
          </p:nvSpPr>
          <p:spPr>
            <a:xfrm>
              <a:off x="614551" y="2924949"/>
              <a:ext cx="8820472" cy="1929814"/>
            </a:xfrm>
            <a:prstGeom prst="notchedRightArrow">
              <a:avLst/>
            </a:prstGeom>
            <a:solidFill>
              <a:srgbClr val="F57A1E"/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Oval 7"/>
            <p:cNvSpPr/>
            <p:nvPr/>
          </p:nvSpPr>
          <p:spPr>
            <a:xfrm>
              <a:off x="1651329" y="3648630"/>
              <a:ext cx="492476" cy="482453"/>
            </a:xfrm>
            <a:prstGeom prst="ellipse">
              <a:avLst/>
            </a:prstGeom>
            <a:solidFill>
              <a:srgbClr val="00446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4337525" y="3648630"/>
              <a:ext cx="492476" cy="482453"/>
            </a:xfrm>
            <a:prstGeom prst="ellipse">
              <a:avLst/>
            </a:prstGeom>
            <a:solidFill>
              <a:srgbClr val="00446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7023720" y="3648630"/>
              <a:ext cx="492476" cy="482453"/>
            </a:xfrm>
            <a:prstGeom prst="ellipse">
              <a:avLst/>
            </a:prstGeom>
            <a:solidFill>
              <a:srgbClr val="00446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207585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AARC Work areas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800" y="1336674"/>
            <a:ext cx="6616700" cy="496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45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7146" y="2436849"/>
            <a:ext cx="9612087" cy="1325563"/>
          </a:xfrm>
        </p:spPr>
        <p:txBody>
          <a:bodyPr/>
          <a:lstStyle/>
          <a:p>
            <a:r>
              <a:rPr lang="en-US" dirty="0" smtClean="0"/>
              <a:t>First Results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79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2" y="4379528"/>
            <a:ext cx="10909300" cy="179743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First document describing the approach to the training:</a:t>
            </a:r>
          </a:p>
          <a:p>
            <a:pPr lvl="1"/>
            <a:r>
              <a:rPr lang="en-US" dirty="0">
                <a:hlinkClick r:id="rId2"/>
              </a:rPr>
              <a:t>https://aarc-project.eu/documents/milestones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Report </a:t>
            </a:r>
            <a:r>
              <a:rPr lang="en-US" dirty="0"/>
              <a:t>on the identified target groups for training and their </a:t>
            </a:r>
            <a:r>
              <a:rPr lang="en-US" dirty="0" smtClean="0"/>
              <a:t>requirements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aarc-project.eu/wp-content/uploads/2015/04/AARC-DNA2.1.pdf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End of the month the first online module on federated access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57246" y="-243841"/>
            <a:ext cx="9612087" cy="1325563"/>
          </a:xfrm>
        </p:spPr>
        <p:txBody>
          <a:bodyPr/>
          <a:lstStyle/>
          <a:p>
            <a:r>
              <a:rPr lang="en-US" dirty="0" smtClean="0"/>
              <a:t>Training and Outreach 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865311" y="1057843"/>
            <a:ext cx="8304021" cy="3321685"/>
            <a:chOff x="1865311" y="1057843"/>
            <a:chExt cx="8304021" cy="3321685"/>
          </a:xfrm>
        </p:grpSpPr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val="466063766"/>
                </p:ext>
              </p:extLst>
            </p:nvPr>
          </p:nvGraphicFramePr>
          <p:xfrm>
            <a:off x="1865311" y="1057843"/>
            <a:ext cx="8304021" cy="332168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4873628" y="2367819"/>
              <a:ext cx="20510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1C4161"/>
                  </a:solidFill>
                </a:rPr>
                <a:t>Repackage and add what is missing</a:t>
              </a:r>
              <a:endParaRPr lang="en-GB" dirty="0">
                <a:solidFill>
                  <a:srgbClr val="1C4161"/>
                </a:solidFill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6566709" y="1356470"/>
              <a:ext cx="1574800" cy="368300"/>
            </a:xfrm>
            <a:custGeom>
              <a:avLst/>
              <a:gdLst>
                <a:gd name="connsiteX0" fmla="*/ 1574800 w 1574800"/>
                <a:gd name="connsiteY0" fmla="*/ 547215 h 674215"/>
                <a:gd name="connsiteX1" fmla="*/ 723900 w 1574800"/>
                <a:gd name="connsiteY1" fmla="*/ 1115 h 674215"/>
                <a:gd name="connsiteX2" fmla="*/ 0 w 1574800"/>
                <a:gd name="connsiteY2" fmla="*/ 674215 h 674215"/>
                <a:gd name="connsiteX3" fmla="*/ 0 w 1574800"/>
                <a:gd name="connsiteY3" fmla="*/ 674215 h 674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4800" h="674215">
                  <a:moveTo>
                    <a:pt x="1574800" y="547215"/>
                  </a:moveTo>
                  <a:cubicBezTo>
                    <a:pt x="1280583" y="263581"/>
                    <a:pt x="986367" y="-20052"/>
                    <a:pt x="723900" y="1115"/>
                  </a:cubicBezTo>
                  <a:cubicBezTo>
                    <a:pt x="461433" y="22282"/>
                    <a:pt x="0" y="674215"/>
                    <a:pt x="0" y="674215"/>
                  </a:cubicBezTo>
                  <a:lnTo>
                    <a:pt x="0" y="674215"/>
                  </a:lnTo>
                </a:path>
              </a:pathLst>
            </a:custGeom>
            <a:ln>
              <a:solidFill>
                <a:srgbClr val="604A7B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Freeform 7"/>
            <p:cNvSpPr/>
            <p:nvPr/>
          </p:nvSpPr>
          <p:spPr>
            <a:xfrm>
              <a:off x="4207876" y="1308325"/>
              <a:ext cx="1574800" cy="456085"/>
            </a:xfrm>
            <a:custGeom>
              <a:avLst/>
              <a:gdLst>
                <a:gd name="connsiteX0" fmla="*/ 1574800 w 1574800"/>
                <a:gd name="connsiteY0" fmla="*/ 547215 h 674215"/>
                <a:gd name="connsiteX1" fmla="*/ 723900 w 1574800"/>
                <a:gd name="connsiteY1" fmla="*/ 1115 h 674215"/>
                <a:gd name="connsiteX2" fmla="*/ 0 w 1574800"/>
                <a:gd name="connsiteY2" fmla="*/ 674215 h 674215"/>
                <a:gd name="connsiteX3" fmla="*/ 0 w 1574800"/>
                <a:gd name="connsiteY3" fmla="*/ 674215 h 674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4800" h="674215">
                  <a:moveTo>
                    <a:pt x="1574800" y="547215"/>
                  </a:moveTo>
                  <a:cubicBezTo>
                    <a:pt x="1280583" y="263581"/>
                    <a:pt x="986367" y="-20052"/>
                    <a:pt x="723900" y="1115"/>
                  </a:cubicBezTo>
                  <a:cubicBezTo>
                    <a:pt x="461433" y="22282"/>
                    <a:pt x="0" y="674215"/>
                    <a:pt x="0" y="674215"/>
                  </a:cubicBezTo>
                  <a:lnTo>
                    <a:pt x="0" y="674215"/>
                  </a:lnTo>
                </a:path>
              </a:pathLst>
            </a:custGeom>
            <a:ln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Freeform 8"/>
            <p:cNvSpPr/>
            <p:nvPr/>
          </p:nvSpPr>
          <p:spPr>
            <a:xfrm rot="10800000">
              <a:off x="4389668" y="3563555"/>
              <a:ext cx="2964441" cy="698627"/>
            </a:xfrm>
            <a:custGeom>
              <a:avLst/>
              <a:gdLst>
                <a:gd name="connsiteX0" fmla="*/ 1574800 w 1574800"/>
                <a:gd name="connsiteY0" fmla="*/ 547215 h 674215"/>
                <a:gd name="connsiteX1" fmla="*/ 723900 w 1574800"/>
                <a:gd name="connsiteY1" fmla="*/ 1115 h 674215"/>
                <a:gd name="connsiteX2" fmla="*/ 0 w 1574800"/>
                <a:gd name="connsiteY2" fmla="*/ 674215 h 674215"/>
                <a:gd name="connsiteX3" fmla="*/ 0 w 1574800"/>
                <a:gd name="connsiteY3" fmla="*/ 674215 h 674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4800" h="674215">
                  <a:moveTo>
                    <a:pt x="1574800" y="547215"/>
                  </a:moveTo>
                  <a:cubicBezTo>
                    <a:pt x="1280583" y="263581"/>
                    <a:pt x="986367" y="-20052"/>
                    <a:pt x="723900" y="1115"/>
                  </a:cubicBezTo>
                  <a:cubicBezTo>
                    <a:pt x="461433" y="22282"/>
                    <a:pt x="0" y="674215"/>
                    <a:pt x="0" y="674215"/>
                  </a:cubicBezTo>
                  <a:lnTo>
                    <a:pt x="0" y="674215"/>
                  </a:lnTo>
                </a:path>
              </a:pathLst>
            </a:custGeom>
            <a:noFill/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12570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2" y="1439333"/>
            <a:ext cx="4368798" cy="3907367"/>
          </a:xfrm>
          <a:solidFill>
            <a:srgbClr val="00446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Security Incident on FIM 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To agree on a generic </a:t>
            </a:r>
            <a:r>
              <a:rPr lang="en-US" b="1" dirty="0">
                <a:solidFill>
                  <a:schemeClr val="bg1"/>
                </a:solidFill>
              </a:rPr>
              <a:t>security incident response procedure for </a:t>
            </a:r>
            <a:r>
              <a:rPr lang="en-US" b="1" dirty="0" smtClean="0">
                <a:solidFill>
                  <a:schemeClr val="bg1"/>
                </a:solidFill>
              </a:rPr>
              <a:t>federations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Sirtfi</a:t>
            </a:r>
            <a:r>
              <a:rPr lang="en-US" dirty="0">
                <a:solidFill>
                  <a:schemeClr val="bg1"/>
                </a:solidFill>
              </a:rPr>
              <a:t> Trust </a:t>
            </a:r>
            <a:r>
              <a:rPr lang="en-US" dirty="0" smtClean="0">
                <a:solidFill>
                  <a:schemeClr val="bg1"/>
                </a:solidFill>
              </a:rPr>
              <a:t>Framework to be </a:t>
            </a:r>
            <a:r>
              <a:rPr lang="en-US" dirty="0" err="1" smtClean="0">
                <a:solidFill>
                  <a:schemeClr val="bg1"/>
                </a:solidFill>
              </a:rPr>
              <a:t>finalised</a:t>
            </a:r>
            <a:r>
              <a:rPr lang="en-US" dirty="0" smtClean="0">
                <a:solidFill>
                  <a:schemeClr val="bg1"/>
                </a:solidFill>
              </a:rPr>
              <a:t> at the next I2 Tech </a:t>
            </a:r>
            <a:r>
              <a:rPr lang="en-US" dirty="0" err="1" smtClean="0">
                <a:solidFill>
                  <a:schemeClr val="bg1"/>
                </a:solidFill>
              </a:rPr>
              <a:t>Exc</a:t>
            </a:r>
            <a:endParaRPr lang="en-US" b="1" dirty="0" smtClean="0">
              <a:solidFill>
                <a:schemeClr val="bg1"/>
              </a:solidFill>
            </a:endParaRPr>
          </a:p>
          <a:p>
            <a:pPr lvl="1"/>
            <a:endParaRPr lang="en-US" b="1" dirty="0">
              <a:solidFill>
                <a:schemeClr val="bg1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Sirtfi</a:t>
            </a:r>
            <a:r>
              <a:rPr lang="en-US" dirty="0" smtClean="0">
                <a:solidFill>
                  <a:schemeClr val="bg1"/>
                </a:solidFill>
              </a:rPr>
              <a:t> WG: </a:t>
            </a:r>
          </a:p>
          <a:p>
            <a:pPr marL="3429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https://</a:t>
            </a:r>
            <a:r>
              <a:rPr lang="en-US" dirty="0" err="1">
                <a:solidFill>
                  <a:schemeClr val="bg1"/>
                </a:solidFill>
              </a:rPr>
              <a:t>wiki.refeds.org</a:t>
            </a:r>
            <a:r>
              <a:rPr lang="en-US" dirty="0">
                <a:solidFill>
                  <a:schemeClr val="bg1"/>
                </a:solidFill>
              </a:rPr>
              <a:t>/display/GROUPS/SIRTFI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and Best Practices </a:t>
            </a:r>
            <a:r>
              <a:rPr lang="en-US" dirty="0" err="1" smtClean="0"/>
              <a:t>Harmonisation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5613514" y="1439333"/>
            <a:ext cx="4686186" cy="3907367"/>
          </a:xfrm>
          <a:prstGeom prst="rect">
            <a:avLst/>
          </a:prstGeom>
          <a:solidFill>
            <a:srgbClr val="00638C"/>
          </a:solidFill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F5E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</a:rPr>
              <a:t>LoA</a:t>
            </a:r>
            <a:r>
              <a:rPr lang="en-US" dirty="0" smtClean="0">
                <a:solidFill>
                  <a:schemeClr val="bg1"/>
                </a:solidFill>
              </a:rPr>
              <a:t> work 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To agree on a sustainable </a:t>
            </a:r>
            <a:r>
              <a:rPr lang="en-US" b="1" dirty="0" err="1" smtClean="0">
                <a:solidFill>
                  <a:schemeClr val="bg1"/>
                </a:solidFill>
              </a:rPr>
              <a:t>LoA</a:t>
            </a:r>
            <a:r>
              <a:rPr lang="en-US" b="1" dirty="0" smtClean="0">
                <a:solidFill>
                  <a:schemeClr val="bg1"/>
                </a:solidFill>
              </a:rPr>
              <a:t> framework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AARC </a:t>
            </a:r>
            <a:r>
              <a:rPr lang="en-US" dirty="0">
                <a:solidFill>
                  <a:schemeClr val="bg1"/>
                </a:solidFill>
              </a:rPr>
              <a:t>(through surveys and FIM4R) looking at immediate and longer-term need by SPs and </a:t>
            </a:r>
            <a:r>
              <a:rPr lang="en-US" dirty="0" smtClean="0">
                <a:solidFill>
                  <a:schemeClr val="bg1"/>
                </a:solidFill>
              </a:rPr>
              <a:t>RPs: </a:t>
            </a:r>
            <a:r>
              <a:rPr lang="en-US" dirty="0">
                <a:solidFill>
                  <a:schemeClr val="bg1"/>
                </a:solidFill>
              </a:rPr>
              <a:t>https://</a:t>
            </a:r>
            <a:r>
              <a:rPr lang="en-US" dirty="0" err="1">
                <a:solidFill>
                  <a:schemeClr val="bg1"/>
                </a:solidFill>
              </a:rPr>
              <a:t>wiki.geant.org</a:t>
            </a:r>
            <a:r>
              <a:rPr lang="en-US" dirty="0">
                <a:solidFill>
                  <a:schemeClr val="bg1"/>
                </a:solidFill>
              </a:rPr>
              <a:t>/display/AARC/</a:t>
            </a:r>
            <a:r>
              <a:rPr lang="en-US" dirty="0" err="1">
                <a:solidFill>
                  <a:schemeClr val="bg1"/>
                </a:solidFill>
              </a:rPr>
              <a:t>LoA+survey+for+SP+communities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Key </a:t>
            </a:r>
            <a:r>
              <a:rPr lang="en-US" dirty="0">
                <a:solidFill>
                  <a:schemeClr val="bg1"/>
                </a:solidFill>
              </a:rPr>
              <a:t>challenge is cost of operation, and who bears this </a:t>
            </a:r>
            <a:r>
              <a:rPr lang="en-US" dirty="0" smtClean="0">
                <a:solidFill>
                  <a:schemeClr val="bg1"/>
                </a:solidFill>
              </a:rPr>
              <a:t>costs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R&amp;E </a:t>
            </a:r>
            <a:r>
              <a:rPr lang="en-US" dirty="0" smtClean="0">
                <a:solidFill>
                  <a:schemeClr val="bg1"/>
                </a:solidFill>
              </a:rPr>
              <a:t>federations  </a:t>
            </a:r>
            <a:r>
              <a:rPr lang="en-US" dirty="0">
                <a:solidFill>
                  <a:schemeClr val="bg1"/>
                </a:solidFill>
              </a:rPr>
              <a:t>and their </a:t>
            </a:r>
            <a:r>
              <a:rPr lang="en-US" dirty="0" err="1">
                <a:solidFill>
                  <a:schemeClr val="bg1"/>
                </a:solidFill>
              </a:rPr>
              <a:t>IdPs</a:t>
            </a:r>
            <a:r>
              <a:rPr lang="en-US" dirty="0">
                <a:solidFill>
                  <a:schemeClr val="bg1"/>
                </a:solidFill>
              </a:rPr>
              <a:t> looking at the ‘service aspect’ of providing assurance</a:t>
            </a:r>
          </a:p>
        </p:txBody>
      </p:sp>
    </p:spTree>
    <p:extLst>
      <p:ext uri="{BB962C8B-B14F-4D97-AF65-F5344CB8AC3E}">
        <p14:creationId xmlns:p14="http://schemas.microsoft.com/office/powerpoint/2010/main" val="29173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r>
              <a:rPr lang="el-GR" dirty="0" smtClean="0"/>
              <a:t> </a:t>
            </a:r>
            <a:r>
              <a:rPr lang="en-US" dirty="0" smtClean="0"/>
              <a:t>Design 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609600" y="1400212"/>
            <a:ext cx="10920686" cy="4945411"/>
            <a:chOff x="252092" y="793376"/>
            <a:chExt cx="11709994" cy="5552247"/>
          </a:xfrm>
        </p:grpSpPr>
        <p:sp>
          <p:nvSpPr>
            <p:cNvPr id="31" name="Rectangle 30"/>
            <p:cNvSpPr/>
            <p:nvPr/>
          </p:nvSpPr>
          <p:spPr>
            <a:xfrm>
              <a:off x="252092" y="2649071"/>
              <a:ext cx="2281981" cy="7252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Analysis of requirements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542139" y="2675965"/>
              <a:ext cx="2281981" cy="7252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Analysis of AA technologies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431979" y="1519422"/>
              <a:ext cx="2281981" cy="7252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Guest Identities</a:t>
              </a:r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500492" y="3904129"/>
              <a:ext cx="2281981" cy="7252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Attribute Authorities – Token Translation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9315410" y="2675965"/>
              <a:ext cx="2281981" cy="7252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Blueprint Architecture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122490" y="5976291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Sep15</a:t>
              </a:r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301100" y="59762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Dec15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265475" y="5976291"/>
              <a:ext cx="753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Apr15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1208354" y="5976291"/>
              <a:ext cx="753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Apr17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9713727" y="5976291"/>
              <a:ext cx="6671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Jul16</a:t>
              </a:r>
              <a:endParaRPr lang="en-US" dirty="0"/>
            </a:p>
          </p:txBody>
        </p:sp>
        <p:cxnSp>
          <p:nvCxnSpPr>
            <p:cNvPr id="41" name="Straight Arrow Connector 40"/>
            <p:cNvCxnSpPr>
              <a:endCxn id="33" idx="1"/>
            </p:cNvCxnSpPr>
            <p:nvPr/>
          </p:nvCxnSpPr>
          <p:spPr>
            <a:xfrm>
              <a:off x="2526649" y="3033626"/>
              <a:ext cx="1015490" cy="494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3" idx="3"/>
              <a:endCxn id="34" idx="1"/>
            </p:cNvCxnSpPr>
            <p:nvPr/>
          </p:nvCxnSpPr>
          <p:spPr>
            <a:xfrm flipV="1">
              <a:off x="5824120" y="1882029"/>
              <a:ext cx="607859" cy="115654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endCxn id="35" idx="1"/>
            </p:cNvCxnSpPr>
            <p:nvPr/>
          </p:nvCxnSpPr>
          <p:spPr>
            <a:xfrm>
              <a:off x="5830531" y="3041471"/>
              <a:ext cx="669961" cy="122526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endCxn id="36" idx="1"/>
            </p:cNvCxnSpPr>
            <p:nvPr/>
          </p:nvCxnSpPr>
          <p:spPr>
            <a:xfrm flipV="1">
              <a:off x="5830531" y="3038572"/>
              <a:ext cx="3484879" cy="289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35" idx="3"/>
              <a:endCxn id="36" idx="1"/>
            </p:cNvCxnSpPr>
            <p:nvPr/>
          </p:nvCxnSpPr>
          <p:spPr>
            <a:xfrm flipV="1">
              <a:off x="8782473" y="3038572"/>
              <a:ext cx="532937" cy="122816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34" idx="3"/>
              <a:endCxn id="36" idx="1"/>
            </p:cNvCxnSpPr>
            <p:nvPr/>
          </p:nvCxnSpPr>
          <p:spPr>
            <a:xfrm>
              <a:off x="8713960" y="1882029"/>
              <a:ext cx="601450" cy="115654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1503364" y="793376"/>
              <a:ext cx="7424" cy="5150224"/>
            </a:xfrm>
            <a:prstGeom prst="line">
              <a:avLst/>
            </a:prstGeom>
            <a:ln w="28575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4674550" y="793376"/>
              <a:ext cx="7424" cy="5150224"/>
            </a:xfrm>
            <a:prstGeom prst="line">
              <a:avLst/>
            </a:prstGeom>
            <a:ln w="28575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7645337" y="826067"/>
              <a:ext cx="7424" cy="5150224"/>
            </a:xfrm>
            <a:prstGeom prst="line">
              <a:avLst/>
            </a:prstGeom>
            <a:ln w="28575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11585220" y="826067"/>
              <a:ext cx="7424" cy="5150224"/>
            </a:xfrm>
            <a:prstGeom prst="line">
              <a:avLst/>
            </a:prstGeom>
            <a:ln w="28575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10052449" y="826067"/>
              <a:ext cx="7424" cy="5150224"/>
            </a:xfrm>
            <a:prstGeom prst="line">
              <a:avLst/>
            </a:prstGeom>
            <a:ln w="28575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9706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ANT Associ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0D0992E-CCCF-45DB-AB26-A4F50B75E4D6}" vid="{C2252C9B-28CB-4431-8278-C26B15A7694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D342B61AA90142A8D5A114AFFAD389" ma:contentTypeVersion="1" ma:contentTypeDescription="Create a new document." ma:contentTypeScope="" ma:versionID="138dd77d572eb9aa87051d9216bdb44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F8F0BB2-8848-4E68-80B0-B0624BDBD5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C07721-32FF-48B6-9D36-E09F4CC3A6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AA3960-760A-4B61-8C8B-DBF90F37C8C8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purl.org/dc/dcmitype/"/>
    <ds:schemaRef ds:uri="http://schemas.microsoft.com/sharepoint/v3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 GEANT Association template 16 9 widescreen</Template>
  <TotalTime>6105</TotalTime>
  <Words>725</Words>
  <Application>Microsoft Macintosh PowerPoint</Application>
  <PresentationFormat>Widescreen</PresentationFormat>
  <Paragraphs>155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Gill Sans</vt:lpstr>
      <vt:lpstr>Gill Sans Light</vt:lpstr>
      <vt:lpstr>Verdana</vt:lpstr>
      <vt:lpstr>Arial</vt:lpstr>
      <vt:lpstr>GEANT Association</vt:lpstr>
      <vt:lpstr>PowerPoint Presentation</vt:lpstr>
      <vt:lpstr>AARC Facts</vt:lpstr>
      <vt:lpstr>AARC Vision and Objectives  </vt:lpstr>
      <vt:lpstr>Approach </vt:lpstr>
      <vt:lpstr>AARC Work areas </vt:lpstr>
      <vt:lpstr>First Results </vt:lpstr>
      <vt:lpstr>Training and Outreach </vt:lpstr>
      <vt:lpstr>Policy and Best Practices Harmonisation </vt:lpstr>
      <vt:lpstr>Architecture Design </vt:lpstr>
      <vt:lpstr>Architecture Design – Analysis of requirements</vt:lpstr>
      <vt:lpstr>Architecture Design – Analysis of requirements</vt:lpstr>
      <vt:lpstr>Architecture Design – Analysis of requirements</vt:lpstr>
      <vt:lpstr>Architecture Design – Next steps</vt:lpstr>
      <vt:lpstr>PowerPoint Presentation</vt:lpstr>
    </vt:vector>
  </TitlesOfParts>
  <Company>DANTE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Meyer</dc:creator>
  <cp:lastModifiedBy>Licia Florio</cp:lastModifiedBy>
  <cp:revision>175</cp:revision>
  <cp:lastPrinted>2015-05-01T10:30:08Z</cp:lastPrinted>
  <dcterms:created xsi:type="dcterms:W3CDTF">2015-04-29T14:13:57Z</dcterms:created>
  <dcterms:modified xsi:type="dcterms:W3CDTF">2015-09-24T11:13:28Z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0x01010015D342B61AA90142A8D5A114AFFAD389</vt:lpwstr>
  </property>
</Properties>
</file>