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75" r:id="rId3"/>
    <p:sldId id="276" r:id="rId4"/>
    <p:sldId id="277" r:id="rId5"/>
    <p:sldId id="273" r:id="rId6"/>
    <p:sldId id="258" r:id="rId7"/>
    <p:sldId id="257" r:id="rId8"/>
    <p:sldId id="269" r:id="rId9"/>
    <p:sldId id="261" r:id="rId10"/>
    <p:sldId id="267" r:id="rId11"/>
    <p:sldId id="27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F8721FB-46D5-854B-9C95-C51FAEFDE5B2}">
          <p14:sldIdLst>
            <p14:sldId id="256"/>
            <p14:sldId id="275"/>
            <p14:sldId id="276"/>
            <p14:sldId id="277"/>
            <p14:sldId id="273"/>
            <p14:sldId id="258"/>
            <p14:sldId id="257"/>
            <p14:sldId id="269"/>
            <p14:sldId id="261"/>
            <p14:sldId id="267"/>
            <p14:sldId id="278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3A69"/>
    <a:srgbClr val="1C4161"/>
    <a:srgbClr val="16334E"/>
    <a:srgbClr val="800000"/>
    <a:srgbClr val="A60C3C"/>
    <a:srgbClr val="D2147E"/>
    <a:srgbClr val="BCBDBF"/>
    <a:srgbClr val="EF1456"/>
    <a:srgbClr val="EB1153"/>
    <a:srgbClr val="0036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82" autoAdjust="0"/>
    <p:restoredTop sz="96548" autoAdjust="0"/>
  </p:normalViewPr>
  <p:slideViewPr>
    <p:cSldViewPr snapToGrid="0">
      <p:cViewPr varScale="1">
        <p:scale>
          <a:sx n="86" d="100"/>
          <a:sy n="86" d="100"/>
        </p:scale>
        <p:origin x="-6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1D8A83-A817-41E3-A602-3B517E18334E}" type="datetimeFigureOut">
              <a:rPr lang="en-GB" smtClean="0"/>
              <a:t>27/04/15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C110B-1C27-4A5B-8007-E6BF4BB6C5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726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C110B-1C27-4A5B-8007-E6BF4BB6C5F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3001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6" t="321" r="17826" b="388"/>
          <a:stretch/>
        </p:blipFill>
        <p:spPr>
          <a:xfrm>
            <a:off x="-1" y="-1"/>
            <a:ext cx="9144001" cy="68536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8997" y="3806889"/>
            <a:ext cx="3613280" cy="1231642"/>
          </a:xfrm>
        </p:spPr>
        <p:txBody>
          <a:bodyPr anchor="t">
            <a:normAutofit/>
          </a:bodyPr>
          <a:lstStyle>
            <a:lvl1pPr algn="l">
              <a:defRPr sz="2000">
                <a:solidFill>
                  <a:srgbClr val="0043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 smtClean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8997" y="5113177"/>
            <a:ext cx="4012163" cy="1197816"/>
          </a:xfr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00436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Presenter Name</a:t>
            </a:r>
          </a:p>
          <a:p>
            <a:r>
              <a:rPr lang="en-US" dirty="0" smtClean="0"/>
              <a:t>Event Name</a:t>
            </a:r>
          </a:p>
          <a:p>
            <a:r>
              <a:rPr lang="en-US" dirty="0" smtClean="0"/>
              <a:t>Date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400675"/>
            <a:ext cx="2057400" cy="365125"/>
          </a:xfrm>
        </p:spPr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6436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>
                <a:solidFill>
                  <a:srgbClr val="004361"/>
                </a:solidFill>
              </a:defRPr>
            </a:lvl2pPr>
            <a:lvl3pPr>
              <a:defRPr sz="1600">
                <a:solidFill>
                  <a:srgbClr val="ED1556"/>
                </a:solidFill>
              </a:defRPr>
            </a:lvl3pPr>
            <a:lvl4pPr>
              <a:defRPr sz="1400" i="1"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41734" y="74648"/>
            <a:ext cx="720906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2000" b="1" baseline="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1399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825625"/>
            <a:ext cx="41719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41734" y="74648"/>
            <a:ext cx="720906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0877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952" y="1681163"/>
            <a:ext cx="413623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1951" y="2489203"/>
            <a:ext cx="4164806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341734" y="74648"/>
            <a:ext cx="720906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9482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341734" y="74648"/>
            <a:ext cx="720906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077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341734" y="74648"/>
            <a:ext cx="720906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2505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651518"/>
            <a:ext cx="4629150" cy="420953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642188"/>
            <a:ext cx="3236119" cy="4226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41734" y="74648"/>
            <a:ext cx="720906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4033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1716836"/>
            <a:ext cx="4629150" cy="414421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716836"/>
            <a:ext cx="3236119" cy="415215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41734" y="74648"/>
            <a:ext cx="720906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9188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emf"/><Relationship Id="rId11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GA_logo-cmyk-colour.eps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0339" y="463534"/>
            <a:ext cx="1230075" cy="56545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3570" y="-113130"/>
            <a:ext cx="720906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Slide 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3376" y="1825625"/>
            <a:ext cx="818197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09381" y="6391828"/>
            <a:ext cx="3824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26876" y="1190818"/>
            <a:ext cx="8362562" cy="0"/>
          </a:xfrm>
          <a:prstGeom prst="line">
            <a:avLst/>
          </a:prstGeom>
          <a:ln>
            <a:solidFill>
              <a:srgbClr val="ED15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6876" y="6413247"/>
            <a:ext cx="8362562" cy="0"/>
          </a:xfrm>
          <a:prstGeom prst="line">
            <a:avLst/>
          </a:prstGeom>
          <a:ln>
            <a:solidFill>
              <a:srgbClr val="ED15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07798" y="6434667"/>
            <a:ext cx="12700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0" i="1" dirty="0" smtClean="0">
                <a:solidFill>
                  <a:srgbClr val="004361"/>
                </a:solidFill>
              </a:rPr>
              <a:t>www.geant.org</a:t>
            </a:r>
            <a:endParaRPr lang="en-GB" sz="1000" b="0" i="1" dirty="0">
              <a:solidFill>
                <a:srgbClr val="004361"/>
              </a:solidFill>
            </a:endParaRPr>
          </a:p>
        </p:txBody>
      </p:sp>
      <p:pic>
        <p:nvPicPr>
          <p:cNvPr id="8" name="Picture 7" descr="GA_tagline_only-CMYK.eps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876" y="6516806"/>
            <a:ext cx="1473486" cy="103201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>
          <a:xfrm>
            <a:off x="1987417" y="6482681"/>
            <a:ext cx="0" cy="14330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233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 baseline="0">
          <a:solidFill>
            <a:srgbClr val="004361"/>
          </a:solidFill>
          <a:latin typeface="Calibri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rgbClr val="004360"/>
          </a:solidFill>
          <a:latin typeface="Calibri"/>
          <a:ea typeface="Verdana" panose="020B0604030504040204" pitchFamily="34" charset="0"/>
          <a:cs typeface="Verdan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4361"/>
          </a:solidFill>
          <a:latin typeface="Calibri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ED1556"/>
          </a:solidFill>
          <a:latin typeface="Calibri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4360"/>
          </a:solidFill>
          <a:latin typeface="Calibri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4360"/>
          </a:solidFill>
          <a:latin typeface="Calibri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Calibri"/>
                <a:cs typeface="Calibri"/>
              </a:rPr>
              <a:t>Bringing ID Federations and user communities closer </a:t>
            </a:r>
            <a:endParaRPr lang="en-GB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8997" y="5113177"/>
            <a:ext cx="3680847" cy="1218711"/>
          </a:xfrm>
        </p:spPr>
        <p:txBody>
          <a:bodyPr>
            <a:noAutofit/>
          </a:bodyPr>
          <a:lstStyle/>
          <a:p>
            <a:r>
              <a:rPr lang="en-GB" sz="2000" dirty="0" err="1" smtClean="0">
                <a:latin typeface="Calibri"/>
                <a:cs typeface="Calibri"/>
              </a:rPr>
              <a:t>Licia</a:t>
            </a:r>
            <a:r>
              <a:rPr lang="en-GB" sz="2000" dirty="0" smtClean="0">
                <a:latin typeface="Calibri"/>
                <a:cs typeface="Calibri"/>
              </a:rPr>
              <a:t> Florio</a:t>
            </a:r>
          </a:p>
          <a:p>
            <a:r>
              <a:rPr lang="en-GB" sz="2000" dirty="0" smtClean="0">
                <a:latin typeface="Calibri"/>
                <a:cs typeface="Calibri"/>
              </a:rPr>
              <a:t>27 April 2015</a:t>
            </a:r>
            <a:endParaRPr lang="en-GB" sz="2000" dirty="0">
              <a:latin typeface="Calibri"/>
              <a:cs typeface="Calibri"/>
            </a:endParaRPr>
          </a:p>
          <a:p>
            <a:endParaRPr lang="en-GB" sz="2000" dirty="0" smtClean="0">
              <a:latin typeface="Calibri"/>
              <a:cs typeface="Calibri"/>
            </a:endParaRPr>
          </a:p>
          <a:p>
            <a:endParaRPr lang="en-GB"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15357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Approach </a:t>
            </a:r>
            <a:endParaRPr lang="en-GB" sz="3600" dirty="0"/>
          </a:p>
        </p:txBody>
      </p:sp>
      <p:grpSp>
        <p:nvGrpSpPr>
          <p:cNvPr id="5" name="Group 4"/>
          <p:cNvGrpSpPr/>
          <p:nvPr/>
        </p:nvGrpSpPr>
        <p:grpSpPr>
          <a:xfrm>
            <a:off x="449451" y="2012449"/>
            <a:ext cx="8820472" cy="3976771"/>
            <a:chOff x="323528" y="2061936"/>
            <a:chExt cx="8640960" cy="3976771"/>
          </a:xfrm>
        </p:grpSpPr>
        <p:sp>
          <p:nvSpPr>
            <p:cNvPr id="6" name="Notched Right Arrow 5"/>
            <p:cNvSpPr/>
            <p:nvPr/>
          </p:nvSpPr>
          <p:spPr>
            <a:xfrm>
              <a:off x="323528" y="2860136"/>
              <a:ext cx="8640960" cy="1929814"/>
            </a:xfrm>
            <a:prstGeom prst="notchedRightArrow">
              <a:avLst/>
            </a:prstGeom>
            <a:solidFill>
              <a:srgbClr val="623384"/>
            </a:solidFill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Freeform 6"/>
            <p:cNvSpPr/>
            <p:nvPr/>
          </p:nvSpPr>
          <p:spPr>
            <a:xfrm>
              <a:off x="399333" y="2061936"/>
              <a:ext cx="3020539" cy="1064630"/>
            </a:xfrm>
            <a:custGeom>
              <a:avLst/>
              <a:gdLst>
                <a:gd name="connsiteX0" fmla="*/ 0 w 2506215"/>
                <a:gd name="connsiteY0" fmla="*/ 0 h 1929814"/>
                <a:gd name="connsiteX1" fmla="*/ 2506215 w 2506215"/>
                <a:gd name="connsiteY1" fmla="*/ 0 h 1929814"/>
                <a:gd name="connsiteX2" fmla="*/ 2506215 w 2506215"/>
                <a:gd name="connsiteY2" fmla="*/ 1929814 h 1929814"/>
                <a:gd name="connsiteX3" fmla="*/ 0 w 2506215"/>
                <a:gd name="connsiteY3" fmla="*/ 1929814 h 1929814"/>
                <a:gd name="connsiteX4" fmla="*/ 0 w 2506215"/>
                <a:gd name="connsiteY4" fmla="*/ 0 h 19298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06215" h="1929814">
                  <a:moveTo>
                    <a:pt x="0" y="0"/>
                  </a:moveTo>
                  <a:lnTo>
                    <a:pt x="2506215" y="0"/>
                  </a:lnTo>
                  <a:lnTo>
                    <a:pt x="2506215" y="1929814"/>
                  </a:lnTo>
                  <a:lnTo>
                    <a:pt x="0" y="19298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9D18E"/>
            </a:solidFill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9136" tIns="199136" rIns="199136" bIns="199136" numCol="1" spcCol="1270" anchor="b" anchorCtr="1">
              <a:noAutofit/>
            </a:bodyPr>
            <a:lstStyle/>
            <a:p>
              <a:pPr lvl="1"/>
              <a:r>
                <a:rPr lang="en-GB" dirty="0" smtClean="0">
                  <a:latin typeface="Gill Sans"/>
                  <a:cs typeface="Gill Sans"/>
                </a:rPr>
                <a:t>Use </a:t>
              </a:r>
              <a:r>
                <a:rPr lang="en-GB" dirty="0">
                  <a:latin typeface="Gill Sans"/>
                  <a:cs typeface="Gill Sans"/>
                </a:rPr>
                <a:t>existing e-infrastructures in the delivery chain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1339206" y="3583817"/>
              <a:ext cx="482453" cy="482453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>
            <a:xfrm>
              <a:off x="2771800" y="4581127"/>
              <a:ext cx="2952328" cy="1457580"/>
            </a:xfrm>
            <a:custGeom>
              <a:avLst/>
              <a:gdLst>
                <a:gd name="connsiteX0" fmla="*/ 0 w 2506215"/>
                <a:gd name="connsiteY0" fmla="*/ 0 h 1929814"/>
                <a:gd name="connsiteX1" fmla="*/ 2506215 w 2506215"/>
                <a:gd name="connsiteY1" fmla="*/ 0 h 1929814"/>
                <a:gd name="connsiteX2" fmla="*/ 2506215 w 2506215"/>
                <a:gd name="connsiteY2" fmla="*/ 1929814 h 1929814"/>
                <a:gd name="connsiteX3" fmla="*/ 0 w 2506215"/>
                <a:gd name="connsiteY3" fmla="*/ 1929814 h 1929814"/>
                <a:gd name="connsiteX4" fmla="*/ 0 w 2506215"/>
                <a:gd name="connsiteY4" fmla="*/ 0 h 19298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06215" h="1929814">
                  <a:moveTo>
                    <a:pt x="0" y="0"/>
                  </a:moveTo>
                  <a:lnTo>
                    <a:pt x="2506215" y="0"/>
                  </a:lnTo>
                  <a:lnTo>
                    <a:pt x="2506215" y="1929814"/>
                  </a:lnTo>
                  <a:lnTo>
                    <a:pt x="0" y="19298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9D18E"/>
            </a:solidFill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9136" tIns="199136" rIns="199136" bIns="199136" numCol="1" spcCol="1270" anchor="t" anchorCtr="1">
              <a:noAutofit/>
            </a:bodyPr>
            <a:lstStyle/>
            <a:p>
              <a:pPr lvl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kern="120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Liaison with existing e-</a:t>
              </a:r>
              <a:r>
                <a:rPr lang="en-GB" kern="1200" dirty="0" err="1" smtClean="0">
                  <a:solidFill>
                    <a:srgbClr val="000000"/>
                  </a:solidFill>
                  <a:latin typeface="Gill Sans"/>
                  <a:cs typeface="Gill Sans"/>
                </a:rPr>
                <a:t>Infras</a:t>
              </a:r>
              <a:r>
                <a:rPr lang="en-GB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, communities and initiatives to get feedback on the results</a:t>
              </a:r>
              <a:endParaRPr lang="en-GB" sz="2000" kern="1200" dirty="0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3970733" y="3583817"/>
              <a:ext cx="482453" cy="482453"/>
            </a:xfrm>
            <a:prstGeom prst="ellipse">
              <a:avLst/>
            </a:prstGeom>
            <a:solidFill>
              <a:srgbClr val="A9D18E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4536891" y="2111422"/>
              <a:ext cx="3347478" cy="1029545"/>
            </a:xfrm>
            <a:custGeom>
              <a:avLst/>
              <a:gdLst>
                <a:gd name="connsiteX0" fmla="*/ 0 w 2506215"/>
                <a:gd name="connsiteY0" fmla="*/ 0 h 1929814"/>
                <a:gd name="connsiteX1" fmla="*/ 2506215 w 2506215"/>
                <a:gd name="connsiteY1" fmla="*/ 0 h 1929814"/>
                <a:gd name="connsiteX2" fmla="*/ 2506215 w 2506215"/>
                <a:gd name="connsiteY2" fmla="*/ 1929814 h 1929814"/>
                <a:gd name="connsiteX3" fmla="*/ 0 w 2506215"/>
                <a:gd name="connsiteY3" fmla="*/ 1929814 h 1929814"/>
                <a:gd name="connsiteX4" fmla="*/ 0 w 2506215"/>
                <a:gd name="connsiteY4" fmla="*/ 0 h 19298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06215" h="1929814">
                  <a:moveTo>
                    <a:pt x="0" y="0"/>
                  </a:moveTo>
                  <a:lnTo>
                    <a:pt x="2506215" y="0"/>
                  </a:lnTo>
                  <a:lnTo>
                    <a:pt x="2506215" y="1929814"/>
                  </a:lnTo>
                  <a:lnTo>
                    <a:pt x="0" y="19298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9D18E"/>
            </a:solidFill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9136" tIns="199136" rIns="199136" bIns="199136" numCol="1" spcCol="1270" anchor="b" anchorCtr="1">
              <a:noAutofit/>
            </a:bodyPr>
            <a:lstStyle/>
            <a:p>
              <a:pPr lvl="1"/>
              <a:r>
                <a:rPr lang="en-GB" dirty="0" smtClean="0">
                  <a:latin typeface="Gill Sans"/>
                  <a:cs typeface="Gill Sans"/>
                </a:rPr>
                <a:t>Deliver </a:t>
              </a:r>
              <a:r>
                <a:rPr lang="en-GB" dirty="0">
                  <a:latin typeface="Gill Sans"/>
                  <a:cs typeface="Gill Sans"/>
                </a:rPr>
                <a:t>a cross-discipline framework built on federated access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6602259" y="3583817"/>
              <a:ext cx="482453" cy="482453"/>
            </a:xfrm>
            <a:prstGeom prst="ellipse">
              <a:avLst/>
            </a:prstGeom>
            <a:solidFill>
              <a:srgbClr val="A9D18E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618416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Lots of interest in this project </a:t>
            </a:r>
          </a:p>
          <a:p>
            <a:r>
              <a:rPr lang="en-GB" dirty="0" smtClean="0"/>
              <a:t>Lots of key partners involved to ensure that results can be </a:t>
            </a:r>
            <a:r>
              <a:rPr lang="en-GB" dirty="0" smtClean="0"/>
              <a:t>delivered</a:t>
            </a:r>
          </a:p>
          <a:p>
            <a:r>
              <a:rPr lang="en-GB" dirty="0" smtClean="0"/>
              <a:t>Not </a:t>
            </a:r>
            <a:r>
              <a:rPr lang="en-GB" dirty="0" smtClean="0"/>
              <a:t>so many campuses and NOT by </a:t>
            </a:r>
            <a:r>
              <a:rPr lang="en-GB" dirty="0" smtClean="0"/>
              <a:t>design</a:t>
            </a:r>
            <a:endParaRPr lang="en-GB" dirty="0"/>
          </a:p>
          <a:p>
            <a:endParaRPr lang="en-GB" dirty="0"/>
          </a:p>
          <a:p>
            <a:r>
              <a:rPr lang="en-GB" dirty="0"/>
              <a:t>Start to gather requirements for technical and training work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Any campus interested in providing their feedback? </a:t>
            </a:r>
            <a:endParaRPr lang="en-GB" dirty="0" smtClean="0"/>
          </a:p>
          <a:p>
            <a:r>
              <a:rPr lang="en-GB" dirty="0" smtClean="0"/>
              <a:t>Some of you may </a:t>
            </a:r>
            <a:r>
              <a:rPr lang="en-GB" dirty="0"/>
              <a:t>be interested in the pilots, the </a:t>
            </a:r>
            <a:r>
              <a:rPr lang="en-GB" dirty="0" smtClean="0"/>
              <a:t>policy work, or the training</a:t>
            </a:r>
          </a:p>
          <a:p>
            <a:pPr lvl="1"/>
            <a:r>
              <a:rPr lang="en-GB" dirty="0" smtClean="0"/>
              <a:t>Please contact me </a:t>
            </a:r>
          </a:p>
          <a:p>
            <a:pPr lvl="1"/>
            <a:endParaRPr lang="en-GB" i="1" dirty="0"/>
          </a:p>
          <a:p>
            <a:endParaRPr lang="en-GB" dirty="0"/>
          </a:p>
          <a:p>
            <a:endParaRPr lang="en-GB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Final Thoughts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044620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33376" y="1825625"/>
            <a:ext cx="8181975" cy="920149"/>
          </a:xfrm>
        </p:spPr>
        <p:txBody>
          <a:bodyPr/>
          <a:lstStyle/>
          <a:p>
            <a:r>
              <a:rPr lang="en-GB" sz="2800" dirty="0" smtClean="0"/>
              <a:t>BUT the users experience can be very different…</a:t>
            </a:r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ID Federations work </a:t>
            </a:r>
            <a:endParaRPr lang="en-GB" sz="3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173" y="2797258"/>
            <a:ext cx="1490002" cy="160727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1268" y="2366620"/>
            <a:ext cx="1424593" cy="214856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536" y="2839064"/>
            <a:ext cx="1566146" cy="156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122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creen Shot 2015-04-13 at 10.09.10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6877" y="1321404"/>
            <a:ext cx="6233080" cy="300319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GB" sz="3600" dirty="0"/>
              <a:t>Main use </a:t>
            </a:r>
            <a:r>
              <a:rPr lang="en-GB" sz="3600" dirty="0" smtClean="0"/>
              <a:t>cases for </a:t>
            </a:r>
            <a:r>
              <a:rPr lang="en-GB" sz="3600" dirty="0"/>
              <a:t>ID </a:t>
            </a:r>
            <a:r>
              <a:rPr lang="en-GB" sz="3600" dirty="0" smtClean="0"/>
              <a:t>Feds</a:t>
            </a:r>
            <a:endParaRPr lang="en-GB" sz="3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7323" y="1858338"/>
            <a:ext cx="2884819" cy="1573878"/>
          </a:xfrm>
          <a:prstGeom prst="rect">
            <a:avLst/>
          </a:prstGeom>
        </p:spPr>
      </p:pic>
      <p:pic>
        <p:nvPicPr>
          <p:cNvPr id="7" name="Content Placeholder 4" descr="Arbeit_Icon_bücher1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6" b="-36"/>
          <a:stretch>
            <a:fillRect/>
          </a:stretch>
        </p:blipFill>
        <p:spPr>
          <a:xfrm>
            <a:off x="3674359" y="3775438"/>
            <a:ext cx="2713432" cy="1122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682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But..</a:t>
            </a:r>
            <a:endParaRPr lang="en-GB" sz="3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180" y="1850783"/>
            <a:ext cx="3086100" cy="26289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6726" y="3332466"/>
            <a:ext cx="2857500" cy="2857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37668" y="1541562"/>
            <a:ext cx="4191000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105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Common challenges </a:t>
            </a:r>
            <a:endParaRPr lang="en-GB" sz="3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000" y="2492896"/>
            <a:ext cx="2971800" cy="2743200"/>
          </a:xfrm>
          <a:prstGeom prst="rect">
            <a:avLst/>
          </a:prstGeom>
          <a:solidFill>
            <a:srgbClr val="90A601"/>
          </a:solidFill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7136" y="1628800"/>
            <a:ext cx="2220247" cy="2049459"/>
          </a:xfrm>
          <a:prstGeom prst="rect">
            <a:avLst/>
          </a:prstGeom>
          <a:solidFill>
            <a:srgbClr val="90A601"/>
          </a:solidFill>
        </p:spPr>
      </p:pic>
      <p:sp>
        <p:nvSpPr>
          <p:cNvPr id="7" name="Rectangle 6"/>
          <p:cNvSpPr/>
          <p:nvPr/>
        </p:nvSpPr>
        <p:spPr>
          <a:xfrm>
            <a:off x="6798654" y="5018617"/>
            <a:ext cx="1777441" cy="769441"/>
          </a:xfrm>
          <a:prstGeom prst="rect">
            <a:avLst/>
          </a:prstGeom>
          <a:solidFill>
            <a:srgbClr val="BFDC00"/>
          </a:solidFill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2200" dirty="0">
                <a:latin typeface="Gill Sans Light"/>
                <a:ea typeface="+mn-ea"/>
                <a:cs typeface="Gill Sans Light"/>
              </a:rPr>
              <a:t>Non-web-</a:t>
            </a:r>
            <a:r>
              <a:rPr lang="en-US" sz="2200" dirty="0" smtClean="0">
                <a:latin typeface="Gill Sans Light"/>
                <a:ea typeface="+mn-ea"/>
                <a:cs typeface="Gill Sans Light"/>
              </a:rPr>
              <a:t>browser</a:t>
            </a:r>
            <a:endParaRPr lang="en-US" sz="2200" dirty="0">
              <a:latin typeface="Gill Sans Light"/>
              <a:ea typeface="+mn-ea"/>
              <a:cs typeface="Gill Sans Ligh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773525" y="3828354"/>
            <a:ext cx="1808252" cy="769441"/>
          </a:xfrm>
          <a:prstGeom prst="rect">
            <a:avLst/>
          </a:prstGeom>
          <a:solidFill>
            <a:srgbClr val="BFDC00"/>
          </a:solidFill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2200" dirty="0">
                <a:latin typeface="Gill Sans Light"/>
                <a:ea typeface="+mn-ea"/>
                <a:cs typeface="Gill Sans Light"/>
              </a:rPr>
              <a:t>Homeless</a:t>
            </a:r>
          </a:p>
          <a:p>
            <a:pPr algn="ctr" eaLnBrk="0" hangingPunct="0">
              <a:defRPr/>
            </a:pPr>
            <a:r>
              <a:rPr lang="en-US" sz="2200" dirty="0">
                <a:latin typeface="Gill Sans Light"/>
                <a:ea typeface="+mn-ea"/>
                <a:cs typeface="Gill Sans Light"/>
              </a:rPr>
              <a:t> users</a:t>
            </a:r>
          </a:p>
        </p:txBody>
      </p:sp>
      <p:sp>
        <p:nvSpPr>
          <p:cNvPr id="9" name="Rectangle 8"/>
          <p:cNvSpPr/>
          <p:nvPr/>
        </p:nvSpPr>
        <p:spPr>
          <a:xfrm>
            <a:off x="6783053" y="2651470"/>
            <a:ext cx="1807154" cy="769441"/>
          </a:xfrm>
          <a:prstGeom prst="rect">
            <a:avLst/>
          </a:prstGeom>
          <a:solidFill>
            <a:srgbClr val="BFDC00"/>
          </a:solidFill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2200" dirty="0" smtClean="0">
                <a:latin typeface="Gill Sans Light"/>
                <a:ea typeface="+mn-ea"/>
                <a:cs typeface="Gill Sans Light"/>
              </a:rPr>
              <a:t>Attribute </a:t>
            </a:r>
            <a:r>
              <a:rPr lang="en-US" sz="2200" dirty="0">
                <a:latin typeface="Gill Sans Light"/>
                <a:ea typeface="+mn-ea"/>
                <a:cs typeface="Gill Sans Light"/>
              </a:rPr>
              <a:t>release</a:t>
            </a:r>
          </a:p>
        </p:txBody>
      </p:sp>
      <p:sp>
        <p:nvSpPr>
          <p:cNvPr id="10" name="Rectangle 9"/>
          <p:cNvSpPr/>
          <p:nvPr/>
        </p:nvSpPr>
        <p:spPr>
          <a:xfrm>
            <a:off x="4738448" y="2638689"/>
            <a:ext cx="1820448" cy="769441"/>
          </a:xfrm>
          <a:prstGeom prst="rect">
            <a:avLst/>
          </a:prstGeom>
          <a:solidFill>
            <a:srgbClr val="BFDC00"/>
          </a:solidFill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2200" dirty="0">
                <a:latin typeface="Gill Sans Light"/>
                <a:ea typeface="+mn-ea"/>
                <a:cs typeface="Gill Sans Light"/>
              </a:rPr>
              <a:t>Credential translation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776112" y="1471509"/>
            <a:ext cx="1799984" cy="769441"/>
          </a:xfrm>
          <a:prstGeom prst="rect">
            <a:avLst/>
          </a:prstGeom>
          <a:solidFill>
            <a:srgbClr val="BFDC00"/>
          </a:solidFill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2200" dirty="0" smtClean="0">
                <a:latin typeface="Gill Sans Light"/>
                <a:ea typeface="+mn-ea"/>
                <a:cs typeface="Gill Sans Light"/>
              </a:rPr>
              <a:t>User</a:t>
            </a:r>
          </a:p>
          <a:p>
            <a:pPr algn="ctr" eaLnBrk="0" hangingPunct="0">
              <a:defRPr/>
            </a:pPr>
            <a:r>
              <a:rPr lang="en-US" sz="2200" dirty="0" smtClean="0">
                <a:latin typeface="Gill Sans Light"/>
                <a:ea typeface="+mn-ea"/>
                <a:cs typeface="Gill Sans Light"/>
              </a:rPr>
              <a:t> </a:t>
            </a:r>
            <a:r>
              <a:rPr lang="en-US" sz="2200" dirty="0">
                <a:latin typeface="Gill Sans Light"/>
                <a:ea typeface="+mn-ea"/>
                <a:cs typeface="Gill Sans Light"/>
              </a:rPr>
              <a:t>friendliness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748932" y="1484917"/>
            <a:ext cx="1838038" cy="769441"/>
          </a:xfrm>
          <a:prstGeom prst="rect">
            <a:avLst/>
          </a:prstGeom>
          <a:solidFill>
            <a:srgbClr val="BFDC00"/>
          </a:solidFill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2200" dirty="0">
                <a:latin typeface="Gill Sans Light"/>
                <a:ea typeface="+mn-ea"/>
                <a:cs typeface="Gill Sans Light"/>
              </a:rPr>
              <a:t>Attribute aggregation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56957" y="3815687"/>
            <a:ext cx="1807076" cy="769441"/>
          </a:xfrm>
          <a:prstGeom prst="rect">
            <a:avLst/>
          </a:prstGeom>
          <a:solidFill>
            <a:srgbClr val="BFDC00"/>
          </a:solidFill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2200" dirty="0">
                <a:latin typeface="Gill Sans Light"/>
                <a:ea typeface="+mn-ea"/>
                <a:cs typeface="Gill Sans Light"/>
              </a:rPr>
              <a:t>Levels of Assurance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774798" y="5029037"/>
            <a:ext cx="1807076" cy="769441"/>
          </a:xfrm>
          <a:prstGeom prst="rect">
            <a:avLst/>
          </a:prstGeom>
          <a:solidFill>
            <a:srgbClr val="BFDC00"/>
          </a:solidFill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2200" dirty="0" smtClean="0">
                <a:latin typeface="Gill Sans Light"/>
                <a:ea typeface="+mn-ea"/>
                <a:cs typeface="Gill Sans Light"/>
              </a:rPr>
              <a:t>Bridging Communities</a:t>
            </a:r>
            <a:endParaRPr lang="en-US" sz="2200" dirty="0">
              <a:latin typeface="Gill Sans Light"/>
              <a:ea typeface="+mn-ea"/>
              <a:cs typeface="Gill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2848679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The </a:t>
            </a:r>
            <a:r>
              <a:rPr lang="en-GB" sz="3600" dirty="0" smtClean="0"/>
              <a:t>             Project</a:t>
            </a:r>
            <a:endParaRPr lang="en-GB" sz="360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993443" y="3500075"/>
            <a:ext cx="5035292" cy="2421988"/>
          </a:xfrm>
          <a:ln w="28575" cmpd="sng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Gill Sans"/>
                <a:cs typeface="Gill Sans"/>
              </a:rPr>
              <a:t>Two-year 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Gill Sans"/>
                <a:cs typeface="Gill Sans"/>
              </a:rPr>
              <a:t>EC-funded project </a:t>
            </a:r>
            <a:endParaRPr lang="en-GB" dirty="0">
              <a:solidFill>
                <a:schemeClr val="accent5">
                  <a:lumMod val="50000"/>
                </a:schemeClr>
              </a:solidFill>
              <a:latin typeface="Gill Sans"/>
              <a:cs typeface="Gill Sans"/>
            </a:endParaRPr>
          </a:p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Gill Sans"/>
                <a:cs typeface="Gill Sans"/>
              </a:rPr>
              <a:t>20 partners </a:t>
            </a:r>
            <a:endParaRPr lang="en-GB" dirty="0" smtClean="0">
              <a:solidFill>
                <a:schemeClr val="accent5">
                  <a:lumMod val="50000"/>
                </a:schemeClr>
              </a:solidFill>
              <a:latin typeface="Gill Sans"/>
              <a:cs typeface="Gill Sans"/>
            </a:endParaRPr>
          </a:p>
          <a:p>
            <a:pPr lvl="1"/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Gill Sans"/>
                <a:cs typeface="Gill Sans"/>
              </a:rPr>
              <a:t>NRENs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Gill Sans"/>
                <a:cs typeface="Gill Sans"/>
              </a:rPr>
              <a:t>, e-Infrastructure providers and Libraries as equal 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Gill Sans"/>
                <a:cs typeface="Gill Sans"/>
              </a:rPr>
              <a:t>partners</a:t>
            </a:r>
            <a:endParaRPr lang="en-GB" dirty="0">
              <a:solidFill>
                <a:schemeClr val="accent5">
                  <a:lumMod val="50000"/>
                </a:schemeClr>
              </a:solidFill>
              <a:latin typeface="Gill Sans"/>
              <a:cs typeface="Gill Sans"/>
            </a:endParaRPr>
          </a:p>
          <a:p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Gill Sans"/>
                <a:cs typeface="Gill Sans"/>
              </a:rPr>
              <a:t>About 3M euro budget </a:t>
            </a:r>
            <a:endParaRPr lang="en-GB" dirty="0" smtClean="0">
              <a:solidFill>
                <a:schemeClr val="accent5">
                  <a:lumMod val="50000"/>
                </a:schemeClr>
              </a:solidFill>
              <a:latin typeface="Gill Sans"/>
              <a:cs typeface="Gill Sans"/>
            </a:endParaRPr>
          </a:p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Gill Sans"/>
                <a:cs typeface="Gill Sans"/>
              </a:rPr>
              <a:t>Starting date 1st May, 2015 </a:t>
            </a:r>
            <a:endParaRPr lang="en-GB" dirty="0" smtClean="0">
              <a:solidFill>
                <a:schemeClr val="accent5">
                  <a:lumMod val="50000"/>
                </a:schemeClr>
              </a:solidFill>
              <a:latin typeface="Gill Sans"/>
              <a:cs typeface="Gill Sans"/>
            </a:endParaRPr>
          </a:p>
          <a:p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Gill Sans"/>
                <a:cs typeface="Gill Sans"/>
              </a:rPr>
              <a:t>https://</a:t>
            </a:r>
            <a:r>
              <a:rPr lang="en-GB" dirty="0" err="1">
                <a:solidFill>
                  <a:schemeClr val="accent5">
                    <a:lumMod val="50000"/>
                  </a:schemeClr>
                </a:solidFill>
                <a:latin typeface="Gill Sans"/>
                <a:cs typeface="Gill Sans"/>
              </a:rPr>
              <a:t>aarc-project.eu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Gill Sans"/>
                <a:cs typeface="Gill Sans"/>
              </a:rPr>
              <a:t>/</a:t>
            </a:r>
            <a:endParaRPr lang="en-GB" dirty="0">
              <a:solidFill>
                <a:schemeClr val="accent5">
                  <a:lumMod val="50000"/>
                </a:schemeClr>
              </a:solidFill>
              <a:latin typeface="Gill Sans"/>
              <a:cs typeface="Gill Sans"/>
            </a:endParaRP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989718" y="1522116"/>
            <a:ext cx="5023030" cy="954107"/>
          </a:xfrm>
          <a:prstGeom prst="rect">
            <a:avLst/>
          </a:prstGeom>
          <a:noFill/>
          <a:ln>
            <a:solidFill>
              <a:srgbClr val="1C416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5">
                    <a:lumMod val="50000"/>
                  </a:schemeClr>
                </a:solidFill>
                <a:latin typeface="Gill Sans"/>
                <a:ea typeface="Verdana" panose="020B0604030504040204" pitchFamily="34" charset="0"/>
                <a:cs typeface="Gill Sans"/>
              </a:rPr>
              <a:t>Authentication and Authorisation </a:t>
            </a:r>
            <a:r>
              <a:rPr lang="en-GB" sz="2800" dirty="0" smtClean="0">
                <a:solidFill>
                  <a:schemeClr val="accent5">
                    <a:lumMod val="50000"/>
                  </a:schemeClr>
                </a:solidFill>
                <a:latin typeface="Gill Sans"/>
                <a:ea typeface="Verdana" panose="020B0604030504040204" pitchFamily="34" charset="0"/>
                <a:cs typeface="Gill Sans"/>
              </a:rPr>
              <a:t/>
            </a:r>
            <a:br>
              <a:rPr lang="en-GB" sz="2800" dirty="0" smtClean="0">
                <a:solidFill>
                  <a:schemeClr val="accent5">
                    <a:lumMod val="50000"/>
                  </a:schemeClr>
                </a:solidFill>
                <a:latin typeface="Gill Sans"/>
                <a:ea typeface="Verdana" panose="020B0604030504040204" pitchFamily="34" charset="0"/>
                <a:cs typeface="Gill Sans"/>
              </a:rPr>
            </a:br>
            <a:r>
              <a:rPr lang="en-GB" sz="2800" dirty="0" smtClean="0">
                <a:solidFill>
                  <a:schemeClr val="accent5">
                    <a:lumMod val="50000"/>
                  </a:schemeClr>
                </a:solidFill>
                <a:latin typeface="Gill Sans"/>
                <a:ea typeface="Verdana" panose="020B0604030504040204" pitchFamily="34" charset="0"/>
                <a:cs typeface="Gill Sans"/>
              </a:rPr>
              <a:t>for </a:t>
            </a:r>
            <a:r>
              <a:rPr lang="en-GB" sz="2800" dirty="0">
                <a:solidFill>
                  <a:schemeClr val="accent5">
                    <a:lumMod val="50000"/>
                  </a:schemeClr>
                </a:solidFill>
                <a:latin typeface="Gill Sans"/>
                <a:ea typeface="Verdana" panose="020B0604030504040204" pitchFamily="34" charset="0"/>
                <a:cs typeface="Gill Sans"/>
              </a:rPr>
              <a:t>Research and Collaboration</a:t>
            </a:r>
            <a:endParaRPr lang="en-US" sz="2800" dirty="0">
              <a:solidFill>
                <a:schemeClr val="accent5">
                  <a:lumMod val="50000"/>
                </a:schemeClr>
              </a:solidFill>
              <a:latin typeface="Gill Sans"/>
              <a:cs typeface="Gill Sans"/>
            </a:endParaRPr>
          </a:p>
        </p:txBody>
      </p:sp>
      <p:pic>
        <p:nvPicPr>
          <p:cNvPr id="2" name="Picture 1" descr="AARC_logo_2015 (80 percent)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065" y="310135"/>
            <a:ext cx="931107" cy="840267"/>
          </a:xfrm>
          <a:prstGeom prst="rect">
            <a:avLst/>
          </a:prstGeom>
        </p:spPr>
      </p:pic>
      <p:sp>
        <p:nvSpPr>
          <p:cNvPr id="10" name="Chevron 9"/>
          <p:cNvSpPr/>
          <p:nvPr/>
        </p:nvSpPr>
        <p:spPr>
          <a:xfrm rot="5400000">
            <a:off x="4075481" y="2865036"/>
            <a:ext cx="856443" cy="265828"/>
          </a:xfrm>
          <a:prstGeom prst="chevron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193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AARC Strengths and Challenges </a:t>
            </a:r>
            <a:endParaRPr lang="en-GB" sz="3600" dirty="0"/>
          </a:p>
        </p:txBody>
      </p:sp>
      <p:sp>
        <p:nvSpPr>
          <p:cNvPr id="9" name="Freeform 8"/>
          <p:cNvSpPr/>
          <p:nvPr/>
        </p:nvSpPr>
        <p:spPr>
          <a:xfrm>
            <a:off x="918390" y="1623070"/>
            <a:ext cx="7272808" cy="4392488"/>
          </a:xfrm>
          <a:custGeom>
            <a:avLst/>
            <a:gdLst>
              <a:gd name="connsiteX0" fmla="*/ 0 w 3795662"/>
              <a:gd name="connsiteY0" fmla="*/ 0 h 2277397"/>
              <a:gd name="connsiteX1" fmla="*/ 3795662 w 3795662"/>
              <a:gd name="connsiteY1" fmla="*/ 0 h 2277397"/>
              <a:gd name="connsiteX2" fmla="*/ 3795662 w 3795662"/>
              <a:gd name="connsiteY2" fmla="*/ 2277397 h 2277397"/>
              <a:gd name="connsiteX3" fmla="*/ 0 w 3795662"/>
              <a:gd name="connsiteY3" fmla="*/ 2277397 h 2277397"/>
              <a:gd name="connsiteX4" fmla="*/ 0 w 3795662"/>
              <a:gd name="connsiteY4" fmla="*/ 0 h 2277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95662" h="2277397">
                <a:moveTo>
                  <a:pt x="0" y="0"/>
                </a:moveTo>
                <a:lnTo>
                  <a:pt x="3795662" y="0"/>
                </a:lnTo>
                <a:lnTo>
                  <a:pt x="3795662" y="2277397"/>
                </a:lnTo>
                <a:lnTo>
                  <a:pt x="0" y="2277397"/>
                </a:lnTo>
                <a:lnTo>
                  <a:pt x="0" y="0"/>
                </a:lnTo>
                <a:close/>
              </a:path>
            </a:pathLst>
          </a:custGeom>
          <a:solidFill>
            <a:srgbClr val="623384"/>
          </a:solidFill>
          <a:ln>
            <a:solidFill>
              <a:schemeClr val="tx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spcFirstLastPara="0" vert="horz" wrap="square" lIns="68580" tIns="68580" rIns="68580" bIns="68580" numCol="1" spcCol="1270" anchor="t" anchorCtr="0">
            <a:noAutofit/>
          </a:bodyPr>
          <a:lstStyle/>
          <a:p>
            <a:pPr marL="195263" indent="-195263">
              <a:spcBef>
                <a:spcPct val="20000"/>
              </a:spcBef>
              <a:buFont typeface="Helvetica CE" charset="0"/>
              <a:buChar char="›"/>
            </a:pPr>
            <a:r>
              <a:rPr lang="en-GB" sz="2400" b="1" kern="0" dirty="0" smtClean="0">
                <a:solidFill>
                  <a:schemeClr val="bg1"/>
                </a:solidFill>
                <a:latin typeface="Gill Sans Light"/>
                <a:ea typeface="ＭＳ Ｐゴシック"/>
              </a:rPr>
              <a:t>AARC Strengths</a:t>
            </a:r>
            <a:r>
              <a:rPr lang="en-GB" sz="1800" b="1" kern="0" dirty="0" smtClean="0">
                <a:solidFill>
                  <a:schemeClr val="bg1"/>
                </a:solidFill>
                <a:latin typeface="Gill Sans Light"/>
                <a:ea typeface="ＭＳ Ｐゴシック"/>
              </a:rPr>
              <a:t>:</a:t>
            </a:r>
            <a:endParaRPr lang="en-GB" sz="1800" b="1" kern="0" dirty="0">
              <a:solidFill>
                <a:schemeClr val="bg1"/>
              </a:solidFill>
              <a:latin typeface="Gill Sans Light"/>
              <a:ea typeface="ＭＳ Ｐゴシック"/>
            </a:endParaRPr>
          </a:p>
          <a:p>
            <a:pPr marL="652463" lvl="1" indent="-195263">
              <a:spcBef>
                <a:spcPct val="20000"/>
              </a:spcBef>
              <a:buFont typeface="Helvetica CE" charset="0"/>
              <a:buChar char="›"/>
            </a:pPr>
            <a:r>
              <a:rPr lang="en-GB" sz="1800" kern="0" dirty="0">
                <a:solidFill>
                  <a:schemeClr val="bg1"/>
                </a:solidFill>
                <a:latin typeface="Gill Sans Light"/>
                <a:ea typeface="ＭＳ Ｐゴシック"/>
              </a:rPr>
              <a:t>Consortium with NRENs, Libraries, e-Researchers and campuses </a:t>
            </a:r>
          </a:p>
          <a:p>
            <a:pPr marL="652463" lvl="1" indent="-195263">
              <a:spcBef>
                <a:spcPct val="20000"/>
              </a:spcBef>
              <a:buFont typeface="Helvetica CE" charset="0"/>
              <a:buChar char="›"/>
            </a:pPr>
            <a:r>
              <a:rPr lang="en-GB" sz="1800" kern="0" dirty="0">
                <a:solidFill>
                  <a:schemeClr val="bg1"/>
                </a:solidFill>
                <a:latin typeface="Gill Sans Light"/>
                <a:ea typeface="ＭＳ Ｐゴシック"/>
              </a:rPr>
              <a:t>Good opportunity to work together as a </a:t>
            </a:r>
            <a:r>
              <a:rPr lang="en-GB" sz="1800" kern="0" dirty="0" smtClean="0">
                <a:solidFill>
                  <a:schemeClr val="bg1"/>
                </a:solidFill>
                <a:latin typeface="Gill Sans Light"/>
                <a:ea typeface="ＭＳ Ｐゴシック"/>
              </a:rPr>
              <a:t>team</a:t>
            </a:r>
          </a:p>
          <a:p>
            <a:pPr marL="652463" lvl="1" indent="-195263">
              <a:spcBef>
                <a:spcPct val="20000"/>
              </a:spcBef>
              <a:buFont typeface="Helvetica CE" charset="0"/>
              <a:buChar char="›"/>
            </a:pPr>
            <a:r>
              <a:rPr lang="en-GB" kern="0" dirty="0" smtClean="0">
                <a:solidFill>
                  <a:schemeClr val="bg1"/>
                </a:solidFill>
                <a:latin typeface="Gill Sans Light"/>
                <a:ea typeface="ＭＳ Ｐゴシック"/>
              </a:rPr>
              <a:t>Consensus among different groups to work together</a:t>
            </a:r>
            <a:endParaRPr lang="en-GB" sz="1800" kern="0" dirty="0" smtClean="0">
              <a:solidFill>
                <a:schemeClr val="bg1"/>
              </a:solidFill>
              <a:latin typeface="Gill Sans Light"/>
              <a:ea typeface="ＭＳ Ｐゴシック"/>
            </a:endParaRPr>
          </a:p>
          <a:p>
            <a:pPr marL="652463" lvl="1" indent="-195263">
              <a:spcBef>
                <a:spcPct val="20000"/>
              </a:spcBef>
              <a:buFont typeface="Helvetica CE" charset="0"/>
              <a:buChar char="›"/>
            </a:pPr>
            <a:endParaRPr lang="en-GB" sz="1800" kern="0" dirty="0" smtClean="0">
              <a:solidFill>
                <a:schemeClr val="bg1"/>
              </a:solidFill>
              <a:latin typeface="Gill Sans Light"/>
              <a:ea typeface="ＭＳ Ｐゴシック"/>
            </a:endParaRPr>
          </a:p>
          <a:p>
            <a:pPr marL="195263" indent="-195263">
              <a:spcBef>
                <a:spcPct val="20000"/>
              </a:spcBef>
              <a:buFont typeface="Helvetica CE" charset="0"/>
              <a:buChar char="›"/>
            </a:pPr>
            <a:r>
              <a:rPr lang="en-GB" sz="2400" b="1" kern="0" dirty="0" smtClean="0">
                <a:solidFill>
                  <a:schemeClr val="bg1"/>
                </a:solidFill>
                <a:latin typeface="Gill Sans Light"/>
                <a:ea typeface="ＭＳ Ｐゴシック"/>
              </a:rPr>
              <a:t>AARC Challenges: </a:t>
            </a:r>
          </a:p>
          <a:p>
            <a:pPr marL="652463" lvl="1" indent="-195263">
              <a:spcBef>
                <a:spcPct val="20000"/>
              </a:spcBef>
              <a:buFont typeface="Helvetica CE" charset="0"/>
              <a:buChar char="›"/>
            </a:pPr>
            <a:r>
              <a:rPr lang="en-GB" sz="1800" b="1" kern="0" dirty="0" smtClean="0">
                <a:solidFill>
                  <a:schemeClr val="bg1"/>
                </a:solidFill>
                <a:latin typeface="Gill Sans Light"/>
                <a:ea typeface="ＭＳ Ｐゴシック"/>
              </a:rPr>
              <a:t>Address technical challenges to satisfy most of the communities </a:t>
            </a:r>
          </a:p>
          <a:p>
            <a:pPr marL="652463" lvl="1" indent="-195263">
              <a:spcBef>
                <a:spcPct val="20000"/>
              </a:spcBef>
              <a:buFont typeface="Helvetica CE" charset="0"/>
              <a:buChar char="›"/>
            </a:pPr>
            <a:r>
              <a:rPr lang="en-GB" sz="1800" b="1" kern="0" dirty="0" smtClean="0">
                <a:solidFill>
                  <a:schemeClr val="bg1"/>
                </a:solidFill>
                <a:latin typeface="Gill Sans Light"/>
                <a:ea typeface="ＭＳ Ｐゴシック"/>
              </a:rPr>
              <a:t>Scale the training to EU dimension</a:t>
            </a:r>
          </a:p>
          <a:p>
            <a:pPr marL="652463" lvl="1" indent="-195263">
              <a:spcBef>
                <a:spcPct val="20000"/>
              </a:spcBef>
              <a:buFont typeface="Helvetica CE" charset="0"/>
              <a:buChar char="›"/>
            </a:pPr>
            <a:r>
              <a:rPr lang="en-GB" sz="1800" b="1" kern="0" dirty="0" smtClean="0">
                <a:solidFill>
                  <a:schemeClr val="bg1"/>
                </a:solidFill>
                <a:latin typeface="Gill Sans Light"/>
                <a:ea typeface="ＭＳ Ｐゴシック"/>
              </a:rPr>
              <a:t>Deliver best practises in an ‘implementable’ way</a:t>
            </a:r>
          </a:p>
          <a:p>
            <a:pPr marL="652463" lvl="1" indent="-195263">
              <a:spcBef>
                <a:spcPct val="20000"/>
              </a:spcBef>
              <a:buFont typeface="Helvetica CE" charset="0"/>
              <a:buChar char="›"/>
            </a:pPr>
            <a:r>
              <a:rPr lang="en-GB" b="1" kern="0" dirty="0" smtClean="0">
                <a:solidFill>
                  <a:schemeClr val="bg1"/>
                </a:solidFill>
                <a:latin typeface="Gill Sans Light"/>
                <a:ea typeface="ＭＳ Ｐゴシック"/>
              </a:rPr>
              <a:t>Scope the pilots to address use-cases and test </a:t>
            </a:r>
            <a:r>
              <a:rPr lang="en-GB" b="1" kern="0" dirty="0" smtClean="0">
                <a:solidFill>
                  <a:schemeClr val="bg1"/>
                </a:solidFill>
                <a:latin typeface="Gill Sans Light"/>
                <a:ea typeface="ＭＳ Ｐゴシック"/>
              </a:rPr>
              <a:t>results</a:t>
            </a:r>
          </a:p>
          <a:p>
            <a:pPr marL="652463" lvl="1" indent="-195263">
              <a:spcBef>
                <a:spcPct val="20000"/>
              </a:spcBef>
              <a:buFont typeface="Helvetica CE" charset="0"/>
              <a:buChar char="›"/>
            </a:pPr>
            <a:r>
              <a:rPr lang="en-GB" sz="1800" b="1" kern="0" dirty="0" smtClean="0">
                <a:solidFill>
                  <a:schemeClr val="bg1"/>
                </a:solidFill>
                <a:latin typeface="Gill Sans Light"/>
                <a:ea typeface="ＭＳ Ｐゴシック"/>
              </a:rPr>
              <a:t>Campuses</a:t>
            </a:r>
            <a:endParaRPr lang="en-GB" sz="1800" b="1" kern="0" dirty="0">
              <a:solidFill>
                <a:schemeClr val="bg1"/>
              </a:solidFill>
              <a:latin typeface="Gill Sans Light"/>
              <a:ea typeface="ＭＳ Ｐゴシック"/>
            </a:endParaRPr>
          </a:p>
          <a:p>
            <a:pPr marL="195263" indent="-195263">
              <a:spcBef>
                <a:spcPct val="20000"/>
              </a:spcBef>
              <a:buFont typeface="Helvetica CE" charset="0"/>
              <a:buChar char="›"/>
            </a:pPr>
            <a:endParaRPr lang="en-GB" sz="2000" kern="0" dirty="0" smtClean="0">
              <a:solidFill>
                <a:schemeClr val="bg1"/>
              </a:solidFill>
              <a:latin typeface="Gill Sans Light"/>
              <a:ea typeface="ＭＳ Ｐゴシック"/>
            </a:endParaRPr>
          </a:p>
          <a:p>
            <a:pPr marL="0" marR="0" lvl="1" algn="l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ClrTx/>
              <a:buSzTx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5157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AARC - Objectives</a:t>
            </a:r>
            <a:endParaRPr lang="en-US" sz="3600" dirty="0"/>
          </a:p>
        </p:txBody>
      </p:sp>
      <p:sp>
        <p:nvSpPr>
          <p:cNvPr id="8" name="Rectangle 7"/>
          <p:cNvSpPr/>
          <p:nvPr/>
        </p:nvSpPr>
        <p:spPr>
          <a:xfrm>
            <a:off x="812143" y="1729159"/>
            <a:ext cx="3119379" cy="769441"/>
          </a:xfrm>
          <a:prstGeom prst="rect">
            <a:avLst/>
          </a:prstGeom>
          <a:solidFill>
            <a:srgbClr val="FF6600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2200" dirty="0" smtClean="0">
                <a:latin typeface="Gill Sans"/>
                <a:ea typeface="+mn-ea"/>
                <a:cs typeface="Gill Sans"/>
              </a:rPr>
              <a:t>Improve adoption of federated access</a:t>
            </a:r>
            <a:endParaRPr lang="en-US" sz="2200" dirty="0">
              <a:latin typeface="Gill Sans"/>
              <a:ea typeface="+mn-ea"/>
              <a:cs typeface="Gill San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92277" y="1744270"/>
            <a:ext cx="2871149" cy="769441"/>
          </a:xfrm>
          <a:prstGeom prst="rect">
            <a:avLst/>
          </a:prstGeom>
          <a:solidFill>
            <a:srgbClr val="FF6600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200" dirty="0">
                <a:solidFill>
                  <a:srgbClr val="000000"/>
                </a:solidFill>
                <a:latin typeface="Gill Sans"/>
                <a:cs typeface="Gill Sans"/>
              </a:rPr>
              <a:t>Pilot components to integrate existing AAIs </a:t>
            </a:r>
            <a:endParaRPr lang="en-US" sz="220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111144" y="3054672"/>
            <a:ext cx="4891675" cy="1098311"/>
          </a:xfrm>
          <a:custGeom>
            <a:avLst/>
            <a:gdLst>
              <a:gd name="connsiteX0" fmla="*/ 0 w 3795662"/>
              <a:gd name="connsiteY0" fmla="*/ 0 h 2277397"/>
              <a:gd name="connsiteX1" fmla="*/ 3795662 w 3795662"/>
              <a:gd name="connsiteY1" fmla="*/ 0 h 2277397"/>
              <a:gd name="connsiteX2" fmla="*/ 3795662 w 3795662"/>
              <a:gd name="connsiteY2" fmla="*/ 2277397 h 2277397"/>
              <a:gd name="connsiteX3" fmla="*/ 0 w 3795662"/>
              <a:gd name="connsiteY3" fmla="*/ 2277397 h 2277397"/>
              <a:gd name="connsiteX4" fmla="*/ 0 w 3795662"/>
              <a:gd name="connsiteY4" fmla="*/ 0 h 2277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95662" h="2277397">
                <a:moveTo>
                  <a:pt x="0" y="0"/>
                </a:moveTo>
                <a:lnTo>
                  <a:pt x="3795662" y="0"/>
                </a:lnTo>
                <a:lnTo>
                  <a:pt x="3795662" y="2277397"/>
                </a:lnTo>
                <a:lnTo>
                  <a:pt x="0" y="2277397"/>
                </a:lnTo>
                <a:lnTo>
                  <a:pt x="0" y="0"/>
                </a:lnTo>
                <a:close/>
              </a:path>
            </a:pathLst>
          </a:custGeom>
          <a:solidFill>
            <a:srgbClr val="1F3A69"/>
          </a:solidFill>
          <a:ln>
            <a:solidFill>
              <a:schemeClr val="tx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spcFirstLastPara="0" vert="horz" wrap="square" lIns="68580" tIns="68580" rIns="68580" bIns="68580" numCol="1" spcCol="1270" anchor="t" anchorCtr="0">
            <a:noAutofit/>
          </a:bodyPr>
          <a:lstStyle/>
          <a:p>
            <a:pPr lvl="1" algn="ctr">
              <a:spcBef>
                <a:spcPct val="20000"/>
              </a:spcBef>
            </a:pPr>
            <a:r>
              <a:rPr lang="en-US" sz="2200" dirty="0">
                <a:solidFill>
                  <a:schemeClr val="bg1"/>
                </a:solidFill>
                <a:latin typeface="Gill Sans Light"/>
                <a:cs typeface="Gill Sans Light"/>
              </a:rPr>
              <a:t>Making identities ‘consumable’ by different e-</a:t>
            </a:r>
            <a:r>
              <a:rPr lang="en-US" sz="2200" dirty="0" smtClean="0">
                <a:solidFill>
                  <a:schemeClr val="bg1"/>
                </a:solidFill>
                <a:latin typeface="Gill Sans Light"/>
                <a:cs typeface="Gill Sans Light"/>
              </a:rPr>
              <a:t>Infrastructures to access different services  </a:t>
            </a:r>
            <a:endParaRPr lang="en-US" sz="2200" dirty="0">
              <a:solidFill>
                <a:schemeClr val="bg1"/>
              </a:solidFill>
              <a:latin typeface="Gill Sans Light"/>
              <a:cs typeface="Gill Sans Light"/>
            </a:endParaRPr>
          </a:p>
          <a:p>
            <a:pPr>
              <a:spcBef>
                <a:spcPct val="20000"/>
              </a:spcBef>
            </a:pPr>
            <a:endParaRPr lang="en-GB" sz="2000" kern="0" dirty="0" smtClean="0">
              <a:solidFill>
                <a:schemeClr val="bg1"/>
              </a:solidFill>
              <a:latin typeface="Gill Sans Light"/>
              <a:ea typeface="ＭＳ Ｐゴシック"/>
            </a:endParaRPr>
          </a:p>
          <a:p>
            <a:pPr marL="0" marR="0" lvl="1" algn="l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ClrTx/>
              <a:buSzTx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Ligh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77537" y="4584795"/>
            <a:ext cx="2879419" cy="769441"/>
          </a:xfrm>
          <a:prstGeom prst="rect">
            <a:avLst/>
          </a:prstGeom>
          <a:solidFill>
            <a:srgbClr val="FF6600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200" dirty="0">
                <a:solidFill>
                  <a:srgbClr val="000000"/>
                </a:solidFill>
                <a:latin typeface="Gill Sans"/>
                <a:cs typeface="Gill Sans"/>
              </a:rPr>
              <a:t>Develop Training packages</a:t>
            </a:r>
            <a:endParaRPr lang="en-US" sz="220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26911" y="4580079"/>
            <a:ext cx="3130444" cy="769441"/>
          </a:xfrm>
          <a:prstGeom prst="rect">
            <a:avLst/>
          </a:prstGeom>
          <a:solidFill>
            <a:srgbClr val="FF6600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200" dirty="0">
                <a:solidFill>
                  <a:srgbClr val="000000"/>
                </a:solidFill>
                <a:latin typeface="Gill Sans"/>
                <a:cs typeface="Gill Sans"/>
              </a:rPr>
              <a:t>Define policy frameworks and pilot them</a:t>
            </a:r>
          </a:p>
        </p:txBody>
      </p:sp>
    </p:spTree>
    <p:extLst>
      <p:ext uri="{BB962C8B-B14F-4D97-AF65-F5344CB8AC3E}">
        <p14:creationId xmlns:p14="http://schemas.microsoft.com/office/powerpoint/2010/main" val="4259750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69067" y="1504125"/>
            <a:ext cx="4055743" cy="2691452"/>
          </a:xfrm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  <a:latin typeface="Gill Sans"/>
                <a:cs typeface="Gill Sans"/>
              </a:rPr>
              <a:t>OUTREACH and TRAINING</a:t>
            </a:r>
          </a:p>
          <a:p>
            <a:endParaRPr lang="en-GB" dirty="0" smtClean="0">
              <a:solidFill>
                <a:schemeClr val="bg1"/>
              </a:solidFill>
              <a:latin typeface="Gill Sans"/>
              <a:cs typeface="Gill Sans"/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  <a:latin typeface="Gill Sans"/>
                <a:cs typeface="Gill Sans"/>
              </a:rPr>
              <a:t>To lower </a:t>
            </a:r>
            <a:r>
              <a:rPr lang="en-GB" dirty="0">
                <a:solidFill>
                  <a:schemeClr val="bg1"/>
                </a:solidFill>
                <a:latin typeface="Gill Sans"/>
                <a:cs typeface="Gill Sans"/>
              </a:rPr>
              <a:t>entry barriers for organisations to join national </a:t>
            </a:r>
            <a:r>
              <a:rPr lang="en-GB" dirty="0" smtClean="0">
                <a:solidFill>
                  <a:schemeClr val="bg1"/>
                </a:solidFill>
                <a:latin typeface="Gill Sans"/>
                <a:cs typeface="Gill Sans"/>
              </a:rPr>
              <a:t>federations</a:t>
            </a:r>
          </a:p>
          <a:p>
            <a:pPr lvl="1"/>
            <a:endParaRPr lang="en-GB" dirty="0" smtClean="0">
              <a:solidFill>
                <a:schemeClr val="bg1"/>
              </a:solidFill>
              <a:latin typeface="Gill Sans"/>
              <a:cs typeface="Gill Sans"/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  <a:latin typeface="Gill Sans"/>
                <a:cs typeface="Gill Sans"/>
              </a:rPr>
              <a:t>To improve penetration of federated access</a:t>
            </a:r>
            <a:endParaRPr lang="en-GB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AARC - </a:t>
            </a:r>
            <a:r>
              <a:rPr lang="en-GB" sz="3600" dirty="0" err="1" smtClean="0"/>
              <a:t>Workplan</a:t>
            </a:r>
            <a:endParaRPr lang="en-GB" sz="3600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778432" y="1511849"/>
            <a:ext cx="4055743" cy="4612729"/>
          </a:xfrm>
          <a:prstGeom prst="rect">
            <a:avLst/>
          </a:prstGeom>
          <a:solidFill>
            <a:srgbClr val="FF6600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4360"/>
                </a:solidFill>
                <a:latin typeface="Calibri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4361"/>
                </a:solidFill>
                <a:latin typeface="Calibri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ED1556"/>
                </a:solidFill>
                <a:latin typeface="Calibri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i="1" kern="1200">
                <a:solidFill>
                  <a:srgbClr val="004360"/>
                </a:solidFill>
                <a:latin typeface="Calibri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4360"/>
                </a:solidFill>
                <a:latin typeface="Calibri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bg1"/>
                </a:solidFill>
                <a:latin typeface="Gill Sans"/>
                <a:cs typeface="Gill Sans"/>
              </a:rPr>
              <a:t>TECHNICAL and POLICY Work</a:t>
            </a:r>
          </a:p>
          <a:p>
            <a:endParaRPr lang="en-GB" dirty="0" smtClean="0">
              <a:solidFill>
                <a:schemeClr val="bg1"/>
              </a:solidFill>
              <a:latin typeface="Gill Sans"/>
              <a:cs typeface="Gill Sans"/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  <a:latin typeface="Gill Sans"/>
                <a:cs typeface="Gill Sans"/>
              </a:rPr>
              <a:t>To develop an integrated AAI built on production services (i.e. </a:t>
            </a:r>
            <a:r>
              <a:rPr lang="en-GB" dirty="0" err="1" smtClean="0">
                <a:solidFill>
                  <a:schemeClr val="bg1"/>
                </a:solidFill>
                <a:latin typeface="Gill Sans"/>
                <a:cs typeface="Gill Sans"/>
              </a:rPr>
              <a:t>eduGAIN</a:t>
            </a:r>
            <a:r>
              <a:rPr lang="en-GB" dirty="0" smtClean="0">
                <a:solidFill>
                  <a:schemeClr val="bg1"/>
                </a:solidFill>
                <a:latin typeface="Gill Sans"/>
                <a:cs typeface="Gill Sans"/>
              </a:rPr>
              <a:t>)</a:t>
            </a:r>
          </a:p>
          <a:p>
            <a:pPr lvl="1"/>
            <a:endParaRPr lang="en-GB" dirty="0" smtClean="0">
              <a:solidFill>
                <a:schemeClr val="bg1"/>
              </a:solidFill>
              <a:latin typeface="Gill Sans"/>
              <a:cs typeface="Gill Sans"/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  <a:latin typeface="Gill Sans"/>
                <a:cs typeface="Gill Sans"/>
              </a:rPr>
              <a:t>To define </a:t>
            </a:r>
            <a:r>
              <a:rPr lang="en-GB" dirty="0">
                <a:solidFill>
                  <a:schemeClr val="bg1"/>
                </a:solidFill>
                <a:latin typeface="Gill Sans"/>
                <a:cs typeface="Gill Sans"/>
              </a:rPr>
              <a:t>an incident response framework to work in a federated context</a:t>
            </a:r>
          </a:p>
          <a:p>
            <a:pPr lvl="1"/>
            <a:endParaRPr lang="en-GB" dirty="0" smtClean="0">
              <a:solidFill>
                <a:schemeClr val="bg1"/>
              </a:solidFill>
              <a:latin typeface="Gill Sans"/>
              <a:cs typeface="Gill Sans"/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  <a:latin typeface="Gill Sans"/>
                <a:cs typeface="Gill Sans"/>
              </a:rPr>
              <a:t>To agree on a </a:t>
            </a:r>
            <a:r>
              <a:rPr lang="en-GB" dirty="0" err="1" smtClean="0">
                <a:solidFill>
                  <a:schemeClr val="bg1"/>
                </a:solidFill>
                <a:latin typeface="Gill Sans"/>
                <a:cs typeface="Gill Sans"/>
              </a:rPr>
              <a:t>LoA</a:t>
            </a:r>
            <a:r>
              <a:rPr lang="en-GB" dirty="0" smtClean="0">
                <a:solidFill>
                  <a:schemeClr val="bg1"/>
                </a:solidFill>
                <a:latin typeface="Gill Sans"/>
                <a:cs typeface="Gill Sans"/>
              </a:rPr>
              <a:t> baseline for the R&amp;E community</a:t>
            </a:r>
          </a:p>
          <a:p>
            <a:pPr lvl="1"/>
            <a:endParaRPr lang="en-GB" dirty="0">
              <a:solidFill>
                <a:schemeClr val="bg1"/>
              </a:solidFill>
              <a:latin typeface="Gill Sans"/>
              <a:cs typeface="Gill Sans"/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  <a:latin typeface="Gill Sans"/>
                <a:cs typeface="Gill Sans"/>
              </a:rPr>
              <a:t>To pilot new components and best practices guidelines in existing production services</a:t>
            </a:r>
            <a:endParaRPr lang="en-GB" dirty="0">
              <a:solidFill>
                <a:schemeClr val="bg1"/>
              </a:solidFill>
              <a:latin typeface="Gill Sans"/>
              <a:cs typeface="Gill Sans"/>
            </a:endParaRPr>
          </a:p>
          <a:p>
            <a:pPr lvl="1"/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333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AARC-overvie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EANT Association template 4 3 format" id="{5AFEF769-8892-4706-BE86-CD963864F7AC}" vid="{62A75A20-3C46-407B-A881-086179EF032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AARC-overview.potx</Template>
  <TotalTime>13571</TotalTime>
  <Words>398</Words>
  <Application>Microsoft Macintosh PowerPoint</Application>
  <PresentationFormat>On-screen Show (4:3)</PresentationFormat>
  <Paragraphs>84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AARC-overview</vt:lpstr>
      <vt:lpstr>Bringing ID Federations and user communities closer </vt:lpstr>
      <vt:lpstr>ID Federations work </vt:lpstr>
      <vt:lpstr>Main use cases for ID Feds</vt:lpstr>
      <vt:lpstr>But..</vt:lpstr>
      <vt:lpstr>Common challenges </vt:lpstr>
      <vt:lpstr>The              Project</vt:lpstr>
      <vt:lpstr>AARC Strengths and Challenges </vt:lpstr>
      <vt:lpstr>AARC - Objectives</vt:lpstr>
      <vt:lpstr>AARC - Workplan</vt:lpstr>
      <vt:lpstr>Approach </vt:lpstr>
      <vt:lpstr>Final Thoughts </vt:lpstr>
    </vt:vector>
  </TitlesOfParts>
  <Company>DANTE 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Maurice</dc:creator>
  <cp:lastModifiedBy>Licia Florio</cp:lastModifiedBy>
  <cp:revision>224</cp:revision>
  <dcterms:created xsi:type="dcterms:W3CDTF">2014-10-15T11:29:27Z</dcterms:created>
  <dcterms:modified xsi:type="dcterms:W3CDTF">2015-04-28T03:47:06Z</dcterms:modified>
</cp:coreProperties>
</file>